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14"/>
  </p:notesMasterIdLst>
  <p:sldIdLst>
    <p:sldId id="256" r:id="rId2"/>
    <p:sldId id="257" r:id="rId3"/>
    <p:sldId id="258" r:id="rId4"/>
    <p:sldId id="259" r:id="rId5"/>
    <p:sldId id="341" r:id="rId6"/>
    <p:sldId id="261" r:id="rId7"/>
    <p:sldId id="262" r:id="rId8"/>
    <p:sldId id="263" r:id="rId9"/>
    <p:sldId id="264" r:id="rId10"/>
    <p:sldId id="267" r:id="rId11"/>
    <p:sldId id="265" r:id="rId12"/>
    <p:sldId id="266" r:id="rId13"/>
  </p:sldIdLst>
  <p:sldSz cx="12192000" cy="6858000"/>
  <p:notesSz cx="12192000" cy="6858000"/>
  <p:defaultTextStyle>
    <a:defPPr>
      <a:defRPr kern="0"/>
    </a:defPPr>
  </p:defaultTextStyle>
  <p:extLst>
    <p:ext uri="{EFAFB233-063F-42B5-8137-9DF3F51BA10A}">
      <p15:sldGuideLst xmlns:p15="http://schemas.microsoft.com/office/powerpoint/2012/main">
        <p15:guide id="1" orient="horz" pos="2880">
          <p15:clr>
            <a:srgbClr val="A4A3A4"/>
          </p15:clr>
        </p15:guide>
        <p15:guide id="2" pos="216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C89B77-E5CF-402C-AA26-B3A880E5EC87}" v="2" dt="2026-09-10T10:39:29.802"/>
  </p1510:revLst>
</p1510:revInfo>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680"/>
    <p:restoredTop sz="90234"/>
  </p:normalViewPr>
  <p:slideViewPr>
    <p:cSldViewPr>
      <p:cViewPr varScale="1">
        <p:scale>
          <a:sx n="74" d="100"/>
          <a:sy n="74" d="100"/>
        </p:scale>
        <p:origin x="1378" y="72"/>
      </p:cViewPr>
      <p:guideLst>
        <p:guide orient="horz" pos="2880"/>
        <p:guide pos="216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19"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新一郎 吉田" userId="634f4e5b5cd71282" providerId="LiveId" clId="{9AC000C8-0CBB-4A8E-A222-01504AE19AFD}"/>
    <pc:docChg chg="modSld">
      <pc:chgData name="新一郎 吉田" userId="634f4e5b5cd71282" providerId="LiveId" clId="{9AC000C8-0CBB-4A8E-A222-01504AE19AFD}" dt="2026-09-10T10:40:08.717" v="18" actId="1076"/>
      <pc:docMkLst>
        <pc:docMk/>
      </pc:docMkLst>
      <pc:sldChg chg="addSp modSp mod">
        <pc:chgData name="新一郎 吉田" userId="634f4e5b5cd71282" providerId="LiveId" clId="{9AC000C8-0CBB-4A8E-A222-01504AE19AFD}" dt="2026-09-10T10:40:08.717" v="18" actId="1076"/>
        <pc:sldMkLst>
          <pc:docMk/>
          <pc:sldMk cId="0" sldId="262"/>
        </pc:sldMkLst>
        <pc:spChg chg="mod">
          <ac:chgData name="新一郎 吉田" userId="634f4e5b5cd71282" providerId="LiveId" clId="{9AC000C8-0CBB-4A8E-A222-01504AE19AFD}" dt="2026-09-10T10:39:23.241" v="0"/>
          <ac:spMkLst>
            <pc:docMk/>
            <pc:sldMk cId="0" sldId="262"/>
            <ac:spMk id="2" creationId="{00000000-0000-0000-0000-000000000000}"/>
          </ac:spMkLst>
        </pc:spChg>
        <pc:spChg chg="mod">
          <ac:chgData name="新一郎 吉田" userId="634f4e5b5cd71282" providerId="LiveId" clId="{9AC000C8-0CBB-4A8E-A222-01504AE19AFD}" dt="2026-09-10T10:39:52.253" v="13" actId="20577"/>
          <ac:spMkLst>
            <pc:docMk/>
            <pc:sldMk cId="0" sldId="262"/>
            <ac:spMk id="8" creationId="{00000000-0000-0000-0000-000000000000}"/>
          </ac:spMkLst>
        </pc:spChg>
        <pc:spChg chg="add mod">
          <ac:chgData name="新一郎 吉田" userId="634f4e5b5cd71282" providerId="LiveId" clId="{9AC000C8-0CBB-4A8E-A222-01504AE19AFD}" dt="2026-09-10T10:40:08.717" v="18" actId="1076"/>
          <ac:spMkLst>
            <pc:docMk/>
            <pc:sldMk cId="0" sldId="262"/>
            <ac:spMk id="17" creationId="{23AEA0E3-9F6B-CA4A-CD15-27A9BD96F1E2}"/>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5283200" cy="34448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idx="1"/>
          </p:nvPr>
        </p:nvSpPr>
        <p:spPr>
          <a:xfrm>
            <a:off x="6905625" y="0"/>
            <a:ext cx="5283200" cy="344488"/>
          </a:xfrm>
          <a:prstGeom prst="rect">
            <a:avLst/>
          </a:prstGeom>
        </p:spPr>
        <p:txBody>
          <a:bodyPr vert="horz" lIns="91440" tIns="45720" rIns="91440" bIns="45720" rtlCol="0"/>
          <a:lstStyle>
            <a:lvl1pPr algn="r">
              <a:defRPr sz="1200"/>
            </a:lvl1pPr>
          </a:lstStyle>
          <a:p>
            <a:fld id="{471ED9C7-6F9F-9243-8E1D-5DFD045F9AB1}" type="datetimeFigureOut">
              <a:rPr kumimoji="1" lang="ja-JP" altLang="en-US" smtClean="0"/>
              <a:t>2026/9/10</a:t>
            </a:fld>
            <a:endParaRPr kumimoji="1" lang="ja-JP" altLang="en-US"/>
          </a:p>
        </p:txBody>
      </p:sp>
      <p:sp>
        <p:nvSpPr>
          <p:cNvPr id="4" name="スライド イメージ プレースホルダー 3"/>
          <p:cNvSpPr>
            <a:spLocks noGrp="1" noRot="1" noChangeAspect="1"/>
          </p:cNvSpPr>
          <p:nvPr>
            <p:ph type="sldImg" idx="2"/>
          </p:nvPr>
        </p:nvSpPr>
        <p:spPr>
          <a:xfrm>
            <a:off x="4038600" y="857250"/>
            <a:ext cx="4114800" cy="2314575"/>
          </a:xfrm>
          <a:prstGeom prst="rect">
            <a:avLst/>
          </a:prstGeom>
          <a:noFill/>
          <a:ln w="12700">
            <a:solidFill>
              <a:prstClr val="black"/>
            </a:solidFill>
          </a:ln>
        </p:spPr>
        <p:txBody>
          <a:bodyPr vert="horz" lIns="91440" tIns="45720" rIns="91440" bIns="45720" rtlCol="0" anchor="ctr"/>
          <a:lstStyle/>
          <a:p>
            <a:endParaRPr lang="ja-JP" altLang="en-US"/>
          </a:p>
        </p:txBody>
      </p:sp>
      <p:sp>
        <p:nvSpPr>
          <p:cNvPr id="5" name="ノート プレースホルダー 4"/>
          <p:cNvSpPr>
            <a:spLocks noGrp="1"/>
          </p:cNvSpPr>
          <p:nvPr>
            <p:ph type="body" sz="quarter" idx="3"/>
          </p:nvPr>
        </p:nvSpPr>
        <p:spPr>
          <a:xfrm>
            <a:off x="1219200" y="3300413"/>
            <a:ext cx="9753600" cy="2700337"/>
          </a:xfrm>
          <a:prstGeom prst="rect">
            <a:avLst/>
          </a:prstGeom>
        </p:spPr>
        <p:txBody>
          <a:bodyPr vert="horz" lIns="91440" tIns="45720" rIns="91440" bIns="45720"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513513"/>
            <a:ext cx="5283200" cy="344487"/>
          </a:xfrm>
          <a:prstGeom prst="rect">
            <a:avLst/>
          </a:prstGeom>
        </p:spPr>
        <p:txBody>
          <a:bodyPr vert="horz" lIns="91440" tIns="45720" rIns="91440" bIns="45720"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6905625" y="6513513"/>
            <a:ext cx="5283200" cy="344487"/>
          </a:xfrm>
          <a:prstGeom prst="rect">
            <a:avLst/>
          </a:prstGeom>
        </p:spPr>
        <p:txBody>
          <a:bodyPr vert="horz" lIns="91440" tIns="45720" rIns="91440" bIns="45720" rtlCol="0" anchor="b"/>
          <a:lstStyle>
            <a:lvl1pPr algn="r">
              <a:defRPr sz="1200"/>
            </a:lvl1pPr>
          </a:lstStyle>
          <a:p>
            <a:fld id="{22AA636F-E521-534A-8A0C-7122409A4C2A}" type="slidenum">
              <a:rPr kumimoji="1" lang="ja-JP" altLang="en-US" smtClean="0"/>
              <a:t>‹#›</a:t>
            </a:fld>
            <a:endParaRPr kumimoji="1" lang="ja-JP" altLang="en-US"/>
          </a:p>
        </p:txBody>
      </p:sp>
    </p:spTree>
    <p:extLst>
      <p:ext uri="{BB962C8B-B14F-4D97-AF65-F5344CB8AC3E}">
        <p14:creationId xmlns:p14="http://schemas.microsoft.com/office/powerpoint/2010/main" val="118011452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125980"/>
            <a:ext cx="10363200" cy="1440180"/>
          </a:xfrm>
          <a:prstGeom prst="rect">
            <a:avLst/>
          </a:prstGeom>
        </p:spPr>
        <p:txBody>
          <a:bodyPr wrap="square" lIns="0" tIns="0" rIns="0" bIns="0">
            <a:spAutoFit/>
          </a:bodyPr>
          <a:lstStyle>
            <a:lvl1pPr>
              <a:defRPr sz="1150" b="0" i="0">
                <a:solidFill>
                  <a:srgbClr val="8A8A8A"/>
                </a:solidFill>
                <a:latin typeface="Source Han Sans JP"/>
                <a:cs typeface="Source Han Sans JP"/>
              </a:defRPr>
            </a:lvl1pPr>
          </a:lstStyle>
          <a:p>
            <a:endParaRPr/>
          </a:p>
        </p:txBody>
      </p:sp>
      <p:sp>
        <p:nvSpPr>
          <p:cNvPr id="3" name="Holder 3"/>
          <p:cNvSpPr>
            <a:spLocks noGrp="1"/>
          </p:cNvSpPr>
          <p:nvPr>
            <p:ph type="subTitle" idx="4"/>
          </p:nvPr>
        </p:nvSpPr>
        <p:spPr>
          <a:xfrm>
            <a:off x="1828800" y="3840480"/>
            <a:ext cx="8534400" cy="1714500"/>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850" b="0" i="0">
                <a:solidFill>
                  <a:srgbClr val="8A8A8A"/>
                </a:solidFill>
                <a:latin typeface="SimSun"/>
                <a:cs typeface="SimSun"/>
              </a:defRPr>
            </a:lvl1pPr>
          </a:lstStyle>
          <a:p>
            <a:pPr marL="12700">
              <a:lnSpc>
                <a:spcPts val="930"/>
              </a:lnSpc>
            </a:pPr>
            <a:r>
              <a:rPr spc="-105" dirty="0"/>
              <a:t>病的骨折 症例相談</a:t>
            </a:r>
            <a:r>
              <a:rPr spc="-229" dirty="0">
                <a:latin typeface="Ryo Gothic Std R"/>
                <a:cs typeface="Ryo Gothic Std R"/>
              </a:rPr>
              <a:t>テンプレート </a:t>
            </a:r>
            <a:r>
              <a:rPr spc="-110" dirty="0"/>
              <a:t>｜</a:t>
            </a:r>
            <a:r>
              <a:rPr spc="-90" dirty="0"/>
              <a:t> 東北大学整形外科</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6" name="Holder 6"/>
          <p:cNvSpPr>
            <a:spLocks noGrp="1"/>
          </p:cNvSpPr>
          <p:nvPr>
            <p:ph type="sldNum" sz="quarter" idx="7"/>
          </p:nvPr>
        </p:nvSpPr>
        <p:spPr/>
        <p:txBody>
          <a:bodyPr lIns="0" tIns="0" rIns="0" bIns="0"/>
          <a:lstStyle>
            <a:lvl1pPr>
              <a:defRPr sz="900" b="0" i="0">
                <a:solidFill>
                  <a:srgbClr val="595959"/>
                </a:solidFill>
                <a:latin typeface="Tahoma"/>
                <a:cs typeface="Tahoma"/>
              </a:defRPr>
            </a:lvl1pPr>
          </a:lstStyle>
          <a:p>
            <a:pPr marL="12700">
              <a:lnSpc>
                <a:spcPct val="100000"/>
              </a:lnSpc>
              <a:spcBef>
                <a:spcPts val="10"/>
              </a:spcBef>
            </a:pPr>
            <a:fld id="{81D60167-4931-47E6-BA6A-407CBD079E47}" type="slidenum">
              <a:rPr spc="-40" dirty="0"/>
              <a:t>‹#›</a:t>
            </a:fld>
            <a:r>
              <a:rPr spc="-95" dirty="0"/>
              <a:t> </a:t>
            </a:r>
            <a:r>
              <a:rPr spc="-25" dirty="0"/>
              <a:t>/</a:t>
            </a:r>
            <a:r>
              <a:rPr spc="-90" dirty="0"/>
              <a:t> </a:t>
            </a:r>
            <a:r>
              <a:rPr spc="-25" dirty="0"/>
              <a:t>29</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150" b="0" i="0">
                <a:solidFill>
                  <a:srgbClr val="8A8A8A"/>
                </a:solidFill>
                <a:latin typeface="Source Han Sans JP"/>
                <a:cs typeface="Source Han Sans JP"/>
              </a:defRPr>
            </a:lvl1pPr>
          </a:lstStyle>
          <a:p>
            <a:endParaRPr/>
          </a:p>
        </p:txBody>
      </p:sp>
      <p:sp>
        <p:nvSpPr>
          <p:cNvPr id="3" name="Holder 3"/>
          <p:cNvSpPr>
            <a:spLocks noGrp="1"/>
          </p:cNvSpPr>
          <p:nvPr>
            <p:ph type="body" idx="1"/>
          </p:nvPr>
        </p:nvSpPr>
        <p:spPr/>
        <p:txBody>
          <a:bodyPr lIns="0" tIns="0" rIns="0" bIns="0"/>
          <a:lstStyle>
            <a:lvl1pPr>
              <a:defRPr b="0" i="0">
                <a:solidFill>
                  <a:schemeClr val="tx1"/>
                </a:solidFill>
              </a:defRPr>
            </a:lvl1pPr>
          </a:lstStyle>
          <a:p>
            <a:endParaRPr/>
          </a:p>
        </p:txBody>
      </p:sp>
      <p:sp>
        <p:nvSpPr>
          <p:cNvPr id="4" name="Holder 4"/>
          <p:cNvSpPr>
            <a:spLocks noGrp="1"/>
          </p:cNvSpPr>
          <p:nvPr>
            <p:ph type="ftr" sz="quarter" idx="5"/>
          </p:nvPr>
        </p:nvSpPr>
        <p:spPr/>
        <p:txBody>
          <a:bodyPr lIns="0" tIns="0" rIns="0" bIns="0"/>
          <a:lstStyle>
            <a:lvl1pPr>
              <a:defRPr sz="850" b="0" i="0">
                <a:solidFill>
                  <a:srgbClr val="8A8A8A"/>
                </a:solidFill>
                <a:latin typeface="SimSun"/>
                <a:cs typeface="SimSun"/>
              </a:defRPr>
            </a:lvl1pPr>
          </a:lstStyle>
          <a:p>
            <a:pPr marL="12700">
              <a:lnSpc>
                <a:spcPts val="930"/>
              </a:lnSpc>
            </a:pPr>
            <a:r>
              <a:rPr spc="-105" dirty="0"/>
              <a:t>病的骨折 症例相談</a:t>
            </a:r>
            <a:r>
              <a:rPr spc="-229" dirty="0">
                <a:latin typeface="Ryo Gothic Std R"/>
                <a:cs typeface="Ryo Gothic Std R"/>
              </a:rPr>
              <a:t>テンプレート </a:t>
            </a:r>
            <a:r>
              <a:rPr spc="-110" dirty="0"/>
              <a:t>｜</a:t>
            </a:r>
            <a:r>
              <a:rPr spc="-90" dirty="0"/>
              <a:t> 東北大学整形外科</a:t>
            </a: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6" name="Holder 6"/>
          <p:cNvSpPr>
            <a:spLocks noGrp="1"/>
          </p:cNvSpPr>
          <p:nvPr>
            <p:ph type="sldNum" sz="quarter" idx="7"/>
          </p:nvPr>
        </p:nvSpPr>
        <p:spPr/>
        <p:txBody>
          <a:bodyPr lIns="0" tIns="0" rIns="0" bIns="0"/>
          <a:lstStyle>
            <a:lvl1pPr>
              <a:defRPr sz="900" b="0" i="0">
                <a:solidFill>
                  <a:srgbClr val="595959"/>
                </a:solidFill>
                <a:latin typeface="Tahoma"/>
                <a:cs typeface="Tahoma"/>
              </a:defRPr>
            </a:lvl1pPr>
          </a:lstStyle>
          <a:p>
            <a:pPr marL="12700">
              <a:lnSpc>
                <a:spcPct val="100000"/>
              </a:lnSpc>
              <a:spcBef>
                <a:spcPts val="10"/>
              </a:spcBef>
            </a:pPr>
            <a:fld id="{81D60167-4931-47E6-BA6A-407CBD079E47}" type="slidenum">
              <a:rPr spc="-40" dirty="0"/>
              <a:t>‹#›</a:t>
            </a:fld>
            <a:r>
              <a:rPr spc="-95" dirty="0"/>
              <a:t> </a:t>
            </a:r>
            <a:r>
              <a:rPr spc="-25" dirty="0"/>
              <a:t>/</a:t>
            </a:r>
            <a:r>
              <a:rPr spc="-90" dirty="0"/>
              <a:t> </a:t>
            </a:r>
            <a:r>
              <a:rPr spc="-25" dirty="0"/>
              <a:t>29</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150" b="0" i="0">
                <a:solidFill>
                  <a:srgbClr val="8A8A8A"/>
                </a:solidFill>
                <a:latin typeface="Source Han Sans JP"/>
                <a:cs typeface="Source Han Sans JP"/>
              </a:defRPr>
            </a:lvl1pPr>
          </a:lstStyle>
          <a:p>
            <a:endParaRPr/>
          </a:p>
        </p:txBody>
      </p:sp>
      <p:sp>
        <p:nvSpPr>
          <p:cNvPr id="3" name="Holder 3"/>
          <p:cNvSpPr>
            <a:spLocks noGrp="1"/>
          </p:cNvSpPr>
          <p:nvPr>
            <p:ph sz="half" idx="2"/>
          </p:nvPr>
        </p:nvSpPr>
        <p:spPr>
          <a:xfrm>
            <a:off x="609600" y="1577340"/>
            <a:ext cx="5303520" cy="4526280"/>
          </a:xfrm>
          <a:prstGeom prst="rect">
            <a:avLst/>
          </a:prstGeom>
        </p:spPr>
        <p:txBody>
          <a:bodyPr wrap="square" lIns="0" tIns="0" rIns="0" bIns="0">
            <a:spAutoFit/>
          </a:bodyPr>
          <a:lstStyle>
            <a:lvl1pPr>
              <a:defRPr/>
            </a:lvl1pPr>
          </a:lstStyle>
          <a:p>
            <a:endParaRPr/>
          </a:p>
        </p:txBody>
      </p:sp>
      <p:sp>
        <p:nvSpPr>
          <p:cNvPr id="4" name="Holder 4"/>
          <p:cNvSpPr>
            <a:spLocks noGrp="1"/>
          </p:cNvSpPr>
          <p:nvPr>
            <p:ph sz="half" idx="3"/>
          </p:nvPr>
        </p:nvSpPr>
        <p:spPr>
          <a:xfrm>
            <a:off x="6278880" y="1577340"/>
            <a:ext cx="5303520" cy="4526280"/>
          </a:xfrm>
          <a:prstGeom prst="rect">
            <a:avLst/>
          </a:prstGeom>
        </p:spPr>
        <p:txBody>
          <a:bodyPr wrap="square" lIns="0" tIns="0" rIns="0" bIns="0">
            <a:spAutoFit/>
          </a:bodyPr>
          <a:lstStyle>
            <a:lvl1pPr>
              <a:defRPr/>
            </a:lvl1pPr>
          </a:lstStyle>
          <a:p>
            <a:endParaRPr/>
          </a:p>
        </p:txBody>
      </p:sp>
      <p:sp>
        <p:nvSpPr>
          <p:cNvPr id="5" name="Holder 5"/>
          <p:cNvSpPr>
            <a:spLocks noGrp="1"/>
          </p:cNvSpPr>
          <p:nvPr>
            <p:ph type="ftr" sz="quarter" idx="5"/>
          </p:nvPr>
        </p:nvSpPr>
        <p:spPr/>
        <p:txBody>
          <a:bodyPr lIns="0" tIns="0" rIns="0" bIns="0"/>
          <a:lstStyle>
            <a:lvl1pPr>
              <a:defRPr sz="850" b="0" i="0">
                <a:solidFill>
                  <a:srgbClr val="8A8A8A"/>
                </a:solidFill>
                <a:latin typeface="SimSun"/>
                <a:cs typeface="SimSun"/>
              </a:defRPr>
            </a:lvl1pPr>
          </a:lstStyle>
          <a:p>
            <a:pPr marL="12700">
              <a:lnSpc>
                <a:spcPts val="930"/>
              </a:lnSpc>
            </a:pPr>
            <a:r>
              <a:rPr spc="-105" dirty="0"/>
              <a:t>病的骨折 症例相談</a:t>
            </a:r>
            <a:r>
              <a:rPr spc="-229" dirty="0">
                <a:latin typeface="Ryo Gothic Std R"/>
                <a:cs typeface="Ryo Gothic Std R"/>
              </a:rPr>
              <a:t>テンプレート </a:t>
            </a:r>
            <a:r>
              <a:rPr spc="-110" dirty="0"/>
              <a:t>｜</a:t>
            </a:r>
            <a:r>
              <a:rPr spc="-90" dirty="0"/>
              <a:t> 東北大学整形外科</a:t>
            </a: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7" name="Holder 7"/>
          <p:cNvSpPr>
            <a:spLocks noGrp="1"/>
          </p:cNvSpPr>
          <p:nvPr>
            <p:ph type="sldNum" sz="quarter" idx="7"/>
          </p:nvPr>
        </p:nvSpPr>
        <p:spPr/>
        <p:txBody>
          <a:bodyPr lIns="0" tIns="0" rIns="0" bIns="0"/>
          <a:lstStyle>
            <a:lvl1pPr>
              <a:defRPr sz="900" b="0" i="0">
                <a:solidFill>
                  <a:srgbClr val="595959"/>
                </a:solidFill>
                <a:latin typeface="Tahoma"/>
                <a:cs typeface="Tahoma"/>
              </a:defRPr>
            </a:lvl1pPr>
          </a:lstStyle>
          <a:p>
            <a:pPr marL="12700">
              <a:lnSpc>
                <a:spcPct val="100000"/>
              </a:lnSpc>
              <a:spcBef>
                <a:spcPts val="10"/>
              </a:spcBef>
            </a:pPr>
            <a:fld id="{81D60167-4931-47E6-BA6A-407CBD079E47}" type="slidenum">
              <a:rPr spc="-40" dirty="0"/>
              <a:t>‹#›</a:t>
            </a:fld>
            <a:r>
              <a:rPr spc="-95" dirty="0"/>
              <a:t> </a:t>
            </a:r>
            <a:r>
              <a:rPr spc="-25" dirty="0"/>
              <a:t>/</a:t>
            </a:r>
            <a:r>
              <a:rPr spc="-90" dirty="0"/>
              <a:t> </a:t>
            </a:r>
            <a:r>
              <a:rPr spc="-25" dirty="0"/>
              <a:t>29</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1150" b="0" i="0">
                <a:solidFill>
                  <a:srgbClr val="8A8A8A"/>
                </a:solidFill>
                <a:latin typeface="Source Han Sans JP"/>
                <a:cs typeface="Source Han Sans JP"/>
              </a:defRPr>
            </a:lvl1pPr>
          </a:lstStyle>
          <a:p>
            <a:endParaRPr/>
          </a:p>
        </p:txBody>
      </p:sp>
      <p:sp>
        <p:nvSpPr>
          <p:cNvPr id="3" name="Holder 3"/>
          <p:cNvSpPr>
            <a:spLocks noGrp="1"/>
          </p:cNvSpPr>
          <p:nvPr>
            <p:ph type="ftr" sz="quarter" idx="5"/>
          </p:nvPr>
        </p:nvSpPr>
        <p:spPr/>
        <p:txBody>
          <a:bodyPr lIns="0" tIns="0" rIns="0" bIns="0"/>
          <a:lstStyle>
            <a:lvl1pPr>
              <a:defRPr sz="850" b="0" i="0">
                <a:solidFill>
                  <a:srgbClr val="8A8A8A"/>
                </a:solidFill>
                <a:latin typeface="SimSun"/>
                <a:cs typeface="SimSun"/>
              </a:defRPr>
            </a:lvl1pPr>
          </a:lstStyle>
          <a:p>
            <a:pPr marL="12700">
              <a:lnSpc>
                <a:spcPts val="930"/>
              </a:lnSpc>
            </a:pPr>
            <a:r>
              <a:rPr spc="-105" dirty="0"/>
              <a:t>病的骨折 症例相談</a:t>
            </a:r>
            <a:r>
              <a:rPr spc="-229" dirty="0">
                <a:latin typeface="Ryo Gothic Std R"/>
                <a:cs typeface="Ryo Gothic Std R"/>
              </a:rPr>
              <a:t>テンプレート </a:t>
            </a:r>
            <a:r>
              <a:rPr spc="-110" dirty="0"/>
              <a:t>｜</a:t>
            </a:r>
            <a:r>
              <a:rPr spc="-90" dirty="0"/>
              <a:t> 東北大学整形外科</a:t>
            </a: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5" name="Holder 5"/>
          <p:cNvSpPr>
            <a:spLocks noGrp="1"/>
          </p:cNvSpPr>
          <p:nvPr>
            <p:ph type="sldNum" sz="quarter" idx="7"/>
          </p:nvPr>
        </p:nvSpPr>
        <p:spPr/>
        <p:txBody>
          <a:bodyPr lIns="0" tIns="0" rIns="0" bIns="0"/>
          <a:lstStyle>
            <a:lvl1pPr>
              <a:defRPr sz="900" b="0" i="0">
                <a:solidFill>
                  <a:srgbClr val="595959"/>
                </a:solidFill>
                <a:latin typeface="Tahoma"/>
                <a:cs typeface="Tahoma"/>
              </a:defRPr>
            </a:lvl1pPr>
          </a:lstStyle>
          <a:p>
            <a:pPr marL="12700">
              <a:lnSpc>
                <a:spcPct val="100000"/>
              </a:lnSpc>
              <a:spcBef>
                <a:spcPts val="10"/>
              </a:spcBef>
            </a:pPr>
            <a:fld id="{81D60167-4931-47E6-BA6A-407CBD079E47}" type="slidenum">
              <a:rPr spc="-40" dirty="0"/>
              <a:t>‹#›</a:t>
            </a:fld>
            <a:r>
              <a:rPr spc="-95" dirty="0"/>
              <a:t> </a:t>
            </a:r>
            <a:r>
              <a:rPr spc="-25" dirty="0"/>
              <a:t>/</a:t>
            </a:r>
            <a:r>
              <a:rPr spc="-90" dirty="0"/>
              <a:t> </a:t>
            </a:r>
            <a:r>
              <a:rPr spc="-25" dirty="0"/>
              <a:t>29</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defRPr sz="850" b="0" i="0">
                <a:solidFill>
                  <a:srgbClr val="8A8A8A"/>
                </a:solidFill>
                <a:latin typeface="SimSun"/>
                <a:cs typeface="SimSun"/>
              </a:defRPr>
            </a:lvl1pPr>
          </a:lstStyle>
          <a:p>
            <a:pPr marL="12700">
              <a:lnSpc>
                <a:spcPts val="930"/>
              </a:lnSpc>
            </a:pPr>
            <a:r>
              <a:rPr spc="-105" dirty="0"/>
              <a:t>病的骨折 症例相談</a:t>
            </a:r>
            <a:r>
              <a:rPr spc="-229" dirty="0">
                <a:latin typeface="Ryo Gothic Std R"/>
                <a:cs typeface="Ryo Gothic Std R"/>
              </a:rPr>
              <a:t>テンプレート </a:t>
            </a:r>
            <a:r>
              <a:rPr spc="-110" dirty="0"/>
              <a:t>｜</a:t>
            </a:r>
            <a:r>
              <a:rPr spc="-90" dirty="0"/>
              <a:t> 東北大学整形外科</a:t>
            </a: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4" name="Holder 4"/>
          <p:cNvSpPr>
            <a:spLocks noGrp="1"/>
          </p:cNvSpPr>
          <p:nvPr>
            <p:ph type="sldNum" sz="quarter" idx="7"/>
          </p:nvPr>
        </p:nvSpPr>
        <p:spPr/>
        <p:txBody>
          <a:bodyPr lIns="0" tIns="0" rIns="0" bIns="0"/>
          <a:lstStyle>
            <a:lvl1pPr>
              <a:defRPr sz="900" b="0" i="0">
                <a:solidFill>
                  <a:srgbClr val="595959"/>
                </a:solidFill>
                <a:latin typeface="Tahoma"/>
                <a:cs typeface="Tahoma"/>
              </a:defRPr>
            </a:lvl1pPr>
          </a:lstStyle>
          <a:p>
            <a:pPr marL="12700">
              <a:lnSpc>
                <a:spcPct val="100000"/>
              </a:lnSpc>
              <a:spcBef>
                <a:spcPts val="10"/>
              </a:spcBef>
            </a:pPr>
            <a:fld id="{81D60167-4931-47E6-BA6A-407CBD079E47}" type="slidenum">
              <a:rPr spc="-40" dirty="0"/>
              <a:t>‹#›</a:t>
            </a:fld>
            <a:r>
              <a:rPr spc="-95" dirty="0"/>
              <a:t> </a:t>
            </a:r>
            <a:r>
              <a:rPr spc="-25" dirty="0"/>
              <a:t>/</a:t>
            </a:r>
            <a:r>
              <a:rPr spc="-90" dirty="0"/>
              <a:t> </a:t>
            </a:r>
            <a:r>
              <a:rPr spc="-25" dirty="0"/>
              <a:t>29</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a:xfrm>
            <a:off x="377824" y="407733"/>
            <a:ext cx="2628900" cy="309880"/>
          </a:xfrm>
          <a:prstGeom prst="rect">
            <a:avLst/>
          </a:prstGeom>
        </p:spPr>
        <p:txBody>
          <a:bodyPr wrap="square" lIns="0" tIns="0" rIns="0" bIns="0">
            <a:spAutoFit/>
          </a:bodyPr>
          <a:lstStyle>
            <a:lvl1pPr>
              <a:defRPr sz="1150" b="0" i="0">
                <a:solidFill>
                  <a:srgbClr val="8A8A8A"/>
                </a:solidFill>
                <a:latin typeface="Source Han Sans JP"/>
                <a:cs typeface="Source Han Sans JP"/>
              </a:defRPr>
            </a:lvl1pPr>
          </a:lstStyle>
          <a:p>
            <a:endParaRPr/>
          </a:p>
        </p:txBody>
      </p:sp>
      <p:sp>
        <p:nvSpPr>
          <p:cNvPr id="3" name="Holder 3"/>
          <p:cNvSpPr>
            <a:spLocks noGrp="1"/>
          </p:cNvSpPr>
          <p:nvPr>
            <p:ph type="body" idx="1"/>
          </p:nvPr>
        </p:nvSpPr>
        <p:spPr>
          <a:xfrm>
            <a:off x="723899" y="1614487"/>
            <a:ext cx="10744200" cy="4069715"/>
          </a:xfrm>
          <a:prstGeom prst="rect">
            <a:avLst/>
          </a:prstGeom>
        </p:spPr>
        <p:txBody>
          <a:bodyPr wrap="square" lIns="0" tIns="0" rIns="0" bIns="0">
            <a:spAutoFit/>
          </a:bodyPr>
          <a:lstStyle>
            <a:lvl1pPr>
              <a:defRPr b="0" i="0">
                <a:solidFill>
                  <a:schemeClr val="tx1"/>
                </a:solidFill>
              </a:defRPr>
            </a:lvl1pPr>
          </a:lstStyle>
          <a:p>
            <a:endParaRPr/>
          </a:p>
        </p:txBody>
      </p:sp>
      <p:sp>
        <p:nvSpPr>
          <p:cNvPr id="4" name="Holder 4"/>
          <p:cNvSpPr>
            <a:spLocks noGrp="1"/>
          </p:cNvSpPr>
          <p:nvPr>
            <p:ph type="ftr" sz="quarter" idx="5"/>
          </p:nvPr>
        </p:nvSpPr>
        <p:spPr>
          <a:xfrm>
            <a:off x="215900" y="6647179"/>
            <a:ext cx="2311400" cy="120650"/>
          </a:xfrm>
          <a:prstGeom prst="rect">
            <a:avLst/>
          </a:prstGeom>
        </p:spPr>
        <p:txBody>
          <a:bodyPr wrap="square" lIns="0" tIns="0" rIns="0" bIns="0">
            <a:spAutoFit/>
          </a:bodyPr>
          <a:lstStyle>
            <a:lvl1pPr>
              <a:defRPr sz="850" b="0" i="0">
                <a:solidFill>
                  <a:srgbClr val="8A8A8A"/>
                </a:solidFill>
                <a:latin typeface="SimSun"/>
                <a:cs typeface="SimSun"/>
              </a:defRPr>
            </a:lvl1pPr>
          </a:lstStyle>
          <a:p>
            <a:pPr marL="12700">
              <a:lnSpc>
                <a:spcPts val="930"/>
              </a:lnSpc>
            </a:pPr>
            <a:r>
              <a:rPr spc="-105" dirty="0"/>
              <a:t>病的骨折 症例相談</a:t>
            </a:r>
            <a:r>
              <a:rPr spc="-229" dirty="0">
                <a:latin typeface="Ryo Gothic Std R"/>
                <a:cs typeface="Ryo Gothic Std R"/>
              </a:rPr>
              <a:t>テンプレート </a:t>
            </a:r>
            <a:r>
              <a:rPr spc="-110" dirty="0"/>
              <a:t>｜</a:t>
            </a:r>
            <a:r>
              <a:rPr spc="-90" dirty="0"/>
              <a:t> 東北大学整形外科</a:t>
            </a:r>
          </a:p>
        </p:txBody>
      </p:sp>
      <p:sp>
        <p:nvSpPr>
          <p:cNvPr id="5" name="Holder 5"/>
          <p:cNvSpPr>
            <a:spLocks noGrp="1"/>
          </p:cNvSpPr>
          <p:nvPr>
            <p:ph type="dt" sz="half" idx="6"/>
          </p:nvPr>
        </p:nvSpPr>
        <p:spPr>
          <a:xfrm>
            <a:off x="609600" y="6377940"/>
            <a:ext cx="2804160" cy="342900"/>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9/10/2026</a:t>
            </a:fld>
            <a:endParaRPr lang="en-US"/>
          </a:p>
        </p:txBody>
      </p:sp>
      <p:sp>
        <p:nvSpPr>
          <p:cNvPr id="6" name="Holder 6"/>
          <p:cNvSpPr>
            <a:spLocks noGrp="1"/>
          </p:cNvSpPr>
          <p:nvPr>
            <p:ph type="sldNum" sz="quarter" idx="7"/>
          </p:nvPr>
        </p:nvSpPr>
        <p:spPr>
          <a:xfrm>
            <a:off x="11629974" y="6647179"/>
            <a:ext cx="346075" cy="147320"/>
          </a:xfrm>
          <a:prstGeom prst="rect">
            <a:avLst/>
          </a:prstGeom>
        </p:spPr>
        <p:txBody>
          <a:bodyPr wrap="square" lIns="0" tIns="0" rIns="0" bIns="0">
            <a:spAutoFit/>
          </a:bodyPr>
          <a:lstStyle>
            <a:lvl1pPr>
              <a:defRPr sz="900" b="0" i="0">
                <a:solidFill>
                  <a:srgbClr val="595959"/>
                </a:solidFill>
                <a:latin typeface="Tahoma"/>
                <a:cs typeface="Tahoma"/>
              </a:defRPr>
            </a:lvl1pPr>
          </a:lstStyle>
          <a:p>
            <a:pPr marL="12700">
              <a:lnSpc>
                <a:spcPct val="100000"/>
              </a:lnSpc>
              <a:spcBef>
                <a:spcPts val="10"/>
              </a:spcBef>
            </a:pPr>
            <a:fld id="{81D60167-4931-47E6-BA6A-407CBD079E47}" type="slidenum">
              <a:rPr spc="-40" dirty="0"/>
              <a:t>‹#›</a:t>
            </a:fld>
            <a:r>
              <a:rPr spc="-95" dirty="0"/>
              <a:t> </a:t>
            </a:r>
            <a:r>
              <a:rPr spc="-25" dirty="0"/>
              <a:t>/</a:t>
            </a:r>
            <a:r>
              <a:rPr spc="-90" dirty="0"/>
              <a:t> </a:t>
            </a:r>
            <a:r>
              <a:rPr spc="-25" dirty="0"/>
              <a:t>29</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Lst>
  <p:txStyles>
    <p:titleStyle>
      <a:lvl1pPr>
        <a:defRPr>
          <a:latin typeface="+mj-lt"/>
          <a:ea typeface="+mj-ea"/>
          <a:cs typeface="+mj-cs"/>
        </a:defRPr>
      </a:lvl1pPr>
    </p:titleStyle>
    <p:body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bodyStyle>
    <p:otherStyle>
      <a:lvl1pPr marL="0">
        <a:defRPr>
          <a:latin typeface="+mn-lt"/>
          <a:ea typeface="+mn-ea"/>
          <a:cs typeface="+mn-cs"/>
        </a:defRPr>
      </a:lvl1pPr>
      <a:lvl2pPr marL="457200">
        <a:defRPr>
          <a:latin typeface="+mn-lt"/>
          <a:ea typeface="+mn-ea"/>
          <a:cs typeface="+mn-cs"/>
        </a:defRPr>
      </a:lvl2pPr>
      <a:lvl3pPr marL="914400">
        <a:defRPr>
          <a:latin typeface="+mn-lt"/>
          <a:ea typeface="+mn-ea"/>
          <a:cs typeface="+mn-cs"/>
        </a:defRPr>
      </a:lvl3pPr>
      <a:lvl4pPr marL="1371600">
        <a:defRPr>
          <a:latin typeface="+mn-lt"/>
          <a:ea typeface="+mn-ea"/>
          <a:cs typeface="+mn-cs"/>
        </a:defRPr>
      </a:lvl4pPr>
      <a:lvl5pPr marL="1828800">
        <a:defRPr>
          <a:latin typeface="+mn-lt"/>
          <a:ea typeface="+mn-ea"/>
          <a:cs typeface="+mn-cs"/>
        </a:defRPr>
      </a:lvl5pPr>
      <a:lvl6pPr marL="2286000">
        <a:defRPr>
          <a:latin typeface="+mn-lt"/>
          <a:ea typeface="+mn-ea"/>
          <a:cs typeface="+mn-cs"/>
        </a:defRPr>
      </a:lvl6pPr>
      <a:lvl7pPr marL="2743200">
        <a:defRPr>
          <a:latin typeface="+mn-lt"/>
          <a:ea typeface="+mn-ea"/>
          <a:cs typeface="+mn-cs"/>
        </a:defRPr>
      </a:lvl7pPr>
      <a:lvl8pPr marL="3200400">
        <a:defRPr>
          <a:latin typeface="+mn-lt"/>
          <a:ea typeface="+mn-ea"/>
          <a:cs typeface="+mn-cs"/>
        </a:defRPr>
      </a:lvl8pPr>
      <a:lvl9pPr marL="3657600">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mailto:hisho.ortho@grp.tohoku.ac.jp" TargetMode="External"/><Relationship Id="rId2" Type="http://schemas.openxmlformats.org/officeDocument/2006/relationships/image" Target="../media/image2.png"/><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0"/>
            <a:ext cx="12192000" cy="1524000"/>
            <a:chOff x="0" y="0"/>
            <a:chExt cx="12192000" cy="1524000"/>
          </a:xfrm>
        </p:grpSpPr>
        <p:pic>
          <p:nvPicPr>
            <p:cNvPr id="3" name="object 3"/>
            <p:cNvPicPr/>
            <p:nvPr/>
          </p:nvPicPr>
          <p:blipFill>
            <a:blip r:embed="rId2" cstate="print"/>
            <a:stretch>
              <a:fillRect/>
            </a:stretch>
          </p:blipFill>
          <p:spPr>
            <a:xfrm>
              <a:off x="0" y="0"/>
              <a:ext cx="12191999" cy="1523999"/>
            </a:xfrm>
            <a:prstGeom prst="rect">
              <a:avLst/>
            </a:prstGeom>
          </p:spPr>
        </p:pic>
        <p:sp>
          <p:nvSpPr>
            <p:cNvPr id="4" name="object 4"/>
            <p:cNvSpPr/>
            <p:nvPr/>
          </p:nvSpPr>
          <p:spPr>
            <a:xfrm>
              <a:off x="457199" y="1257299"/>
              <a:ext cx="571500" cy="28575"/>
            </a:xfrm>
            <a:custGeom>
              <a:avLst/>
              <a:gdLst/>
              <a:ahLst/>
              <a:cxnLst/>
              <a:rect l="l" t="t" r="r" b="b"/>
              <a:pathLst>
                <a:path w="571500" h="28575">
                  <a:moveTo>
                    <a:pt x="571499" y="28574"/>
                  </a:moveTo>
                  <a:lnTo>
                    <a:pt x="0" y="28574"/>
                  </a:lnTo>
                  <a:lnTo>
                    <a:pt x="0" y="0"/>
                  </a:lnTo>
                  <a:lnTo>
                    <a:pt x="571499" y="0"/>
                  </a:lnTo>
                  <a:lnTo>
                    <a:pt x="571499" y="28574"/>
                  </a:lnTo>
                  <a:close/>
                </a:path>
              </a:pathLst>
            </a:custGeom>
            <a:solidFill>
              <a:srgbClr val="B8860A"/>
            </a:solidFill>
          </p:spPr>
          <p:txBody>
            <a:bodyPr wrap="square" lIns="0" tIns="0" rIns="0" bIns="0" rtlCol="0"/>
            <a:lstStyle/>
            <a:p>
              <a:endParaRPr>
                <a:latin typeface="+mn-ea"/>
                <a:ea typeface="+mn-ea"/>
              </a:endParaRPr>
            </a:p>
          </p:txBody>
        </p:sp>
      </p:grpSp>
      <p:sp>
        <p:nvSpPr>
          <p:cNvPr id="5" name="object 5"/>
          <p:cNvSpPr txBox="1"/>
          <p:nvPr/>
        </p:nvSpPr>
        <p:spPr>
          <a:xfrm>
            <a:off x="444500" y="285420"/>
            <a:ext cx="6170930" cy="779780"/>
          </a:xfrm>
          <a:prstGeom prst="rect">
            <a:avLst/>
          </a:prstGeom>
        </p:spPr>
        <p:txBody>
          <a:bodyPr vert="horz" wrap="square" lIns="0" tIns="31750" rIns="0" bIns="0" rtlCol="0">
            <a:spAutoFit/>
          </a:bodyPr>
          <a:lstStyle/>
          <a:p>
            <a:pPr marL="12700">
              <a:lnSpc>
                <a:spcPct val="100000"/>
              </a:lnSpc>
              <a:spcBef>
                <a:spcPts val="250"/>
              </a:spcBef>
            </a:pPr>
            <a:r>
              <a:rPr sz="800" dirty="0">
                <a:solidFill>
                  <a:srgbClr val="FFFFFF"/>
                </a:solidFill>
                <a:latin typeface="+mn-ea"/>
                <a:ea typeface="+mn-ea"/>
                <a:cs typeface="Arial"/>
              </a:rPr>
              <a:t>P</a:t>
            </a:r>
            <a:r>
              <a:rPr sz="800" spc="10" dirty="0">
                <a:solidFill>
                  <a:srgbClr val="FFFFFF"/>
                </a:solidFill>
                <a:latin typeface="+mn-ea"/>
                <a:ea typeface="+mn-ea"/>
                <a:cs typeface="Arial"/>
              </a:rPr>
              <a:t> </a:t>
            </a:r>
            <a:r>
              <a:rPr sz="800" dirty="0">
                <a:solidFill>
                  <a:srgbClr val="FFFFFF"/>
                </a:solidFill>
                <a:latin typeface="+mn-ea"/>
                <a:ea typeface="+mn-ea"/>
                <a:cs typeface="Arial"/>
              </a:rPr>
              <a:t>A</a:t>
            </a:r>
            <a:r>
              <a:rPr sz="800" spc="15" dirty="0">
                <a:solidFill>
                  <a:srgbClr val="FFFFFF"/>
                </a:solidFill>
                <a:latin typeface="+mn-ea"/>
                <a:ea typeface="+mn-ea"/>
                <a:cs typeface="Arial"/>
              </a:rPr>
              <a:t> </a:t>
            </a:r>
            <a:r>
              <a:rPr sz="800" dirty="0">
                <a:solidFill>
                  <a:srgbClr val="FFFFFF"/>
                </a:solidFill>
                <a:latin typeface="+mn-ea"/>
                <a:ea typeface="+mn-ea"/>
                <a:cs typeface="Arial"/>
              </a:rPr>
              <a:t>T</a:t>
            </a:r>
            <a:r>
              <a:rPr sz="800" spc="75" dirty="0">
                <a:solidFill>
                  <a:srgbClr val="FFFFFF"/>
                </a:solidFill>
                <a:latin typeface="+mn-ea"/>
                <a:ea typeface="+mn-ea"/>
                <a:cs typeface="Arial"/>
              </a:rPr>
              <a:t> </a:t>
            </a:r>
            <a:r>
              <a:rPr sz="800" dirty="0">
                <a:solidFill>
                  <a:srgbClr val="FFFFFF"/>
                </a:solidFill>
                <a:latin typeface="+mn-ea"/>
                <a:ea typeface="+mn-ea"/>
                <a:cs typeface="Arial"/>
              </a:rPr>
              <a:t>H</a:t>
            </a:r>
            <a:r>
              <a:rPr sz="800" spc="75" dirty="0">
                <a:solidFill>
                  <a:srgbClr val="FFFFFF"/>
                </a:solidFill>
                <a:latin typeface="+mn-ea"/>
                <a:ea typeface="+mn-ea"/>
                <a:cs typeface="Arial"/>
              </a:rPr>
              <a:t> </a:t>
            </a:r>
            <a:r>
              <a:rPr sz="800" dirty="0">
                <a:solidFill>
                  <a:srgbClr val="FFFFFF"/>
                </a:solidFill>
                <a:latin typeface="+mn-ea"/>
                <a:ea typeface="+mn-ea"/>
                <a:cs typeface="Arial"/>
              </a:rPr>
              <a:t>O</a:t>
            </a:r>
            <a:r>
              <a:rPr sz="800" spc="75" dirty="0">
                <a:solidFill>
                  <a:srgbClr val="FFFFFF"/>
                </a:solidFill>
                <a:latin typeface="+mn-ea"/>
                <a:ea typeface="+mn-ea"/>
                <a:cs typeface="Arial"/>
              </a:rPr>
              <a:t> </a:t>
            </a:r>
            <a:r>
              <a:rPr sz="800" dirty="0">
                <a:solidFill>
                  <a:srgbClr val="FFFFFF"/>
                </a:solidFill>
                <a:latin typeface="+mn-ea"/>
                <a:ea typeface="+mn-ea"/>
                <a:cs typeface="Arial"/>
              </a:rPr>
              <a:t>L</a:t>
            </a:r>
            <a:r>
              <a:rPr sz="800" spc="80" dirty="0">
                <a:solidFill>
                  <a:srgbClr val="FFFFFF"/>
                </a:solidFill>
                <a:latin typeface="+mn-ea"/>
                <a:ea typeface="+mn-ea"/>
                <a:cs typeface="Arial"/>
              </a:rPr>
              <a:t> </a:t>
            </a:r>
            <a:r>
              <a:rPr sz="800" dirty="0">
                <a:solidFill>
                  <a:srgbClr val="FFFFFF"/>
                </a:solidFill>
                <a:latin typeface="+mn-ea"/>
                <a:ea typeface="+mn-ea"/>
                <a:cs typeface="Arial"/>
              </a:rPr>
              <a:t>O</a:t>
            </a:r>
            <a:r>
              <a:rPr sz="800" spc="75" dirty="0">
                <a:solidFill>
                  <a:srgbClr val="FFFFFF"/>
                </a:solidFill>
                <a:latin typeface="+mn-ea"/>
                <a:ea typeface="+mn-ea"/>
                <a:cs typeface="Arial"/>
              </a:rPr>
              <a:t> </a:t>
            </a:r>
            <a:r>
              <a:rPr sz="800" dirty="0">
                <a:solidFill>
                  <a:srgbClr val="FFFFFF"/>
                </a:solidFill>
                <a:latin typeface="+mn-ea"/>
                <a:ea typeface="+mn-ea"/>
                <a:cs typeface="Arial"/>
              </a:rPr>
              <a:t>G</a:t>
            </a:r>
            <a:r>
              <a:rPr sz="800" spc="75" dirty="0">
                <a:solidFill>
                  <a:srgbClr val="FFFFFF"/>
                </a:solidFill>
                <a:latin typeface="+mn-ea"/>
                <a:ea typeface="+mn-ea"/>
                <a:cs typeface="Arial"/>
              </a:rPr>
              <a:t> </a:t>
            </a:r>
            <a:r>
              <a:rPr sz="800" dirty="0">
                <a:solidFill>
                  <a:srgbClr val="FFFFFF"/>
                </a:solidFill>
                <a:latin typeface="+mn-ea"/>
                <a:ea typeface="+mn-ea"/>
                <a:cs typeface="Arial"/>
              </a:rPr>
              <a:t>I</a:t>
            </a:r>
            <a:r>
              <a:rPr sz="800" spc="75" dirty="0">
                <a:solidFill>
                  <a:srgbClr val="FFFFFF"/>
                </a:solidFill>
                <a:latin typeface="+mn-ea"/>
                <a:ea typeface="+mn-ea"/>
                <a:cs typeface="Arial"/>
              </a:rPr>
              <a:t> </a:t>
            </a:r>
            <a:r>
              <a:rPr sz="800" dirty="0">
                <a:solidFill>
                  <a:srgbClr val="FFFFFF"/>
                </a:solidFill>
                <a:latin typeface="+mn-ea"/>
                <a:ea typeface="+mn-ea"/>
                <a:cs typeface="Arial"/>
              </a:rPr>
              <a:t>C</a:t>
            </a:r>
            <a:r>
              <a:rPr sz="800" spc="75" dirty="0">
                <a:solidFill>
                  <a:srgbClr val="FFFFFF"/>
                </a:solidFill>
                <a:latin typeface="+mn-ea"/>
                <a:ea typeface="+mn-ea"/>
                <a:cs typeface="Arial"/>
              </a:rPr>
              <a:t> </a:t>
            </a:r>
            <a:r>
              <a:rPr sz="800" dirty="0">
                <a:solidFill>
                  <a:srgbClr val="FFFFFF"/>
                </a:solidFill>
                <a:latin typeface="+mn-ea"/>
                <a:ea typeface="+mn-ea"/>
                <a:cs typeface="Arial"/>
              </a:rPr>
              <a:t>A</a:t>
            </a:r>
            <a:r>
              <a:rPr sz="800" spc="80" dirty="0">
                <a:solidFill>
                  <a:srgbClr val="FFFFFF"/>
                </a:solidFill>
                <a:latin typeface="+mn-ea"/>
                <a:ea typeface="+mn-ea"/>
                <a:cs typeface="Arial"/>
              </a:rPr>
              <a:t> </a:t>
            </a:r>
            <a:r>
              <a:rPr sz="800" dirty="0">
                <a:solidFill>
                  <a:srgbClr val="FFFFFF"/>
                </a:solidFill>
                <a:latin typeface="+mn-ea"/>
                <a:ea typeface="+mn-ea"/>
                <a:cs typeface="Arial"/>
              </a:rPr>
              <a:t>L</a:t>
            </a:r>
            <a:r>
              <a:rPr sz="800" spc="175" dirty="0">
                <a:solidFill>
                  <a:srgbClr val="FFFFFF"/>
                </a:solidFill>
                <a:latin typeface="+mn-ea"/>
                <a:ea typeface="+mn-ea"/>
                <a:cs typeface="Arial"/>
              </a:rPr>
              <a:t>  </a:t>
            </a:r>
            <a:r>
              <a:rPr sz="800" dirty="0">
                <a:solidFill>
                  <a:srgbClr val="FFFFFF"/>
                </a:solidFill>
                <a:latin typeface="+mn-ea"/>
                <a:ea typeface="+mn-ea"/>
                <a:cs typeface="Arial"/>
              </a:rPr>
              <a:t>F</a:t>
            </a:r>
            <a:r>
              <a:rPr sz="800" spc="85" dirty="0">
                <a:solidFill>
                  <a:srgbClr val="FFFFFF"/>
                </a:solidFill>
                <a:latin typeface="+mn-ea"/>
                <a:ea typeface="+mn-ea"/>
                <a:cs typeface="Arial"/>
              </a:rPr>
              <a:t> </a:t>
            </a:r>
            <a:r>
              <a:rPr sz="800" dirty="0">
                <a:solidFill>
                  <a:srgbClr val="FFFFFF"/>
                </a:solidFill>
                <a:latin typeface="+mn-ea"/>
                <a:ea typeface="+mn-ea"/>
                <a:cs typeface="Arial"/>
              </a:rPr>
              <a:t>R</a:t>
            </a:r>
            <a:r>
              <a:rPr sz="800" spc="75" dirty="0">
                <a:solidFill>
                  <a:srgbClr val="FFFFFF"/>
                </a:solidFill>
                <a:latin typeface="+mn-ea"/>
                <a:ea typeface="+mn-ea"/>
                <a:cs typeface="Arial"/>
              </a:rPr>
              <a:t> </a:t>
            </a:r>
            <a:r>
              <a:rPr sz="800" dirty="0">
                <a:solidFill>
                  <a:srgbClr val="FFFFFF"/>
                </a:solidFill>
                <a:latin typeface="+mn-ea"/>
                <a:ea typeface="+mn-ea"/>
                <a:cs typeface="Arial"/>
              </a:rPr>
              <a:t>A</a:t>
            </a:r>
            <a:r>
              <a:rPr sz="800" spc="75" dirty="0">
                <a:solidFill>
                  <a:srgbClr val="FFFFFF"/>
                </a:solidFill>
                <a:latin typeface="+mn-ea"/>
                <a:ea typeface="+mn-ea"/>
                <a:cs typeface="Arial"/>
              </a:rPr>
              <a:t> </a:t>
            </a:r>
            <a:r>
              <a:rPr sz="800" dirty="0">
                <a:solidFill>
                  <a:srgbClr val="FFFFFF"/>
                </a:solidFill>
                <a:latin typeface="+mn-ea"/>
                <a:ea typeface="+mn-ea"/>
                <a:cs typeface="Arial"/>
              </a:rPr>
              <a:t>C</a:t>
            </a:r>
            <a:r>
              <a:rPr sz="800" spc="75" dirty="0">
                <a:solidFill>
                  <a:srgbClr val="FFFFFF"/>
                </a:solidFill>
                <a:latin typeface="+mn-ea"/>
                <a:ea typeface="+mn-ea"/>
                <a:cs typeface="Arial"/>
              </a:rPr>
              <a:t> </a:t>
            </a:r>
            <a:r>
              <a:rPr sz="800" dirty="0">
                <a:solidFill>
                  <a:srgbClr val="FFFFFF"/>
                </a:solidFill>
                <a:latin typeface="+mn-ea"/>
                <a:ea typeface="+mn-ea"/>
                <a:cs typeface="Arial"/>
              </a:rPr>
              <a:t>T</a:t>
            </a:r>
            <a:r>
              <a:rPr sz="800" spc="75" dirty="0">
                <a:solidFill>
                  <a:srgbClr val="FFFFFF"/>
                </a:solidFill>
                <a:latin typeface="+mn-ea"/>
                <a:ea typeface="+mn-ea"/>
                <a:cs typeface="Arial"/>
              </a:rPr>
              <a:t> </a:t>
            </a:r>
            <a:r>
              <a:rPr sz="800" dirty="0">
                <a:solidFill>
                  <a:srgbClr val="FFFFFF"/>
                </a:solidFill>
                <a:latin typeface="+mn-ea"/>
                <a:ea typeface="+mn-ea"/>
                <a:cs typeface="Arial"/>
              </a:rPr>
              <a:t>U</a:t>
            </a:r>
            <a:r>
              <a:rPr sz="800" spc="75" dirty="0">
                <a:solidFill>
                  <a:srgbClr val="FFFFFF"/>
                </a:solidFill>
                <a:latin typeface="+mn-ea"/>
                <a:ea typeface="+mn-ea"/>
                <a:cs typeface="Arial"/>
              </a:rPr>
              <a:t> </a:t>
            </a:r>
            <a:r>
              <a:rPr sz="800" dirty="0">
                <a:solidFill>
                  <a:srgbClr val="FFFFFF"/>
                </a:solidFill>
                <a:latin typeface="+mn-ea"/>
                <a:ea typeface="+mn-ea"/>
                <a:cs typeface="Arial"/>
              </a:rPr>
              <a:t>R</a:t>
            </a:r>
            <a:r>
              <a:rPr sz="800" spc="80" dirty="0">
                <a:solidFill>
                  <a:srgbClr val="FFFFFF"/>
                </a:solidFill>
                <a:latin typeface="+mn-ea"/>
                <a:ea typeface="+mn-ea"/>
                <a:cs typeface="Arial"/>
              </a:rPr>
              <a:t> </a:t>
            </a:r>
            <a:r>
              <a:rPr sz="800" dirty="0">
                <a:solidFill>
                  <a:srgbClr val="FFFFFF"/>
                </a:solidFill>
                <a:latin typeface="+mn-ea"/>
                <a:ea typeface="+mn-ea"/>
                <a:cs typeface="Arial"/>
              </a:rPr>
              <a:t>E</a:t>
            </a:r>
            <a:r>
              <a:rPr sz="800" spc="195" dirty="0">
                <a:solidFill>
                  <a:srgbClr val="FFFFFF"/>
                </a:solidFill>
                <a:latin typeface="+mn-ea"/>
                <a:ea typeface="+mn-ea"/>
                <a:cs typeface="Arial"/>
              </a:rPr>
              <a:t>  </a:t>
            </a:r>
            <a:r>
              <a:rPr sz="800" dirty="0">
                <a:solidFill>
                  <a:srgbClr val="FFFFFF"/>
                </a:solidFill>
                <a:latin typeface="+mn-ea"/>
                <a:ea typeface="+mn-ea"/>
                <a:cs typeface="Arial"/>
              </a:rPr>
              <a:t>—</a:t>
            </a:r>
            <a:r>
              <a:rPr sz="800" spc="200" dirty="0">
                <a:solidFill>
                  <a:srgbClr val="FFFFFF"/>
                </a:solidFill>
                <a:latin typeface="+mn-ea"/>
                <a:ea typeface="+mn-ea"/>
                <a:cs typeface="Arial"/>
              </a:rPr>
              <a:t>  </a:t>
            </a:r>
            <a:r>
              <a:rPr sz="800" dirty="0">
                <a:solidFill>
                  <a:srgbClr val="FFFFFF"/>
                </a:solidFill>
                <a:latin typeface="+mn-ea"/>
                <a:ea typeface="+mn-ea"/>
                <a:cs typeface="Arial"/>
              </a:rPr>
              <a:t>C</a:t>
            </a:r>
            <a:r>
              <a:rPr sz="800" spc="75" dirty="0">
                <a:solidFill>
                  <a:srgbClr val="FFFFFF"/>
                </a:solidFill>
                <a:latin typeface="+mn-ea"/>
                <a:ea typeface="+mn-ea"/>
                <a:cs typeface="Arial"/>
              </a:rPr>
              <a:t> </a:t>
            </a:r>
            <a:r>
              <a:rPr sz="800" dirty="0">
                <a:solidFill>
                  <a:srgbClr val="FFFFFF"/>
                </a:solidFill>
                <a:latin typeface="+mn-ea"/>
                <a:ea typeface="+mn-ea"/>
                <a:cs typeface="Arial"/>
              </a:rPr>
              <a:t>A</a:t>
            </a:r>
            <a:r>
              <a:rPr sz="800" spc="75" dirty="0">
                <a:solidFill>
                  <a:srgbClr val="FFFFFF"/>
                </a:solidFill>
                <a:latin typeface="+mn-ea"/>
                <a:ea typeface="+mn-ea"/>
                <a:cs typeface="Arial"/>
              </a:rPr>
              <a:t> </a:t>
            </a:r>
            <a:r>
              <a:rPr sz="800" dirty="0">
                <a:solidFill>
                  <a:srgbClr val="FFFFFF"/>
                </a:solidFill>
                <a:latin typeface="+mn-ea"/>
                <a:ea typeface="+mn-ea"/>
                <a:cs typeface="Arial"/>
              </a:rPr>
              <a:t>S</a:t>
            </a:r>
            <a:r>
              <a:rPr sz="800" spc="75" dirty="0">
                <a:solidFill>
                  <a:srgbClr val="FFFFFF"/>
                </a:solidFill>
                <a:latin typeface="+mn-ea"/>
                <a:ea typeface="+mn-ea"/>
                <a:cs typeface="Arial"/>
              </a:rPr>
              <a:t> </a:t>
            </a:r>
            <a:r>
              <a:rPr sz="800" dirty="0">
                <a:solidFill>
                  <a:srgbClr val="FFFFFF"/>
                </a:solidFill>
                <a:latin typeface="+mn-ea"/>
                <a:ea typeface="+mn-ea"/>
                <a:cs typeface="Arial"/>
              </a:rPr>
              <a:t>E</a:t>
            </a:r>
            <a:r>
              <a:rPr sz="800" spc="195" dirty="0">
                <a:solidFill>
                  <a:srgbClr val="FFFFFF"/>
                </a:solidFill>
                <a:latin typeface="+mn-ea"/>
                <a:ea typeface="+mn-ea"/>
                <a:cs typeface="Arial"/>
              </a:rPr>
              <a:t>  </a:t>
            </a:r>
            <a:r>
              <a:rPr sz="800" dirty="0">
                <a:solidFill>
                  <a:srgbClr val="FFFFFF"/>
                </a:solidFill>
                <a:latin typeface="+mn-ea"/>
                <a:ea typeface="+mn-ea"/>
                <a:cs typeface="Arial"/>
              </a:rPr>
              <a:t>C</a:t>
            </a:r>
            <a:r>
              <a:rPr sz="800" spc="85" dirty="0">
                <a:solidFill>
                  <a:srgbClr val="FFFFFF"/>
                </a:solidFill>
                <a:latin typeface="+mn-ea"/>
                <a:ea typeface="+mn-ea"/>
                <a:cs typeface="Arial"/>
              </a:rPr>
              <a:t> </a:t>
            </a:r>
            <a:r>
              <a:rPr sz="800" dirty="0">
                <a:solidFill>
                  <a:srgbClr val="FFFFFF"/>
                </a:solidFill>
                <a:latin typeface="+mn-ea"/>
                <a:ea typeface="+mn-ea"/>
                <a:cs typeface="Arial"/>
              </a:rPr>
              <a:t>O</a:t>
            </a:r>
            <a:r>
              <a:rPr sz="800" spc="75" dirty="0">
                <a:solidFill>
                  <a:srgbClr val="FFFFFF"/>
                </a:solidFill>
                <a:latin typeface="+mn-ea"/>
                <a:ea typeface="+mn-ea"/>
                <a:cs typeface="Arial"/>
              </a:rPr>
              <a:t> </a:t>
            </a:r>
            <a:r>
              <a:rPr sz="800" dirty="0">
                <a:solidFill>
                  <a:srgbClr val="FFFFFF"/>
                </a:solidFill>
                <a:latin typeface="+mn-ea"/>
                <a:ea typeface="+mn-ea"/>
                <a:cs typeface="Arial"/>
              </a:rPr>
              <a:t>N</a:t>
            </a:r>
            <a:r>
              <a:rPr sz="800" spc="75" dirty="0">
                <a:solidFill>
                  <a:srgbClr val="FFFFFF"/>
                </a:solidFill>
                <a:latin typeface="+mn-ea"/>
                <a:ea typeface="+mn-ea"/>
                <a:cs typeface="Arial"/>
              </a:rPr>
              <a:t> </a:t>
            </a:r>
            <a:r>
              <a:rPr sz="800" dirty="0">
                <a:solidFill>
                  <a:srgbClr val="FFFFFF"/>
                </a:solidFill>
                <a:latin typeface="+mn-ea"/>
                <a:ea typeface="+mn-ea"/>
                <a:cs typeface="Arial"/>
              </a:rPr>
              <a:t>S</a:t>
            </a:r>
            <a:r>
              <a:rPr sz="800" spc="75" dirty="0">
                <a:solidFill>
                  <a:srgbClr val="FFFFFF"/>
                </a:solidFill>
                <a:latin typeface="+mn-ea"/>
                <a:ea typeface="+mn-ea"/>
                <a:cs typeface="Arial"/>
              </a:rPr>
              <a:t> </a:t>
            </a:r>
            <a:r>
              <a:rPr sz="800" dirty="0">
                <a:solidFill>
                  <a:srgbClr val="FFFFFF"/>
                </a:solidFill>
                <a:latin typeface="+mn-ea"/>
                <a:ea typeface="+mn-ea"/>
                <a:cs typeface="Arial"/>
              </a:rPr>
              <a:t>U</a:t>
            </a:r>
            <a:r>
              <a:rPr sz="800" spc="75" dirty="0">
                <a:solidFill>
                  <a:srgbClr val="FFFFFF"/>
                </a:solidFill>
                <a:latin typeface="+mn-ea"/>
                <a:ea typeface="+mn-ea"/>
                <a:cs typeface="Arial"/>
              </a:rPr>
              <a:t> </a:t>
            </a:r>
            <a:r>
              <a:rPr sz="800" dirty="0">
                <a:solidFill>
                  <a:srgbClr val="FFFFFF"/>
                </a:solidFill>
                <a:latin typeface="+mn-ea"/>
                <a:ea typeface="+mn-ea"/>
                <a:cs typeface="Arial"/>
              </a:rPr>
              <a:t>L</a:t>
            </a:r>
            <a:r>
              <a:rPr sz="800" spc="15" dirty="0">
                <a:solidFill>
                  <a:srgbClr val="FFFFFF"/>
                </a:solidFill>
                <a:latin typeface="+mn-ea"/>
                <a:ea typeface="+mn-ea"/>
                <a:cs typeface="Arial"/>
              </a:rPr>
              <a:t> </a:t>
            </a:r>
            <a:r>
              <a:rPr sz="800" dirty="0">
                <a:solidFill>
                  <a:srgbClr val="FFFFFF"/>
                </a:solidFill>
                <a:latin typeface="+mn-ea"/>
                <a:ea typeface="+mn-ea"/>
                <a:cs typeface="Arial"/>
              </a:rPr>
              <a:t>T</a:t>
            </a:r>
            <a:r>
              <a:rPr sz="800" spc="15" dirty="0">
                <a:solidFill>
                  <a:srgbClr val="FFFFFF"/>
                </a:solidFill>
                <a:latin typeface="+mn-ea"/>
                <a:ea typeface="+mn-ea"/>
                <a:cs typeface="Arial"/>
              </a:rPr>
              <a:t> </a:t>
            </a:r>
            <a:r>
              <a:rPr sz="800" dirty="0">
                <a:solidFill>
                  <a:srgbClr val="FFFFFF"/>
                </a:solidFill>
                <a:latin typeface="+mn-ea"/>
                <a:ea typeface="+mn-ea"/>
                <a:cs typeface="Arial"/>
              </a:rPr>
              <a:t>A</a:t>
            </a:r>
            <a:r>
              <a:rPr sz="800" spc="10" dirty="0">
                <a:solidFill>
                  <a:srgbClr val="FFFFFF"/>
                </a:solidFill>
                <a:latin typeface="+mn-ea"/>
                <a:ea typeface="+mn-ea"/>
                <a:cs typeface="Arial"/>
              </a:rPr>
              <a:t> </a:t>
            </a:r>
            <a:r>
              <a:rPr sz="800" dirty="0">
                <a:solidFill>
                  <a:srgbClr val="FFFFFF"/>
                </a:solidFill>
                <a:latin typeface="+mn-ea"/>
                <a:ea typeface="+mn-ea"/>
                <a:cs typeface="Arial"/>
              </a:rPr>
              <a:t>T</a:t>
            </a:r>
            <a:r>
              <a:rPr sz="800" spc="80" dirty="0">
                <a:solidFill>
                  <a:srgbClr val="FFFFFF"/>
                </a:solidFill>
                <a:latin typeface="+mn-ea"/>
                <a:ea typeface="+mn-ea"/>
                <a:cs typeface="Arial"/>
              </a:rPr>
              <a:t> </a:t>
            </a:r>
            <a:r>
              <a:rPr sz="800" dirty="0">
                <a:solidFill>
                  <a:srgbClr val="FFFFFF"/>
                </a:solidFill>
                <a:latin typeface="+mn-ea"/>
                <a:ea typeface="+mn-ea"/>
                <a:cs typeface="Arial"/>
              </a:rPr>
              <a:t>I</a:t>
            </a:r>
            <a:r>
              <a:rPr sz="800" spc="75" dirty="0">
                <a:solidFill>
                  <a:srgbClr val="FFFFFF"/>
                </a:solidFill>
                <a:latin typeface="+mn-ea"/>
                <a:ea typeface="+mn-ea"/>
                <a:cs typeface="Arial"/>
              </a:rPr>
              <a:t> </a:t>
            </a:r>
            <a:r>
              <a:rPr sz="800" dirty="0">
                <a:solidFill>
                  <a:srgbClr val="FFFFFF"/>
                </a:solidFill>
                <a:latin typeface="+mn-ea"/>
                <a:ea typeface="+mn-ea"/>
                <a:cs typeface="Arial"/>
              </a:rPr>
              <a:t>O</a:t>
            </a:r>
            <a:r>
              <a:rPr sz="800" spc="75" dirty="0">
                <a:solidFill>
                  <a:srgbClr val="FFFFFF"/>
                </a:solidFill>
                <a:latin typeface="+mn-ea"/>
                <a:ea typeface="+mn-ea"/>
                <a:cs typeface="Arial"/>
              </a:rPr>
              <a:t> </a:t>
            </a:r>
            <a:r>
              <a:rPr sz="800" dirty="0">
                <a:solidFill>
                  <a:srgbClr val="FFFFFF"/>
                </a:solidFill>
                <a:latin typeface="+mn-ea"/>
                <a:ea typeface="+mn-ea"/>
                <a:cs typeface="Arial"/>
              </a:rPr>
              <a:t>N</a:t>
            </a:r>
            <a:r>
              <a:rPr sz="800" spc="190" dirty="0">
                <a:solidFill>
                  <a:srgbClr val="FFFFFF"/>
                </a:solidFill>
                <a:latin typeface="+mn-ea"/>
                <a:ea typeface="+mn-ea"/>
                <a:cs typeface="Arial"/>
              </a:rPr>
              <a:t>  </a:t>
            </a:r>
            <a:r>
              <a:rPr sz="800" dirty="0">
                <a:solidFill>
                  <a:srgbClr val="FFFFFF"/>
                </a:solidFill>
                <a:latin typeface="+mn-ea"/>
                <a:ea typeface="+mn-ea"/>
                <a:cs typeface="Arial"/>
              </a:rPr>
              <a:t>T</a:t>
            </a:r>
            <a:r>
              <a:rPr sz="800" spc="75" dirty="0">
                <a:solidFill>
                  <a:srgbClr val="FFFFFF"/>
                </a:solidFill>
                <a:latin typeface="+mn-ea"/>
                <a:ea typeface="+mn-ea"/>
                <a:cs typeface="Arial"/>
              </a:rPr>
              <a:t> </a:t>
            </a:r>
            <a:r>
              <a:rPr sz="800" dirty="0">
                <a:solidFill>
                  <a:srgbClr val="FFFFFF"/>
                </a:solidFill>
                <a:latin typeface="+mn-ea"/>
                <a:ea typeface="+mn-ea"/>
                <a:cs typeface="Arial"/>
              </a:rPr>
              <a:t>E</a:t>
            </a:r>
            <a:r>
              <a:rPr sz="800" spc="75" dirty="0">
                <a:solidFill>
                  <a:srgbClr val="FFFFFF"/>
                </a:solidFill>
                <a:latin typeface="+mn-ea"/>
                <a:ea typeface="+mn-ea"/>
                <a:cs typeface="Arial"/>
              </a:rPr>
              <a:t> </a:t>
            </a:r>
            <a:r>
              <a:rPr sz="800" dirty="0">
                <a:solidFill>
                  <a:srgbClr val="FFFFFF"/>
                </a:solidFill>
                <a:latin typeface="+mn-ea"/>
                <a:ea typeface="+mn-ea"/>
                <a:cs typeface="Arial"/>
              </a:rPr>
              <a:t>M</a:t>
            </a:r>
            <a:r>
              <a:rPr sz="800" spc="75" dirty="0">
                <a:solidFill>
                  <a:srgbClr val="FFFFFF"/>
                </a:solidFill>
                <a:latin typeface="+mn-ea"/>
                <a:ea typeface="+mn-ea"/>
                <a:cs typeface="Arial"/>
              </a:rPr>
              <a:t> </a:t>
            </a:r>
            <a:r>
              <a:rPr sz="800" dirty="0">
                <a:solidFill>
                  <a:srgbClr val="FFFFFF"/>
                </a:solidFill>
                <a:latin typeface="+mn-ea"/>
                <a:ea typeface="+mn-ea"/>
                <a:cs typeface="Arial"/>
              </a:rPr>
              <a:t>P</a:t>
            </a:r>
            <a:r>
              <a:rPr sz="800" spc="80" dirty="0">
                <a:solidFill>
                  <a:srgbClr val="FFFFFF"/>
                </a:solidFill>
                <a:latin typeface="+mn-ea"/>
                <a:ea typeface="+mn-ea"/>
                <a:cs typeface="Arial"/>
              </a:rPr>
              <a:t> </a:t>
            </a:r>
            <a:r>
              <a:rPr sz="800" dirty="0">
                <a:solidFill>
                  <a:srgbClr val="FFFFFF"/>
                </a:solidFill>
                <a:latin typeface="+mn-ea"/>
                <a:ea typeface="+mn-ea"/>
                <a:cs typeface="Arial"/>
              </a:rPr>
              <a:t>L</a:t>
            </a:r>
            <a:r>
              <a:rPr sz="800" spc="75" dirty="0">
                <a:solidFill>
                  <a:srgbClr val="FFFFFF"/>
                </a:solidFill>
                <a:latin typeface="+mn-ea"/>
                <a:ea typeface="+mn-ea"/>
                <a:cs typeface="Arial"/>
              </a:rPr>
              <a:t> </a:t>
            </a:r>
            <a:r>
              <a:rPr sz="800" dirty="0">
                <a:solidFill>
                  <a:srgbClr val="FFFFFF"/>
                </a:solidFill>
                <a:latin typeface="+mn-ea"/>
                <a:ea typeface="+mn-ea"/>
                <a:cs typeface="Arial"/>
              </a:rPr>
              <a:t>A</a:t>
            </a:r>
            <a:r>
              <a:rPr sz="800" spc="10" dirty="0">
                <a:solidFill>
                  <a:srgbClr val="FFFFFF"/>
                </a:solidFill>
                <a:latin typeface="+mn-ea"/>
                <a:ea typeface="+mn-ea"/>
                <a:cs typeface="Arial"/>
              </a:rPr>
              <a:t> </a:t>
            </a:r>
            <a:r>
              <a:rPr sz="800" dirty="0">
                <a:solidFill>
                  <a:srgbClr val="FFFFFF"/>
                </a:solidFill>
                <a:latin typeface="+mn-ea"/>
                <a:ea typeface="+mn-ea"/>
                <a:cs typeface="Arial"/>
              </a:rPr>
              <a:t>T</a:t>
            </a:r>
            <a:r>
              <a:rPr sz="800" spc="80" dirty="0">
                <a:solidFill>
                  <a:srgbClr val="FFFFFF"/>
                </a:solidFill>
                <a:latin typeface="+mn-ea"/>
                <a:ea typeface="+mn-ea"/>
                <a:cs typeface="Arial"/>
              </a:rPr>
              <a:t> </a:t>
            </a:r>
            <a:r>
              <a:rPr sz="800" spc="-50" dirty="0">
                <a:solidFill>
                  <a:srgbClr val="FFFFFF"/>
                </a:solidFill>
                <a:latin typeface="+mn-ea"/>
                <a:ea typeface="+mn-ea"/>
                <a:cs typeface="Arial"/>
              </a:rPr>
              <a:t>E</a:t>
            </a:r>
            <a:endParaRPr sz="800">
              <a:latin typeface="+mn-ea"/>
              <a:ea typeface="+mn-ea"/>
              <a:cs typeface="Arial"/>
            </a:endParaRPr>
          </a:p>
          <a:p>
            <a:pPr marL="12700">
              <a:lnSpc>
                <a:spcPct val="100000"/>
              </a:lnSpc>
              <a:spcBef>
                <a:spcPts val="565"/>
              </a:spcBef>
              <a:tabLst>
                <a:tab pos="2132330" algn="l"/>
              </a:tabLst>
            </a:pPr>
            <a:r>
              <a:rPr sz="3550" b="1" spc="-250" dirty="0">
                <a:solidFill>
                  <a:srgbClr val="FFFFFF"/>
                </a:solidFill>
                <a:latin typeface="+mn-ea"/>
                <a:ea typeface="+mn-ea"/>
                <a:cs typeface="BIZ UDPGothic"/>
              </a:rPr>
              <a:t>病的骨</a:t>
            </a:r>
            <a:r>
              <a:rPr sz="3550" b="1" spc="-480" dirty="0">
                <a:solidFill>
                  <a:srgbClr val="FFFFFF"/>
                </a:solidFill>
                <a:latin typeface="+mn-ea"/>
                <a:ea typeface="+mn-ea"/>
                <a:cs typeface="BIZ UDPGothic"/>
              </a:rPr>
              <a:t>折</a:t>
            </a:r>
            <a:r>
              <a:rPr sz="3550" b="1" dirty="0">
                <a:solidFill>
                  <a:srgbClr val="FFFFFF"/>
                </a:solidFill>
                <a:latin typeface="+mn-ea"/>
                <a:ea typeface="+mn-ea"/>
                <a:cs typeface="BIZ UDPGothic"/>
              </a:rPr>
              <a:t>	</a:t>
            </a:r>
            <a:r>
              <a:rPr sz="3550" b="1" spc="-250" dirty="0">
                <a:solidFill>
                  <a:srgbClr val="FFFFFF"/>
                </a:solidFill>
                <a:latin typeface="+mn-ea"/>
                <a:ea typeface="+mn-ea"/>
                <a:cs typeface="BIZ UDPGothic"/>
              </a:rPr>
              <a:t>症例相</a:t>
            </a:r>
            <a:r>
              <a:rPr sz="3550" b="1" spc="-380" dirty="0">
                <a:solidFill>
                  <a:srgbClr val="FFFFFF"/>
                </a:solidFill>
                <a:latin typeface="+mn-ea"/>
                <a:ea typeface="+mn-ea"/>
                <a:cs typeface="BIZ UDPGothic"/>
              </a:rPr>
              <a:t>談</a:t>
            </a:r>
            <a:r>
              <a:rPr sz="3550" b="1" spc="-490" dirty="0">
                <a:solidFill>
                  <a:srgbClr val="FFFFFF"/>
                </a:solidFill>
                <a:latin typeface="+mn-ea"/>
                <a:ea typeface="+mn-ea"/>
                <a:cs typeface="Ryo Gothic Std B"/>
              </a:rPr>
              <a:t>テ</a:t>
            </a:r>
            <a:r>
              <a:rPr sz="3550" b="1" spc="-560" dirty="0">
                <a:solidFill>
                  <a:srgbClr val="FFFFFF"/>
                </a:solidFill>
                <a:latin typeface="+mn-ea"/>
                <a:ea typeface="+mn-ea"/>
                <a:cs typeface="Ryo Gothic Std B"/>
              </a:rPr>
              <a:t>ン</a:t>
            </a:r>
            <a:r>
              <a:rPr sz="3550" b="1" spc="-505" dirty="0">
                <a:solidFill>
                  <a:srgbClr val="FFFFFF"/>
                </a:solidFill>
                <a:latin typeface="+mn-ea"/>
                <a:ea typeface="+mn-ea"/>
                <a:cs typeface="Ryo Gothic Std B"/>
              </a:rPr>
              <a:t>プ</a:t>
            </a:r>
            <a:r>
              <a:rPr sz="3550" b="1" spc="-400" dirty="0">
                <a:solidFill>
                  <a:srgbClr val="FFFFFF"/>
                </a:solidFill>
                <a:latin typeface="+mn-ea"/>
                <a:ea typeface="+mn-ea"/>
                <a:cs typeface="Ryo Gothic Std B"/>
              </a:rPr>
              <a:t>レ</a:t>
            </a:r>
            <a:r>
              <a:rPr sz="3550" b="1" spc="-635" dirty="0">
                <a:solidFill>
                  <a:srgbClr val="FFFFFF"/>
                </a:solidFill>
                <a:latin typeface="+mn-ea"/>
                <a:ea typeface="+mn-ea"/>
                <a:cs typeface="Ryo Gothic Std B"/>
              </a:rPr>
              <a:t>ー</a:t>
            </a:r>
            <a:r>
              <a:rPr sz="3550" b="1" spc="-480" dirty="0">
                <a:solidFill>
                  <a:srgbClr val="FFFFFF"/>
                </a:solidFill>
                <a:latin typeface="+mn-ea"/>
                <a:ea typeface="+mn-ea"/>
                <a:cs typeface="Ryo Gothic Std B"/>
              </a:rPr>
              <a:t>ト</a:t>
            </a:r>
            <a:endParaRPr sz="3550">
              <a:latin typeface="+mn-ea"/>
              <a:ea typeface="+mn-ea"/>
              <a:cs typeface="Ryo Gothic Std B"/>
            </a:endParaRPr>
          </a:p>
        </p:txBody>
      </p:sp>
      <p:sp>
        <p:nvSpPr>
          <p:cNvPr id="11" name="object 11"/>
          <p:cNvSpPr/>
          <p:nvPr/>
        </p:nvSpPr>
        <p:spPr>
          <a:xfrm>
            <a:off x="2362187" y="2133599"/>
            <a:ext cx="3733800" cy="1295400"/>
          </a:xfrm>
          <a:custGeom>
            <a:avLst/>
            <a:gdLst/>
            <a:ahLst/>
            <a:cxnLst/>
            <a:rect l="l" t="t" r="r" b="b"/>
            <a:pathLst>
              <a:path w="3733800" h="1295400">
                <a:moveTo>
                  <a:pt x="3733800" y="0"/>
                </a:moveTo>
                <a:lnTo>
                  <a:pt x="0" y="0"/>
                </a:lnTo>
                <a:lnTo>
                  <a:pt x="0" y="647700"/>
                </a:lnTo>
                <a:lnTo>
                  <a:pt x="0" y="1295400"/>
                </a:lnTo>
                <a:lnTo>
                  <a:pt x="3733800" y="1295400"/>
                </a:lnTo>
                <a:lnTo>
                  <a:pt x="3733800" y="647700"/>
                </a:lnTo>
                <a:lnTo>
                  <a:pt x="3733800" y="0"/>
                </a:lnTo>
                <a:close/>
              </a:path>
            </a:pathLst>
          </a:custGeom>
          <a:solidFill>
            <a:srgbClr val="FFFFFF"/>
          </a:solidFill>
        </p:spPr>
        <p:txBody>
          <a:bodyPr wrap="square" lIns="0" tIns="0" rIns="0" bIns="0" rtlCol="0"/>
          <a:lstStyle/>
          <a:p>
            <a:endParaRPr>
              <a:latin typeface="+mn-ea"/>
              <a:ea typeface="+mn-ea"/>
            </a:endParaRPr>
          </a:p>
        </p:txBody>
      </p:sp>
      <p:sp>
        <p:nvSpPr>
          <p:cNvPr id="12" name="object 12"/>
          <p:cNvSpPr/>
          <p:nvPr/>
        </p:nvSpPr>
        <p:spPr>
          <a:xfrm>
            <a:off x="8000987" y="2133599"/>
            <a:ext cx="3733800" cy="1295400"/>
          </a:xfrm>
          <a:custGeom>
            <a:avLst/>
            <a:gdLst/>
            <a:ahLst/>
            <a:cxnLst/>
            <a:rect l="l" t="t" r="r" b="b"/>
            <a:pathLst>
              <a:path w="3733800" h="1295400">
                <a:moveTo>
                  <a:pt x="3733800" y="0"/>
                </a:moveTo>
                <a:lnTo>
                  <a:pt x="0" y="0"/>
                </a:lnTo>
                <a:lnTo>
                  <a:pt x="0" y="647700"/>
                </a:lnTo>
                <a:lnTo>
                  <a:pt x="0" y="1295400"/>
                </a:lnTo>
                <a:lnTo>
                  <a:pt x="3733800" y="1295400"/>
                </a:lnTo>
                <a:lnTo>
                  <a:pt x="3733800" y="647700"/>
                </a:lnTo>
                <a:lnTo>
                  <a:pt x="3733800" y="0"/>
                </a:lnTo>
                <a:close/>
              </a:path>
            </a:pathLst>
          </a:custGeom>
          <a:solidFill>
            <a:srgbClr val="FFFFFF"/>
          </a:solidFill>
        </p:spPr>
        <p:txBody>
          <a:bodyPr wrap="square" lIns="0" tIns="0" rIns="0" bIns="0" rtlCol="0"/>
          <a:lstStyle/>
          <a:p>
            <a:endParaRPr>
              <a:latin typeface="+mn-ea"/>
              <a:ea typeface="+mn-ea"/>
            </a:endParaRPr>
          </a:p>
        </p:txBody>
      </p:sp>
      <p:graphicFrame>
        <p:nvGraphicFramePr>
          <p:cNvPr id="13" name="object 13"/>
          <p:cNvGraphicFramePr>
            <a:graphicFrameLocks noGrp="1"/>
          </p:cNvGraphicFramePr>
          <p:nvPr>
            <p:extLst>
              <p:ext uri="{D42A27DB-BD31-4B8C-83A1-F6EECF244321}">
                <p14:modId xmlns:p14="http://schemas.microsoft.com/office/powerpoint/2010/main" val="31110617"/>
              </p:ext>
            </p:extLst>
          </p:nvPr>
        </p:nvGraphicFramePr>
        <p:xfrm>
          <a:off x="457199" y="1747837"/>
          <a:ext cx="11268075" cy="1670050"/>
        </p:xfrm>
        <a:graphic>
          <a:graphicData uri="http://schemas.openxmlformats.org/drawingml/2006/table">
            <a:tbl>
              <a:tblPr firstRow="1" bandRow="1">
                <a:tableStyleId>{2D5ABB26-0587-4C30-8999-92F81FD0307C}</a:tableStyleId>
              </a:tblPr>
              <a:tblGrid>
                <a:gridCol w="1895475">
                  <a:extLst>
                    <a:ext uri="{9D8B030D-6E8A-4147-A177-3AD203B41FA5}">
                      <a16:colId xmlns:a16="http://schemas.microsoft.com/office/drawing/2014/main" val="20000"/>
                    </a:ext>
                  </a:extLst>
                </a:gridCol>
                <a:gridCol w="3733800">
                  <a:extLst>
                    <a:ext uri="{9D8B030D-6E8A-4147-A177-3AD203B41FA5}">
                      <a16:colId xmlns:a16="http://schemas.microsoft.com/office/drawing/2014/main" val="20001"/>
                    </a:ext>
                  </a:extLst>
                </a:gridCol>
                <a:gridCol w="1905000">
                  <a:extLst>
                    <a:ext uri="{9D8B030D-6E8A-4147-A177-3AD203B41FA5}">
                      <a16:colId xmlns:a16="http://schemas.microsoft.com/office/drawing/2014/main" val="20002"/>
                    </a:ext>
                  </a:extLst>
                </a:gridCol>
                <a:gridCol w="3733800">
                  <a:extLst>
                    <a:ext uri="{9D8B030D-6E8A-4147-A177-3AD203B41FA5}">
                      <a16:colId xmlns:a16="http://schemas.microsoft.com/office/drawing/2014/main" val="20003"/>
                    </a:ext>
                  </a:extLst>
                </a:gridCol>
              </a:tblGrid>
              <a:tr h="380365">
                <a:tc gridSpan="4">
                  <a:txBody>
                    <a:bodyPr/>
                    <a:lstStyle/>
                    <a:p>
                      <a:pPr marL="299720">
                        <a:lnSpc>
                          <a:spcPct val="100000"/>
                        </a:lnSpc>
                        <a:spcBef>
                          <a:spcPts val="525"/>
                        </a:spcBef>
                      </a:pPr>
                      <a:r>
                        <a:rPr sz="1500" b="1" spc="-25" dirty="0">
                          <a:solidFill>
                            <a:srgbClr val="FFFFFF"/>
                          </a:solidFill>
                          <a:latin typeface="BIZ UDPGothic"/>
                          <a:cs typeface="BIZ UDPGothic"/>
                        </a:rPr>
                        <a:t>相談者情報</a:t>
                      </a:r>
                      <a:endParaRPr sz="1500" dirty="0">
                        <a:latin typeface="BIZ UDPGothic"/>
                        <a:cs typeface="BIZ UDPGothic"/>
                      </a:endParaRPr>
                    </a:p>
                  </a:txBody>
                  <a:tcPr marL="0" marR="0" marT="66675" marB="0">
                    <a:solidFill>
                      <a:srgbClr val="1F3A5E"/>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642620">
                <a:tc>
                  <a:txBody>
                    <a:bodyPr/>
                    <a:lstStyle/>
                    <a:p>
                      <a:pPr>
                        <a:lnSpc>
                          <a:spcPct val="100000"/>
                        </a:lnSpc>
                        <a:spcBef>
                          <a:spcPts val="345"/>
                        </a:spcBef>
                      </a:pPr>
                      <a:endParaRPr sz="1200" dirty="0">
                        <a:latin typeface="Times New Roman"/>
                        <a:cs typeface="Times New Roman"/>
                      </a:endParaRPr>
                    </a:p>
                    <a:p>
                      <a:pPr marL="156845">
                        <a:lnSpc>
                          <a:spcPct val="100000"/>
                        </a:lnSpc>
                      </a:pPr>
                      <a:r>
                        <a:rPr sz="2000" b="1" spc="-110" dirty="0">
                          <a:solidFill>
                            <a:srgbClr val="1F3A5E"/>
                          </a:solidFill>
                          <a:latin typeface="BIZ UDPGothic"/>
                          <a:cs typeface="BIZ UDPGothic"/>
                        </a:rPr>
                        <a:t>氏名</a:t>
                      </a:r>
                      <a:endParaRPr sz="2000" dirty="0">
                        <a:latin typeface="BIZ UDPGothic"/>
                        <a:cs typeface="BIZ UDPGothic"/>
                      </a:endParaRPr>
                    </a:p>
                  </a:txBody>
                  <a:tcPr marL="0" marR="0" marT="43815" marB="0">
                    <a:lnL w="9525">
                      <a:solidFill>
                        <a:srgbClr val="D4D4D4"/>
                      </a:solidFill>
                      <a:prstDash val="solid"/>
                    </a:lnL>
                    <a:lnR w="9525">
                      <a:solidFill>
                        <a:srgbClr val="D4D4D4"/>
                      </a:solidFill>
                      <a:prstDash val="solid"/>
                    </a:lnR>
                    <a:lnB w="9525">
                      <a:solidFill>
                        <a:srgbClr val="D4D4D4"/>
                      </a:solidFill>
                      <a:prstDash val="solid"/>
                    </a:lnB>
                    <a:solidFill>
                      <a:srgbClr val="EDF1F7"/>
                    </a:solidFill>
                  </a:tcPr>
                </a:tc>
                <a:tc>
                  <a:txBody>
                    <a:bodyPr/>
                    <a:lstStyle/>
                    <a:p>
                      <a:pPr>
                        <a:lnSpc>
                          <a:spcPct val="100000"/>
                        </a:lnSpc>
                      </a:pPr>
                      <a:endParaRPr sz="2000" dirty="0">
                        <a:latin typeface="Times New Roman"/>
                        <a:cs typeface="Times New Roman"/>
                      </a:endParaRPr>
                    </a:p>
                  </a:txBody>
                  <a:tcPr marL="0" marR="0" marT="0" marB="0">
                    <a:lnL w="9525">
                      <a:solidFill>
                        <a:srgbClr val="D4D4D4"/>
                      </a:solidFill>
                      <a:prstDash val="solid"/>
                    </a:lnL>
                    <a:lnR w="9525">
                      <a:solidFill>
                        <a:srgbClr val="D4D4D4"/>
                      </a:solidFill>
                      <a:prstDash val="solid"/>
                    </a:lnR>
                    <a:lnB w="9525">
                      <a:solidFill>
                        <a:srgbClr val="D4D4D4"/>
                      </a:solidFill>
                      <a:prstDash val="solid"/>
                    </a:lnB>
                  </a:tcPr>
                </a:tc>
                <a:tc>
                  <a:txBody>
                    <a:bodyPr/>
                    <a:lstStyle/>
                    <a:p>
                      <a:pPr>
                        <a:lnSpc>
                          <a:spcPct val="100000"/>
                        </a:lnSpc>
                        <a:spcBef>
                          <a:spcPts val="345"/>
                        </a:spcBef>
                      </a:pPr>
                      <a:endParaRPr sz="1200" dirty="0">
                        <a:latin typeface="Times New Roman"/>
                        <a:cs typeface="Times New Roman"/>
                      </a:endParaRPr>
                    </a:p>
                    <a:p>
                      <a:pPr marL="156845">
                        <a:lnSpc>
                          <a:spcPct val="100000"/>
                        </a:lnSpc>
                      </a:pPr>
                      <a:r>
                        <a:rPr sz="2000" b="1" spc="-140" dirty="0">
                          <a:solidFill>
                            <a:srgbClr val="1F3A5E"/>
                          </a:solidFill>
                          <a:latin typeface="BIZ UDPGothic"/>
                          <a:cs typeface="BIZ UDPGothic"/>
                        </a:rPr>
                        <a:t>所属施設</a:t>
                      </a:r>
                      <a:endParaRPr sz="2000" dirty="0">
                        <a:latin typeface="BIZ UDPGothic"/>
                        <a:cs typeface="BIZ UDPGothic"/>
                      </a:endParaRPr>
                    </a:p>
                  </a:txBody>
                  <a:tcPr marL="0" marR="0" marT="43815" marB="0">
                    <a:lnL w="9525">
                      <a:solidFill>
                        <a:srgbClr val="D4D4D4"/>
                      </a:solidFill>
                      <a:prstDash val="solid"/>
                    </a:lnL>
                    <a:lnR w="9525">
                      <a:solidFill>
                        <a:srgbClr val="D4D4D4"/>
                      </a:solidFill>
                      <a:prstDash val="solid"/>
                    </a:lnR>
                    <a:lnB w="9525">
                      <a:solidFill>
                        <a:srgbClr val="D4D4D4"/>
                      </a:solidFill>
                      <a:prstDash val="solid"/>
                    </a:lnB>
                    <a:solidFill>
                      <a:srgbClr val="EDF1F7"/>
                    </a:solidFill>
                  </a:tcPr>
                </a:tc>
                <a:tc>
                  <a:txBody>
                    <a:bodyPr/>
                    <a:lstStyle/>
                    <a:p>
                      <a:pPr>
                        <a:lnSpc>
                          <a:spcPct val="100000"/>
                        </a:lnSpc>
                      </a:pPr>
                      <a:endParaRPr sz="1100">
                        <a:latin typeface="Times New Roman"/>
                        <a:cs typeface="Times New Roman"/>
                      </a:endParaRPr>
                    </a:p>
                  </a:txBody>
                  <a:tcPr marL="0" marR="0" marT="0" marB="0">
                    <a:lnL w="9525">
                      <a:solidFill>
                        <a:srgbClr val="D4D4D4"/>
                      </a:solidFill>
                      <a:prstDash val="solid"/>
                    </a:lnL>
                    <a:lnR w="9525">
                      <a:solidFill>
                        <a:srgbClr val="D4D4D4"/>
                      </a:solidFill>
                      <a:prstDash val="solid"/>
                    </a:lnR>
                    <a:lnB w="9525">
                      <a:solidFill>
                        <a:srgbClr val="D4D4D4"/>
                      </a:solidFill>
                      <a:prstDash val="solid"/>
                    </a:lnB>
                  </a:tcPr>
                </a:tc>
                <a:extLst>
                  <a:ext uri="{0D108BD9-81ED-4DB2-BD59-A6C34878D82A}">
                    <a16:rowId xmlns:a16="http://schemas.microsoft.com/office/drawing/2014/main" val="10001"/>
                  </a:ext>
                </a:extLst>
              </a:tr>
              <a:tr h="647065">
                <a:tc>
                  <a:txBody>
                    <a:bodyPr/>
                    <a:lstStyle/>
                    <a:p>
                      <a:pPr>
                        <a:lnSpc>
                          <a:spcPct val="100000"/>
                        </a:lnSpc>
                        <a:spcBef>
                          <a:spcPts val="330"/>
                        </a:spcBef>
                      </a:pPr>
                      <a:endParaRPr sz="1200" dirty="0">
                        <a:latin typeface="Times New Roman"/>
                        <a:cs typeface="Times New Roman"/>
                      </a:endParaRPr>
                    </a:p>
                    <a:p>
                      <a:pPr marL="156845">
                        <a:lnSpc>
                          <a:spcPct val="100000"/>
                        </a:lnSpc>
                      </a:pPr>
                      <a:r>
                        <a:rPr sz="2000" b="1" spc="-170" dirty="0">
                          <a:solidFill>
                            <a:srgbClr val="1F3A5E"/>
                          </a:solidFill>
                          <a:latin typeface="BIZ UDPGothic"/>
                          <a:cs typeface="BIZ UDPGothic"/>
                        </a:rPr>
                        <a:t>連絡先 </a:t>
                      </a:r>
                      <a:r>
                        <a:rPr sz="2000" b="1" spc="-20" dirty="0">
                          <a:solidFill>
                            <a:srgbClr val="1F3A5E"/>
                          </a:solidFill>
                          <a:latin typeface="Ryo Clean PlusN B"/>
                          <a:cs typeface="Ryo Clean PlusN B"/>
                        </a:rPr>
                        <a:t>email</a:t>
                      </a:r>
                      <a:endParaRPr sz="2000" dirty="0">
                        <a:latin typeface="Ryo Clean PlusN B"/>
                        <a:cs typeface="Ryo Clean PlusN B"/>
                      </a:endParaRPr>
                    </a:p>
                  </a:txBody>
                  <a:tcPr marL="0" marR="0" marT="4191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a:txBody>
                    <a:bodyPr/>
                    <a:lstStyle/>
                    <a:p>
                      <a:pPr>
                        <a:lnSpc>
                          <a:spcPct val="100000"/>
                        </a:lnSpc>
                      </a:pPr>
                      <a:endParaRPr sz="1100">
                        <a:latin typeface="Times New Roman"/>
                        <a:cs typeface="Times New Roman"/>
                      </a:endParaRPr>
                    </a:p>
                  </a:txBody>
                  <a:tcPr marL="0" marR="0" marT="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tcPr>
                </a:tc>
                <a:tc>
                  <a:txBody>
                    <a:bodyPr/>
                    <a:lstStyle/>
                    <a:p>
                      <a:pPr>
                        <a:lnSpc>
                          <a:spcPct val="100000"/>
                        </a:lnSpc>
                        <a:spcBef>
                          <a:spcPts val="380"/>
                        </a:spcBef>
                      </a:pPr>
                      <a:endParaRPr sz="1200" dirty="0">
                        <a:latin typeface="Times New Roman"/>
                        <a:cs typeface="Times New Roman"/>
                      </a:endParaRPr>
                    </a:p>
                    <a:p>
                      <a:pPr marL="156845">
                        <a:lnSpc>
                          <a:spcPct val="100000"/>
                        </a:lnSpc>
                      </a:pPr>
                      <a:r>
                        <a:rPr sz="2000" b="1" spc="-140" dirty="0">
                          <a:solidFill>
                            <a:srgbClr val="1F3A5E"/>
                          </a:solidFill>
                          <a:latin typeface="BIZ UDPGothic"/>
                          <a:cs typeface="BIZ UDPGothic"/>
                        </a:rPr>
                        <a:t>電話番号</a:t>
                      </a:r>
                      <a:endParaRPr sz="2000" dirty="0">
                        <a:latin typeface="BIZ UDPGothic"/>
                        <a:cs typeface="BIZ UDPGothic"/>
                      </a:endParaRPr>
                    </a:p>
                  </a:txBody>
                  <a:tcPr marL="0" marR="0" marT="4826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a:txBody>
                    <a:bodyPr/>
                    <a:lstStyle/>
                    <a:p>
                      <a:pPr>
                        <a:lnSpc>
                          <a:spcPct val="100000"/>
                        </a:lnSpc>
                      </a:pPr>
                      <a:endParaRPr sz="1100" dirty="0">
                        <a:latin typeface="Times New Roman"/>
                        <a:cs typeface="Times New Roman"/>
                      </a:endParaRPr>
                    </a:p>
                  </a:txBody>
                  <a:tcPr marL="0" marR="0" marT="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tcPr>
                </a:tc>
                <a:extLst>
                  <a:ext uri="{0D108BD9-81ED-4DB2-BD59-A6C34878D82A}">
                    <a16:rowId xmlns:a16="http://schemas.microsoft.com/office/drawing/2014/main" val="10002"/>
                  </a:ext>
                </a:extLst>
              </a:tr>
            </a:tbl>
          </a:graphicData>
        </a:graphic>
      </p:graphicFrame>
      <p:grpSp>
        <p:nvGrpSpPr>
          <p:cNvPr id="14" name="object 14"/>
          <p:cNvGrpSpPr/>
          <p:nvPr/>
        </p:nvGrpSpPr>
        <p:grpSpPr>
          <a:xfrm>
            <a:off x="457199" y="3619499"/>
            <a:ext cx="11277600" cy="2933700"/>
            <a:chOff x="457199" y="3619499"/>
            <a:chExt cx="11277600" cy="2933700"/>
          </a:xfrm>
        </p:grpSpPr>
        <p:sp>
          <p:nvSpPr>
            <p:cNvPr id="15" name="object 15"/>
            <p:cNvSpPr/>
            <p:nvPr/>
          </p:nvSpPr>
          <p:spPr>
            <a:xfrm>
              <a:off x="457199" y="3619499"/>
              <a:ext cx="11277600" cy="381000"/>
            </a:xfrm>
            <a:custGeom>
              <a:avLst/>
              <a:gdLst/>
              <a:ahLst/>
              <a:cxnLst/>
              <a:rect l="l" t="t" r="r" b="b"/>
              <a:pathLst>
                <a:path w="11277600" h="381000">
                  <a:moveTo>
                    <a:pt x="11277599" y="380999"/>
                  </a:moveTo>
                  <a:lnTo>
                    <a:pt x="0" y="380999"/>
                  </a:lnTo>
                  <a:lnTo>
                    <a:pt x="0" y="0"/>
                  </a:lnTo>
                  <a:lnTo>
                    <a:pt x="11277599" y="0"/>
                  </a:lnTo>
                  <a:lnTo>
                    <a:pt x="11277599" y="380999"/>
                  </a:lnTo>
                  <a:close/>
                </a:path>
              </a:pathLst>
            </a:custGeom>
            <a:solidFill>
              <a:srgbClr val="1F3A5E"/>
            </a:solidFill>
          </p:spPr>
          <p:txBody>
            <a:bodyPr wrap="square" lIns="0" tIns="0" rIns="0" bIns="0" rtlCol="0"/>
            <a:lstStyle/>
            <a:p>
              <a:endParaRPr>
                <a:latin typeface="+mn-ea"/>
                <a:ea typeface="+mn-ea"/>
              </a:endParaRPr>
            </a:p>
          </p:txBody>
        </p:sp>
        <p:sp>
          <p:nvSpPr>
            <p:cNvPr id="16" name="object 16"/>
            <p:cNvSpPr/>
            <p:nvPr/>
          </p:nvSpPr>
          <p:spPr>
            <a:xfrm>
              <a:off x="457199" y="4000499"/>
              <a:ext cx="11277600" cy="2552700"/>
            </a:xfrm>
            <a:custGeom>
              <a:avLst/>
              <a:gdLst/>
              <a:ahLst/>
              <a:cxnLst/>
              <a:rect l="l" t="t" r="r" b="b"/>
              <a:pathLst>
                <a:path w="11277600" h="2552700">
                  <a:moveTo>
                    <a:pt x="11277599" y="2552699"/>
                  </a:moveTo>
                  <a:lnTo>
                    <a:pt x="0" y="2552699"/>
                  </a:lnTo>
                  <a:lnTo>
                    <a:pt x="0" y="0"/>
                  </a:lnTo>
                  <a:lnTo>
                    <a:pt x="11277599" y="0"/>
                  </a:lnTo>
                  <a:lnTo>
                    <a:pt x="11277599" y="2552699"/>
                  </a:lnTo>
                  <a:close/>
                </a:path>
              </a:pathLst>
            </a:custGeom>
            <a:solidFill>
              <a:srgbClr val="FFFFFF"/>
            </a:solidFill>
          </p:spPr>
          <p:txBody>
            <a:bodyPr wrap="square" lIns="0" tIns="0" rIns="0" bIns="0" rtlCol="0"/>
            <a:lstStyle/>
            <a:p>
              <a:endParaRPr dirty="0">
                <a:latin typeface="+mn-ea"/>
                <a:ea typeface="+mn-ea"/>
              </a:endParaRPr>
            </a:p>
          </p:txBody>
        </p:sp>
        <p:sp>
          <p:nvSpPr>
            <p:cNvPr id="17" name="object 17"/>
            <p:cNvSpPr/>
            <p:nvPr/>
          </p:nvSpPr>
          <p:spPr>
            <a:xfrm>
              <a:off x="457187" y="4000499"/>
              <a:ext cx="11277600" cy="2552700"/>
            </a:xfrm>
            <a:custGeom>
              <a:avLst/>
              <a:gdLst/>
              <a:ahLst/>
              <a:cxnLst/>
              <a:rect l="l" t="t" r="r" b="b"/>
              <a:pathLst>
                <a:path w="11277600" h="2552700">
                  <a:moveTo>
                    <a:pt x="11277600" y="0"/>
                  </a:moveTo>
                  <a:lnTo>
                    <a:pt x="11268075" y="0"/>
                  </a:lnTo>
                  <a:lnTo>
                    <a:pt x="11268075" y="2543175"/>
                  </a:lnTo>
                  <a:lnTo>
                    <a:pt x="9525" y="2543175"/>
                  </a:lnTo>
                  <a:lnTo>
                    <a:pt x="9525" y="0"/>
                  </a:lnTo>
                  <a:lnTo>
                    <a:pt x="0" y="0"/>
                  </a:lnTo>
                  <a:lnTo>
                    <a:pt x="0" y="2543175"/>
                  </a:lnTo>
                  <a:lnTo>
                    <a:pt x="0" y="2552700"/>
                  </a:lnTo>
                  <a:lnTo>
                    <a:pt x="9525" y="2552700"/>
                  </a:lnTo>
                  <a:lnTo>
                    <a:pt x="11268075" y="2552700"/>
                  </a:lnTo>
                  <a:lnTo>
                    <a:pt x="11277600" y="2552700"/>
                  </a:lnTo>
                  <a:lnTo>
                    <a:pt x="11277600" y="2543175"/>
                  </a:lnTo>
                  <a:lnTo>
                    <a:pt x="11277600" y="0"/>
                  </a:lnTo>
                  <a:close/>
                </a:path>
              </a:pathLst>
            </a:custGeom>
            <a:solidFill>
              <a:srgbClr val="D4D4D4"/>
            </a:solidFill>
          </p:spPr>
          <p:txBody>
            <a:bodyPr wrap="square" lIns="0" tIns="0" rIns="0" bIns="0" rtlCol="0"/>
            <a:lstStyle/>
            <a:p>
              <a:endParaRPr>
                <a:latin typeface="+mn-ea"/>
                <a:ea typeface="+mn-ea"/>
              </a:endParaRPr>
            </a:p>
          </p:txBody>
        </p:sp>
        <p:sp>
          <p:nvSpPr>
            <p:cNvPr id="18" name="object 18"/>
            <p:cNvSpPr/>
            <p:nvPr/>
          </p:nvSpPr>
          <p:spPr>
            <a:xfrm>
              <a:off x="609599" y="3733799"/>
              <a:ext cx="38100" cy="171450"/>
            </a:xfrm>
            <a:custGeom>
              <a:avLst/>
              <a:gdLst/>
              <a:ahLst/>
              <a:cxnLst/>
              <a:rect l="l" t="t" r="r" b="b"/>
              <a:pathLst>
                <a:path w="38100" h="171450">
                  <a:moveTo>
                    <a:pt x="38099" y="171449"/>
                  </a:moveTo>
                  <a:lnTo>
                    <a:pt x="0" y="171449"/>
                  </a:lnTo>
                  <a:lnTo>
                    <a:pt x="0" y="0"/>
                  </a:lnTo>
                  <a:lnTo>
                    <a:pt x="38099" y="0"/>
                  </a:lnTo>
                  <a:lnTo>
                    <a:pt x="38099" y="171449"/>
                  </a:lnTo>
                  <a:close/>
                </a:path>
              </a:pathLst>
            </a:custGeom>
            <a:solidFill>
              <a:srgbClr val="B8860A"/>
            </a:solidFill>
          </p:spPr>
          <p:txBody>
            <a:bodyPr wrap="square" lIns="0" tIns="0" rIns="0" bIns="0" rtlCol="0"/>
            <a:lstStyle/>
            <a:p>
              <a:endParaRPr>
                <a:latin typeface="+mn-ea"/>
                <a:ea typeface="+mn-ea"/>
              </a:endParaRPr>
            </a:p>
          </p:txBody>
        </p:sp>
      </p:grpSp>
      <p:sp>
        <p:nvSpPr>
          <p:cNvPr id="19" name="object 19"/>
          <p:cNvSpPr/>
          <p:nvPr/>
        </p:nvSpPr>
        <p:spPr>
          <a:xfrm>
            <a:off x="609599" y="1866899"/>
            <a:ext cx="38100" cy="171450"/>
          </a:xfrm>
          <a:custGeom>
            <a:avLst/>
            <a:gdLst/>
            <a:ahLst/>
            <a:cxnLst/>
            <a:rect l="l" t="t" r="r" b="b"/>
            <a:pathLst>
              <a:path w="38100" h="171450">
                <a:moveTo>
                  <a:pt x="38099" y="171449"/>
                </a:moveTo>
                <a:lnTo>
                  <a:pt x="0" y="171449"/>
                </a:lnTo>
                <a:lnTo>
                  <a:pt x="0" y="0"/>
                </a:lnTo>
                <a:lnTo>
                  <a:pt x="38099" y="0"/>
                </a:lnTo>
                <a:lnTo>
                  <a:pt x="38099" y="171449"/>
                </a:lnTo>
                <a:close/>
              </a:path>
            </a:pathLst>
          </a:custGeom>
          <a:solidFill>
            <a:srgbClr val="B8860A"/>
          </a:solidFill>
        </p:spPr>
        <p:txBody>
          <a:bodyPr wrap="square" lIns="0" tIns="0" rIns="0" bIns="0" rtlCol="0"/>
          <a:lstStyle/>
          <a:p>
            <a:endParaRPr>
              <a:latin typeface="+mn-ea"/>
              <a:ea typeface="+mn-ea"/>
            </a:endParaRPr>
          </a:p>
        </p:txBody>
      </p:sp>
      <p:sp>
        <p:nvSpPr>
          <p:cNvPr id="20" name="object 20"/>
          <p:cNvSpPr txBox="1"/>
          <p:nvPr/>
        </p:nvSpPr>
        <p:spPr>
          <a:xfrm>
            <a:off x="461962" y="3619499"/>
            <a:ext cx="11268075" cy="298159"/>
          </a:xfrm>
          <a:prstGeom prst="rect">
            <a:avLst/>
          </a:prstGeom>
        </p:spPr>
        <p:txBody>
          <a:bodyPr vert="horz" wrap="square" lIns="0" tIns="66675" rIns="0" bIns="0" rtlCol="0">
            <a:spAutoFit/>
          </a:bodyPr>
          <a:lstStyle/>
          <a:p>
            <a:pPr marL="299720">
              <a:lnSpc>
                <a:spcPct val="100000"/>
              </a:lnSpc>
              <a:spcBef>
                <a:spcPts val="525"/>
              </a:spcBef>
            </a:pPr>
            <a:r>
              <a:rPr sz="1500" b="1" spc="-25" dirty="0">
                <a:solidFill>
                  <a:srgbClr val="FFFFFF"/>
                </a:solidFill>
                <a:latin typeface="+mn-ea"/>
                <a:ea typeface="+mn-ea"/>
                <a:cs typeface="BIZ UDPGothic"/>
              </a:rPr>
              <a:t>相談内容</a:t>
            </a:r>
            <a:endParaRPr sz="1500">
              <a:latin typeface="+mn-ea"/>
              <a:ea typeface="+mn-ea"/>
              <a:cs typeface="BIZ UDPGothic"/>
            </a:endParaRPr>
          </a:p>
        </p:txBody>
      </p:sp>
      <p:pic>
        <p:nvPicPr>
          <p:cNvPr id="23" name="コンテンツ プレースホルダー 4">
            <a:extLst>
              <a:ext uri="{FF2B5EF4-FFF2-40B4-BE49-F238E27FC236}">
                <a16:creationId xmlns:a16="http://schemas.microsoft.com/office/drawing/2014/main" id="{D51A3CDD-3EF5-9F70-EBCC-9949EBDBF3E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820399" y="-33905"/>
            <a:ext cx="1371600" cy="156346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28599" y="476249"/>
            <a:ext cx="47625" cy="209550"/>
          </a:xfrm>
          <a:custGeom>
            <a:avLst/>
            <a:gdLst/>
            <a:ahLst/>
            <a:cxnLst/>
            <a:rect l="l" t="t" r="r" b="b"/>
            <a:pathLst>
              <a:path w="47625" h="209550">
                <a:moveTo>
                  <a:pt x="47624" y="209549"/>
                </a:moveTo>
                <a:lnTo>
                  <a:pt x="0" y="209549"/>
                </a:lnTo>
                <a:lnTo>
                  <a:pt x="0" y="0"/>
                </a:lnTo>
                <a:lnTo>
                  <a:pt x="47624" y="0"/>
                </a:lnTo>
                <a:lnTo>
                  <a:pt x="47624" y="209549"/>
                </a:lnTo>
                <a:close/>
              </a:path>
            </a:pathLst>
          </a:custGeom>
          <a:solidFill>
            <a:srgbClr val="B8860A"/>
          </a:solidFill>
        </p:spPr>
        <p:txBody>
          <a:bodyPr wrap="square" lIns="0" tIns="0" rIns="0" bIns="0" rtlCol="0"/>
          <a:lstStyle/>
          <a:p>
            <a:endParaRPr>
              <a:latin typeface="+mn-ea"/>
              <a:ea typeface="+mn-ea"/>
            </a:endParaRPr>
          </a:p>
        </p:txBody>
      </p:sp>
      <p:sp>
        <p:nvSpPr>
          <p:cNvPr id="3" name="object 3" descr="$PPTXTitle"/>
          <p:cNvSpPr txBox="1">
            <a:spLocks noGrp="1"/>
          </p:cNvSpPr>
          <p:nvPr>
            <p:ph type="title"/>
          </p:nvPr>
        </p:nvSpPr>
        <p:spPr>
          <a:xfrm>
            <a:off x="377824" y="407733"/>
            <a:ext cx="2580640" cy="309880"/>
          </a:xfrm>
          <a:prstGeom prst="rect">
            <a:avLst/>
          </a:prstGeom>
        </p:spPr>
        <p:txBody>
          <a:bodyPr vert="horz" wrap="square" lIns="0" tIns="14605" rIns="0" bIns="0" rtlCol="0">
            <a:spAutoFit/>
          </a:bodyPr>
          <a:lstStyle/>
          <a:p>
            <a:pPr marL="12700">
              <a:lnSpc>
                <a:spcPct val="100000"/>
              </a:lnSpc>
              <a:spcBef>
                <a:spcPts val="115"/>
              </a:spcBef>
              <a:tabLst>
                <a:tab pos="995044" algn="l"/>
              </a:tabLst>
            </a:pPr>
            <a:r>
              <a:rPr sz="1850" b="1" spc="-180" dirty="0">
                <a:solidFill>
                  <a:srgbClr val="1F3A5E"/>
                </a:solidFill>
                <a:latin typeface="+mn-ea"/>
                <a:ea typeface="+mn-ea"/>
                <a:cs typeface="BIZ UDPGothic"/>
              </a:rPr>
              <a:t>患者情</a:t>
            </a:r>
            <a:r>
              <a:rPr sz="1850" b="1" spc="-50" dirty="0">
                <a:solidFill>
                  <a:srgbClr val="1F3A5E"/>
                </a:solidFill>
                <a:latin typeface="+mn-ea"/>
                <a:ea typeface="+mn-ea"/>
                <a:cs typeface="BIZ UDPGothic"/>
              </a:rPr>
              <a:t>報</a:t>
            </a:r>
            <a:r>
              <a:rPr sz="1850" b="1" dirty="0">
                <a:solidFill>
                  <a:srgbClr val="1F3A5E"/>
                </a:solidFill>
                <a:latin typeface="+mn-ea"/>
                <a:ea typeface="+mn-ea"/>
                <a:cs typeface="BIZ UDPGothic"/>
              </a:rPr>
              <a:t>	</a:t>
            </a:r>
            <a:r>
              <a:rPr sz="1100" spc="-25" dirty="0">
                <a:latin typeface="+mn-ea"/>
                <a:ea typeface="+mn-ea"/>
              </a:rPr>
              <a:t>Patient</a:t>
            </a:r>
            <a:r>
              <a:rPr sz="1100" spc="25" dirty="0">
                <a:latin typeface="+mn-ea"/>
                <a:ea typeface="+mn-ea"/>
              </a:rPr>
              <a:t> </a:t>
            </a:r>
            <a:r>
              <a:rPr sz="1100" spc="-25" dirty="0">
                <a:latin typeface="+mn-ea"/>
                <a:ea typeface="+mn-ea"/>
              </a:rPr>
              <a:t>Information</a:t>
            </a:r>
            <a:r>
              <a:rPr sz="1100" spc="25" dirty="0">
                <a:latin typeface="+mn-ea"/>
                <a:ea typeface="+mn-ea"/>
              </a:rPr>
              <a:t> </a:t>
            </a:r>
            <a:r>
              <a:rPr sz="1100" spc="-20" dirty="0">
                <a:latin typeface="+mn-ea"/>
                <a:ea typeface="+mn-ea"/>
              </a:rPr>
              <a:t>(1/2)</a:t>
            </a:r>
            <a:endParaRPr sz="1100" dirty="0">
              <a:latin typeface="+mn-ea"/>
              <a:ea typeface="+mn-ea"/>
              <a:cs typeface="BIZ UDPGothic"/>
            </a:endParaRPr>
          </a:p>
        </p:txBody>
      </p:sp>
      <p:sp>
        <p:nvSpPr>
          <p:cNvPr id="4" name="object 4"/>
          <p:cNvSpPr/>
          <p:nvPr/>
        </p:nvSpPr>
        <p:spPr>
          <a:xfrm>
            <a:off x="228599" y="1238249"/>
            <a:ext cx="11734800" cy="4953000"/>
          </a:xfrm>
          <a:custGeom>
            <a:avLst/>
            <a:gdLst/>
            <a:ahLst/>
            <a:cxnLst/>
            <a:rect l="l" t="t" r="r" b="b"/>
            <a:pathLst>
              <a:path w="11734800" h="4953000">
                <a:moveTo>
                  <a:pt x="0" y="4952999"/>
                </a:moveTo>
                <a:lnTo>
                  <a:pt x="11734799" y="4952999"/>
                </a:lnTo>
                <a:lnTo>
                  <a:pt x="11734799" y="0"/>
                </a:lnTo>
                <a:lnTo>
                  <a:pt x="0" y="0"/>
                </a:lnTo>
                <a:lnTo>
                  <a:pt x="0" y="4952999"/>
                </a:lnTo>
                <a:close/>
              </a:path>
            </a:pathLst>
          </a:custGeom>
          <a:solidFill>
            <a:srgbClr val="FFFFFF"/>
          </a:solidFill>
        </p:spPr>
        <p:txBody>
          <a:bodyPr wrap="square" lIns="0" tIns="0" rIns="0" bIns="0" rtlCol="0"/>
          <a:lstStyle/>
          <a:p>
            <a:endParaRPr>
              <a:latin typeface="+mn-ea"/>
              <a:ea typeface="+mn-ea"/>
            </a:endParaRPr>
          </a:p>
        </p:txBody>
      </p:sp>
      <p:graphicFrame>
        <p:nvGraphicFramePr>
          <p:cNvPr id="5" name="object 5"/>
          <p:cNvGraphicFramePr>
            <a:graphicFrameLocks noGrp="1"/>
          </p:cNvGraphicFramePr>
          <p:nvPr>
            <p:extLst>
              <p:ext uri="{D42A27DB-BD31-4B8C-83A1-F6EECF244321}">
                <p14:modId xmlns:p14="http://schemas.microsoft.com/office/powerpoint/2010/main" val="3710726806"/>
              </p:ext>
            </p:extLst>
          </p:nvPr>
        </p:nvGraphicFramePr>
        <p:xfrm>
          <a:off x="228599" y="838199"/>
          <a:ext cx="11725274" cy="5366127"/>
        </p:xfrm>
        <a:graphic>
          <a:graphicData uri="http://schemas.openxmlformats.org/drawingml/2006/table">
            <a:tbl>
              <a:tblPr firstRow="1" bandRow="1">
                <a:tableStyleId>{2D5ABB26-0587-4C30-8999-92F81FD0307C}</a:tableStyleId>
              </a:tblPr>
              <a:tblGrid>
                <a:gridCol w="2209801">
                  <a:extLst>
                    <a:ext uri="{9D8B030D-6E8A-4147-A177-3AD203B41FA5}">
                      <a16:colId xmlns:a16="http://schemas.microsoft.com/office/drawing/2014/main" val="20000"/>
                    </a:ext>
                  </a:extLst>
                </a:gridCol>
                <a:gridCol w="3657598">
                  <a:extLst>
                    <a:ext uri="{9D8B030D-6E8A-4147-A177-3AD203B41FA5}">
                      <a16:colId xmlns:a16="http://schemas.microsoft.com/office/drawing/2014/main" val="20001"/>
                    </a:ext>
                  </a:extLst>
                </a:gridCol>
                <a:gridCol w="1857375">
                  <a:extLst>
                    <a:ext uri="{9D8B030D-6E8A-4147-A177-3AD203B41FA5}">
                      <a16:colId xmlns:a16="http://schemas.microsoft.com/office/drawing/2014/main" val="20002"/>
                    </a:ext>
                  </a:extLst>
                </a:gridCol>
                <a:gridCol w="4000500">
                  <a:extLst>
                    <a:ext uri="{9D8B030D-6E8A-4147-A177-3AD203B41FA5}">
                      <a16:colId xmlns:a16="http://schemas.microsoft.com/office/drawing/2014/main" val="20003"/>
                    </a:ext>
                  </a:extLst>
                </a:gridCol>
              </a:tblGrid>
              <a:tr h="410614">
                <a:tc gridSpan="4">
                  <a:txBody>
                    <a:bodyPr/>
                    <a:lstStyle/>
                    <a:p>
                      <a:pPr marL="290195">
                        <a:lnSpc>
                          <a:spcPct val="100000"/>
                        </a:lnSpc>
                        <a:spcBef>
                          <a:spcPts val="710"/>
                        </a:spcBef>
                      </a:pPr>
                      <a:r>
                        <a:rPr sz="1350" b="1" spc="-90" dirty="0">
                          <a:solidFill>
                            <a:srgbClr val="FFFFFF"/>
                          </a:solidFill>
                          <a:latin typeface="BIZ UDPGothic"/>
                          <a:cs typeface="BIZ UDPGothic"/>
                        </a:rPr>
                        <a:t>患者情報</a:t>
                      </a:r>
                      <a:endParaRPr sz="1350">
                        <a:latin typeface="BIZ UDPGothic"/>
                        <a:cs typeface="BIZ UDPGothic"/>
                      </a:endParaRPr>
                    </a:p>
                  </a:txBody>
                  <a:tcPr marL="0" marR="0" marT="90170" marB="0">
                    <a:lnT w="9525">
                      <a:solidFill>
                        <a:srgbClr val="FFFFFF"/>
                      </a:solidFill>
                      <a:prstDash val="solid"/>
                    </a:lnT>
                    <a:solidFill>
                      <a:srgbClr val="1F3A5E"/>
                    </a:solidFill>
                  </a:tcPr>
                </a:tc>
                <a:tc hMerge="1">
                  <a:txBody>
                    <a:bodyPr/>
                    <a:lstStyle/>
                    <a:p>
                      <a:endParaRPr/>
                    </a:p>
                  </a:txBody>
                  <a:tcPr marL="0" marR="0" marT="0" marB="0"/>
                </a:tc>
                <a:tc hMerge="1">
                  <a:txBody>
                    <a:bodyPr/>
                    <a:lstStyle/>
                    <a:p>
                      <a:endParaRPr/>
                    </a:p>
                  </a:txBody>
                  <a:tcPr marL="0" marR="0" marT="0" marB="0"/>
                </a:tc>
                <a:tc hMerge="1">
                  <a:txBody>
                    <a:bodyPr/>
                    <a:lstStyle/>
                    <a:p>
                      <a:endParaRPr/>
                    </a:p>
                  </a:txBody>
                  <a:tcPr marL="0" marR="0" marT="0" marB="0"/>
                </a:tc>
                <a:extLst>
                  <a:ext uri="{0D108BD9-81ED-4DB2-BD59-A6C34878D82A}">
                    <a16:rowId xmlns:a16="http://schemas.microsoft.com/office/drawing/2014/main" val="10000"/>
                  </a:ext>
                </a:extLst>
              </a:tr>
              <a:tr h="440708">
                <a:tc>
                  <a:txBody>
                    <a:bodyPr/>
                    <a:lstStyle/>
                    <a:p>
                      <a:pPr marL="137795">
                        <a:lnSpc>
                          <a:spcPct val="100000"/>
                        </a:lnSpc>
                        <a:spcBef>
                          <a:spcPts val="985"/>
                        </a:spcBef>
                      </a:pPr>
                      <a:r>
                        <a:rPr sz="1600" b="1" spc="-80" dirty="0">
                          <a:solidFill>
                            <a:srgbClr val="1F3A5E"/>
                          </a:solidFill>
                          <a:latin typeface="BIZ UDPGothic"/>
                          <a:cs typeface="BIZ UDPGothic"/>
                        </a:rPr>
                        <a:t>年齢</a:t>
                      </a:r>
                      <a:endParaRPr sz="1600" dirty="0">
                        <a:latin typeface="BIZ UDPGothic"/>
                        <a:cs typeface="BIZ UDPGothic"/>
                      </a:endParaRPr>
                    </a:p>
                  </a:txBody>
                  <a:tcPr marL="0" marR="0" marT="125095" marB="0" anchor="ctr">
                    <a:lnL w="9525">
                      <a:solidFill>
                        <a:srgbClr val="D4D4D4"/>
                      </a:solidFill>
                      <a:prstDash val="solid"/>
                    </a:lnL>
                    <a:lnR w="9525">
                      <a:solidFill>
                        <a:srgbClr val="D4D4D4"/>
                      </a:solidFill>
                      <a:prstDash val="solid"/>
                    </a:lnR>
                    <a:lnB w="9525">
                      <a:solidFill>
                        <a:srgbClr val="D4D4D4"/>
                      </a:solidFill>
                      <a:prstDash val="solid"/>
                    </a:lnB>
                    <a:solidFill>
                      <a:srgbClr val="EDF1F7"/>
                    </a:solidFill>
                  </a:tcPr>
                </a:tc>
                <a:tc>
                  <a:txBody>
                    <a:bodyPr/>
                    <a:lstStyle/>
                    <a:p>
                      <a:pPr>
                        <a:lnSpc>
                          <a:spcPct val="100000"/>
                        </a:lnSpc>
                      </a:pPr>
                      <a:endParaRPr lang="en-US" sz="1400" dirty="0">
                        <a:latin typeface="+mn-ea"/>
                        <a:ea typeface="+mn-ea"/>
                        <a:cs typeface="Times New Roman"/>
                      </a:endParaRPr>
                    </a:p>
                    <a:p>
                      <a:pPr>
                        <a:lnSpc>
                          <a:spcPct val="100000"/>
                        </a:lnSpc>
                      </a:pPr>
                      <a:r>
                        <a:rPr lang="ja-JP" altLang="en-US" sz="1400">
                          <a:latin typeface="+mn-ea"/>
                          <a:ea typeface="+mn-ea"/>
                          <a:cs typeface="Times New Roman"/>
                        </a:rPr>
                        <a:t>　　　　　　　歳</a:t>
                      </a:r>
                      <a:endParaRPr sz="1400" dirty="0">
                        <a:latin typeface="+mn-ea"/>
                        <a:ea typeface="+mn-ea"/>
                        <a:cs typeface="Times New Roman"/>
                      </a:endParaRPr>
                    </a:p>
                  </a:txBody>
                  <a:tcPr marL="0" marR="0" marT="0" marB="0">
                    <a:lnL w="9525">
                      <a:solidFill>
                        <a:srgbClr val="D4D4D4"/>
                      </a:solidFill>
                      <a:prstDash val="solid"/>
                    </a:lnL>
                    <a:lnR w="9525">
                      <a:solidFill>
                        <a:srgbClr val="D4D4D4"/>
                      </a:solidFill>
                      <a:prstDash val="solid"/>
                    </a:lnR>
                    <a:lnB w="9525">
                      <a:solidFill>
                        <a:srgbClr val="D4D4D4"/>
                      </a:solidFill>
                      <a:prstDash val="solid"/>
                    </a:lnB>
                  </a:tcPr>
                </a:tc>
                <a:tc>
                  <a:txBody>
                    <a:bodyPr/>
                    <a:lstStyle/>
                    <a:p>
                      <a:pPr marL="141605">
                        <a:lnSpc>
                          <a:spcPct val="100000"/>
                        </a:lnSpc>
                        <a:spcBef>
                          <a:spcPts val="985"/>
                        </a:spcBef>
                      </a:pPr>
                      <a:r>
                        <a:rPr sz="1600" b="1" spc="-80" dirty="0">
                          <a:solidFill>
                            <a:srgbClr val="1F3A5E"/>
                          </a:solidFill>
                          <a:latin typeface="BIZ UDPGothic"/>
                          <a:cs typeface="BIZ UDPGothic"/>
                        </a:rPr>
                        <a:t>性別</a:t>
                      </a:r>
                      <a:endParaRPr sz="1600" dirty="0">
                        <a:latin typeface="BIZ UDPGothic"/>
                        <a:cs typeface="BIZ UDPGothic"/>
                      </a:endParaRPr>
                    </a:p>
                  </a:txBody>
                  <a:tcPr marL="0" marR="0" marT="125095" marB="0">
                    <a:lnL w="9525">
                      <a:solidFill>
                        <a:srgbClr val="D4D4D4"/>
                      </a:solidFill>
                      <a:prstDash val="solid"/>
                    </a:lnL>
                    <a:lnR w="9525">
                      <a:solidFill>
                        <a:srgbClr val="D4D4D4"/>
                      </a:solidFill>
                      <a:prstDash val="solid"/>
                    </a:lnR>
                    <a:lnT w="9525">
                      <a:solidFill>
                        <a:srgbClr val="1F3A5E"/>
                      </a:solidFill>
                      <a:prstDash val="solid"/>
                    </a:lnT>
                    <a:lnB w="9525">
                      <a:solidFill>
                        <a:srgbClr val="D4D4D4"/>
                      </a:solidFill>
                      <a:prstDash val="solid"/>
                    </a:lnB>
                    <a:solidFill>
                      <a:srgbClr val="EDF1F7"/>
                    </a:solidFill>
                  </a:tcPr>
                </a:tc>
                <a:tc>
                  <a:txBody>
                    <a:bodyPr/>
                    <a:lstStyle/>
                    <a:p>
                      <a:pPr>
                        <a:lnSpc>
                          <a:spcPct val="100000"/>
                        </a:lnSpc>
                      </a:pPr>
                      <a:endParaRPr lang="en-US" sz="1400" dirty="0">
                        <a:latin typeface="+mn-ea"/>
                        <a:ea typeface="+mn-ea"/>
                        <a:cs typeface="Times New Roman"/>
                      </a:endParaRPr>
                    </a:p>
                    <a:p>
                      <a:pPr>
                        <a:lnSpc>
                          <a:spcPct val="100000"/>
                        </a:lnSpc>
                      </a:pPr>
                      <a:r>
                        <a:rPr lang="ja-JP" altLang="en-US" sz="1400">
                          <a:latin typeface="+mn-ea"/>
                          <a:ea typeface="+mn-ea"/>
                          <a:cs typeface="Times New Roman"/>
                        </a:rPr>
                        <a:t>　　　男　　・　　女</a:t>
                      </a:r>
                      <a:endParaRPr sz="1400" dirty="0">
                        <a:latin typeface="+mn-ea"/>
                        <a:ea typeface="+mn-ea"/>
                        <a:cs typeface="Times New Roman"/>
                      </a:endParaRPr>
                    </a:p>
                  </a:txBody>
                  <a:tcPr marL="0" marR="0" marT="0" marB="0">
                    <a:lnL w="9525" cap="flat" cmpd="sng" algn="ctr">
                      <a:solidFill>
                        <a:srgbClr val="D4D4D4"/>
                      </a:solidFill>
                      <a:prstDash val="solid"/>
                      <a:round/>
                      <a:headEnd type="none" w="med" len="med"/>
                      <a:tailEnd type="none" w="med" len="med"/>
                    </a:lnL>
                    <a:lnR w="9525">
                      <a:solidFill>
                        <a:srgbClr val="D4D4D4"/>
                      </a:solidFill>
                      <a:prstDash val="solid"/>
                    </a:lnR>
                    <a:lnB w="9525" cap="flat" cmpd="sng" algn="ctr">
                      <a:solidFill>
                        <a:srgbClr val="D4D4D4"/>
                      </a:solidFill>
                      <a:prstDash val="solid"/>
                      <a:round/>
                      <a:headEnd type="none" w="med" len="med"/>
                      <a:tailEnd type="none" w="med" len="med"/>
                    </a:lnB>
                  </a:tcPr>
                </a:tc>
                <a:extLst>
                  <a:ext uri="{0D108BD9-81ED-4DB2-BD59-A6C34878D82A}">
                    <a16:rowId xmlns:a16="http://schemas.microsoft.com/office/drawing/2014/main" val="10001"/>
                  </a:ext>
                </a:extLst>
              </a:tr>
              <a:tr h="388545">
                <a:tc>
                  <a:txBody>
                    <a:bodyPr/>
                    <a:lstStyle/>
                    <a:p>
                      <a:pPr marL="137795" algn="l">
                        <a:lnSpc>
                          <a:spcPct val="100000"/>
                        </a:lnSpc>
                        <a:spcBef>
                          <a:spcPts val="985"/>
                        </a:spcBef>
                      </a:pPr>
                      <a:r>
                        <a:rPr sz="1600" b="1" spc="-80" dirty="0">
                          <a:solidFill>
                            <a:srgbClr val="1F3A5E"/>
                          </a:solidFill>
                          <a:latin typeface="BIZ UDPGothic"/>
                          <a:cs typeface="BIZ UDPGothic"/>
                        </a:rPr>
                        <a:t>診断</a:t>
                      </a:r>
                      <a:endParaRPr sz="1600" dirty="0">
                        <a:latin typeface="BIZ UDPGothic"/>
                        <a:cs typeface="BIZ UDPGothic"/>
                      </a:endParaRPr>
                    </a:p>
                  </a:txBody>
                  <a:tcPr marL="0" marR="0" marT="125095" marB="0" anchor="ctr">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gridSpan="3">
                  <a:txBody>
                    <a:bodyPr/>
                    <a:lstStyle/>
                    <a:p>
                      <a:pPr>
                        <a:lnSpc>
                          <a:spcPct val="100000"/>
                        </a:lnSpc>
                      </a:pPr>
                      <a:endParaRPr sz="900" dirty="0">
                        <a:latin typeface="Times New Roman"/>
                        <a:cs typeface="Times New Roman"/>
                      </a:endParaRPr>
                    </a:p>
                  </a:txBody>
                  <a:tcPr marL="0" marR="0" marT="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tcPr>
                </a:tc>
                <a:tc hMerge="1">
                  <a:txBody>
                    <a:bodyPr/>
                    <a:lstStyle/>
                    <a:p>
                      <a:endParaRPr/>
                    </a:p>
                  </a:txBody>
                  <a:tcPr marL="0" marR="0" marT="0" marB="0"/>
                </a:tc>
                <a:tc hMerge="1">
                  <a:txBody>
                    <a:bodyPr/>
                    <a:lstStyle/>
                    <a:p>
                      <a:endParaRPr/>
                    </a:p>
                  </a:txBody>
                  <a:tcPr marL="0" marR="0" marT="0" marB="0">
                    <a:lnL w="9525" cap="flat" cmpd="sng" algn="ctr">
                      <a:solidFill>
                        <a:srgbClr val="D4D4D4"/>
                      </a:solidFill>
                      <a:prstDash val="solid"/>
                      <a:round/>
                      <a:headEnd type="none" w="med" len="med"/>
                      <a:tailEnd type="none" w="med" len="med"/>
                    </a:lnL>
                    <a:lnT w="9525" cap="flat" cmpd="sng" algn="ctr">
                      <a:solidFill>
                        <a:srgbClr val="D4D4D4"/>
                      </a:solidFill>
                      <a:prstDash val="solid"/>
                      <a:round/>
                      <a:headEnd type="none" w="med" len="med"/>
                      <a:tailEnd type="none" w="med" len="med"/>
                    </a:lnT>
                  </a:tcPr>
                </a:tc>
                <a:extLst>
                  <a:ext uri="{0D108BD9-81ED-4DB2-BD59-A6C34878D82A}">
                    <a16:rowId xmlns:a16="http://schemas.microsoft.com/office/drawing/2014/main" val="10002"/>
                  </a:ext>
                </a:extLst>
              </a:tr>
              <a:tr h="393228">
                <a:tc>
                  <a:txBody>
                    <a:bodyPr/>
                    <a:lstStyle/>
                    <a:p>
                      <a:pPr marL="137795" algn="l">
                        <a:lnSpc>
                          <a:spcPct val="100000"/>
                        </a:lnSpc>
                        <a:spcBef>
                          <a:spcPts val="985"/>
                        </a:spcBef>
                      </a:pPr>
                      <a:r>
                        <a:rPr sz="1600" b="1" spc="-100" dirty="0">
                          <a:solidFill>
                            <a:srgbClr val="1F3A5E"/>
                          </a:solidFill>
                          <a:latin typeface="BIZ UDPGothic"/>
                          <a:cs typeface="BIZ UDPGothic"/>
                        </a:rPr>
                        <a:t>手術予定日</a:t>
                      </a:r>
                      <a:endParaRPr sz="1600" dirty="0">
                        <a:latin typeface="BIZ UDPGothic"/>
                        <a:cs typeface="BIZ UDPGothic"/>
                      </a:endParaRPr>
                    </a:p>
                  </a:txBody>
                  <a:tcPr marL="0" marR="0" marT="125095" marB="0" anchor="ctr">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gridSpan="3">
                  <a:txBody>
                    <a:bodyPr/>
                    <a:lstStyle/>
                    <a:p>
                      <a:pPr>
                        <a:lnSpc>
                          <a:spcPct val="100000"/>
                        </a:lnSpc>
                      </a:pPr>
                      <a:endParaRPr lang="en-US" sz="1400" dirty="0">
                        <a:latin typeface="+mn-ea"/>
                        <a:ea typeface="+mn-ea"/>
                        <a:cs typeface="Times New Roman"/>
                      </a:endParaRPr>
                    </a:p>
                    <a:p>
                      <a:pPr>
                        <a:lnSpc>
                          <a:spcPct val="100000"/>
                        </a:lnSpc>
                      </a:pPr>
                      <a:r>
                        <a:rPr lang="ja-JP" altLang="en-US" sz="1400">
                          <a:latin typeface="+mn-ea"/>
                          <a:ea typeface="+mn-ea"/>
                          <a:cs typeface="Times New Roman"/>
                        </a:rPr>
                        <a:t>　　　　　月　　日　　　</a:t>
                      </a:r>
                      <a:r>
                        <a:rPr lang="en-US" altLang="ja-JP" sz="1400" dirty="0">
                          <a:latin typeface="+mn-ea"/>
                          <a:ea typeface="+mn-ea"/>
                          <a:cs typeface="Times New Roman"/>
                        </a:rPr>
                        <a:t>/</a:t>
                      </a:r>
                      <a:r>
                        <a:rPr lang="ja-JP" altLang="en-US" sz="1400">
                          <a:latin typeface="+mn-ea"/>
                          <a:ea typeface="+mn-ea"/>
                          <a:cs typeface="Times New Roman"/>
                        </a:rPr>
                        <a:t>　　　未定</a:t>
                      </a:r>
                      <a:endParaRPr lang="en-US" sz="1400" dirty="0">
                        <a:latin typeface="+mn-ea"/>
                        <a:ea typeface="+mn-ea"/>
                        <a:cs typeface="Times New Roman"/>
                      </a:endParaRPr>
                    </a:p>
                  </a:txBody>
                  <a:tcPr marL="0" marR="0" marT="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tcPr>
                </a:tc>
                <a:tc hMerge="1">
                  <a:txBody>
                    <a:bodyPr/>
                    <a:lstStyle/>
                    <a:p>
                      <a:endParaRPr/>
                    </a:p>
                  </a:txBody>
                  <a:tcPr marL="0" marR="0" marT="0" marB="0"/>
                </a:tc>
                <a:tc hMerge="1">
                  <a:txBody>
                    <a:bodyPr/>
                    <a:lstStyle/>
                    <a:p>
                      <a:endParaRPr/>
                    </a:p>
                  </a:txBody>
                  <a:tcPr marL="0" marR="0" marT="0" marB="0">
                    <a:lnL w="9525" cap="flat" cmpd="sng" algn="ctr">
                      <a:solidFill>
                        <a:srgbClr val="D4D4D4"/>
                      </a:solidFill>
                      <a:prstDash val="solid"/>
                      <a:round/>
                      <a:headEnd type="none" w="med" len="med"/>
                      <a:tailEnd type="none" w="med" len="med"/>
                    </a:lnL>
                  </a:tcPr>
                </a:tc>
                <a:extLst>
                  <a:ext uri="{0D108BD9-81ED-4DB2-BD59-A6C34878D82A}">
                    <a16:rowId xmlns:a16="http://schemas.microsoft.com/office/drawing/2014/main" val="10003"/>
                  </a:ext>
                </a:extLst>
              </a:tr>
              <a:tr h="373164">
                <a:tc>
                  <a:txBody>
                    <a:bodyPr/>
                    <a:lstStyle/>
                    <a:p>
                      <a:pPr marL="137795" algn="l">
                        <a:lnSpc>
                          <a:spcPct val="100000"/>
                        </a:lnSpc>
                      </a:pPr>
                      <a:r>
                        <a:rPr sz="1600" b="1" spc="-80" dirty="0" err="1">
                          <a:solidFill>
                            <a:srgbClr val="1F3A5E"/>
                          </a:solidFill>
                          <a:latin typeface="BIZ UDPGothic"/>
                          <a:cs typeface="BIZ UDPGothic"/>
                        </a:rPr>
                        <a:t>主訴</a:t>
                      </a:r>
                      <a:endParaRPr sz="1600" dirty="0">
                        <a:latin typeface="BIZ UDPGothic"/>
                        <a:cs typeface="BIZ UDPGothic"/>
                      </a:endParaRPr>
                    </a:p>
                  </a:txBody>
                  <a:tcPr marL="0" marR="0" marT="29209" marB="0" anchor="ctr">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gridSpan="3">
                  <a:txBody>
                    <a:bodyPr/>
                    <a:lstStyle/>
                    <a:p>
                      <a:pPr>
                        <a:lnSpc>
                          <a:spcPct val="100000"/>
                        </a:lnSpc>
                      </a:pPr>
                      <a:endParaRPr sz="900" dirty="0">
                        <a:latin typeface="Times New Roman"/>
                        <a:cs typeface="Times New Roman"/>
                      </a:endParaRPr>
                    </a:p>
                  </a:txBody>
                  <a:tcPr marL="0" marR="0" marT="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tcPr>
                </a:tc>
                <a:tc hMerge="1">
                  <a:txBody>
                    <a:bodyPr/>
                    <a:lstStyle/>
                    <a:p>
                      <a:endParaRPr/>
                    </a:p>
                  </a:txBody>
                  <a:tcPr marL="0" marR="0" marT="0" marB="0"/>
                </a:tc>
                <a:tc hMerge="1">
                  <a:txBody>
                    <a:bodyPr/>
                    <a:lstStyle/>
                    <a:p>
                      <a:endParaRPr/>
                    </a:p>
                  </a:txBody>
                  <a:tcPr marL="0" marR="0" marT="0" marB="0">
                    <a:lnL w="9525" cap="flat" cmpd="sng" algn="ctr">
                      <a:solidFill>
                        <a:srgbClr val="D4D4D4"/>
                      </a:solidFill>
                      <a:prstDash val="solid"/>
                      <a:round/>
                      <a:headEnd type="none" w="med" len="med"/>
                      <a:tailEnd type="none" w="med" len="med"/>
                    </a:lnL>
                  </a:tcPr>
                </a:tc>
                <a:extLst>
                  <a:ext uri="{0D108BD9-81ED-4DB2-BD59-A6C34878D82A}">
                    <a16:rowId xmlns:a16="http://schemas.microsoft.com/office/drawing/2014/main" val="10004"/>
                  </a:ext>
                </a:extLst>
              </a:tr>
              <a:tr h="440708">
                <a:tc>
                  <a:txBody>
                    <a:bodyPr/>
                    <a:lstStyle/>
                    <a:p>
                      <a:pPr marL="137795" algn="l">
                        <a:lnSpc>
                          <a:spcPct val="100000"/>
                        </a:lnSpc>
                        <a:spcBef>
                          <a:spcPts val="985"/>
                        </a:spcBef>
                      </a:pPr>
                      <a:r>
                        <a:rPr lang="ja-JP" altLang="en-US" sz="1600" b="1">
                          <a:solidFill>
                            <a:srgbClr val="002060"/>
                          </a:solidFill>
                          <a:latin typeface="BIZ UDPGothic"/>
                          <a:cs typeface="BIZ UDPGothic"/>
                        </a:rPr>
                        <a:t>原疾患（原発）</a:t>
                      </a:r>
                      <a:endParaRPr sz="1600" b="1" dirty="0">
                        <a:solidFill>
                          <a:srgbClr val="002060"/>
                        </a:solidFill>
                        <a:latin typeface="BIZ UDPGothic"/>
                        <a:cs typeface="BIZ UDPGothic"/>
                      </a:endParaRPr>
                    </a:p>
                  </a:txBody>
                  <a:tcPr marL="0" marR="0" marT="125095" marB="0" anchor="ctr">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gridSpan="3">
                  <a:txBody>
                    <a:bodyPr/>
                    <a:lstStyle/>
                    <a:p>
                      <a:pPr>
                        <a:lnSpc>
                          <a:spcPct val="100000"/>
                        </a:lnSpc>
                      </a:pPr>
                      <a:endParaRPr sz="900" dirty="0">
                        <a:latin typeface="Times New Roman"/>
                        <a:cs typeface="Times New Roman"/>
                      </a:endParaRPr>
                    </a:p>
                  </a:txBody>
                  <a:tcPr marL="0" marR="0" marT="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tcPr>
                </a:tc>
                <a:tc hMerge="1">
                  <a:txBody>
                    <a:bodyPr/>
                    <a:lstStyle/>
                    <a:p>
                      <a:endParaRPr/>
                    </a:p>
                  </a:txBody>
                  <a:tcPr marL="0" marR="0" marT="0" marB="0"/>
                </a:tc>
                <a:tc hMerge="1">
                  <a:txBody>
                    <a:bodyPr/>
                    <a:lstStyle/>
                    <a:p>
                      <a:endParaRPr/>
                    </a:p>
                  </a:txBody>
                  <a:tcPr marL="0" marR="0" marT="0" marB="0">
                    <a:lnL w="9525" cap="flat" cmpd="sng" algn="ctr">
                      <a:solidFill>
                        <a:srgbClr val="D4D4D4"/>
                      </a:solidFill>
                      <a:prstDash val="solid"/>
                      <a:round/>
                      <a:headEnd type="none" w="med" len="med"/>
                      <a:tailEnd type="none" w="med" len="med"/>
                    </a:lnL>
                  </a:tcPr>
                </a:tc>
                <a:extLst>
                  <a:ext uri="{0D108BD9-81ED-4DB2-BD59-A6C34878D82A}">
                    <a16:rowId xmlns:a16="http://schemas.microsoft.com/office/drawing/2014/main" val="10005"/>
                  </a:ext>
                </a:extLst>
              </a:tr>
              <a:tr h="902147">
                <a:tc>
                  <a:txBody>
                    <a:bodyPr/>
                    <a:lstStyle/>
                    <a:p>
                      <a:pPr marL="137795" algn="l">
                        <a:lnSpc>
                          <a:spcPct val="100000"/>
                        </a:lnSpc>
                      </a:pPr>
                      <a:r>
                        <a:rPr sz="1600" b="1" spc="-90" dirty="0" err="1">
                          <a:solidFill>
                            <a:srgbClr val="1F3A5E"/>
                          </a:solidFill>
                          <a:latin typeface="BIZ UDPGothic"/>
                          <a:cs typeface="BIZ UDPGothic"/>
                        </a:rPr>
                        <a:t>現病歴</a:t>
                      </a:r>
                      <a:endParaRPr sz="1600" dirty="0">
                        <a:latin typeface="BIZ UDPGothic"/>
                        <a:cs typeface="BIZ UDPGothic"/>
                      </a:endParaRPr>
                    </a:p>
                  </a:txBody>
                  <a:tcPr marL="0" marR="0" marT="0" marB="0" anchor="ctr">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gridSpan="3">
                  <a:txBody>
                    <a:bodyPr/>
                    <a:lstStyle/>
                    <a:p>
                      <a:pPr>
                        <a:lnSpc>
                          <a:spcPct val="100000"/>
                        </a:lnSpc>
                      </a:pPr>
                      <a:endParaRPr sz="900" dirty="0">
                        <a:latin typeface="Times New Roman"/>
                        <a:cs typeface="Times New Roman"/>
                      </a:endParaRPr>
                    </a:p>
                  </a:txBody>
                  <a:tcPr marL="0" marR="0" marT="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tcPr>
                </a:tc>
                <a:tc hMerge="1">
                  <a:txBody>
                    <a:bodyPr/>
                    <a:lstStyle/>
                    <a:p>
                      <a:endParaRPr/>
                    </a:p>
                  </a:txBody>
                  <a:tcPr marL="0" marR="0" marT="0" marB="0"/>
                </a:tc>
                <a:tc hMerge="1">
                  <a:txBody>
                    <a:bodyPr/>
                    <a:lstStyle/>
                    <a:p>
                      <a:endParaRPr/>
                    </a:p>
                  </a:txBody>
                  <a:tcPr marL="0" marR="0" marT="0" marB="0">
                    <a:lnL w="9525" cap="flat" cmpd="sng" algn="ctr">
                      <a:solidFill>
                        <a:srgbClr val="D4D4D4"/>
                      </a:solidFill>
                      <a:prstDash val="solid"/>
                      <a:round/>
                      <a:headEnd type="none" w="med" len="med"/>
                      <a:tailEnd type="none" w="med" len="med"/>
                    </a:lnL>
                  </a:tcPr>
                </a:tc>
                <a:extLst>
                  <a:ext uri="{0D108BD9-81ED-4DB2-BD59-A6C34878D82A}">
                    <a16:rowId xmlns:a16="http://schemas.microsoft.com/office/drawing/2014/main" val="10006"/>
                  </a:ext>
                </a:extLst>
              </a:tr>
              <a:tr h="561084">
                <a:tc>
                  <a:txBody>
                    <a:bodyPr/>
                    <a:lstStyle/>
                    <a:p>
                      <a:pPr algn="l">
                        <a:lnSpc>
                          <a:spcPct val="100000"/>
                        </a:lnSpc>
                        <a:spcBef>
                          <a:spcPts val="229"/>
                        </a:spcBef>
                      </a:pPr>
                      <a:endParaRPr sz="1600" dirty="0">
                        <a:latin typeface="Times New Roman"/>
                        <a:cs typeface="Times New Roman"/>
                      </a:endParaRPr>
                    </a:p>
                    <a:p>
                      <a:pPr marL="137795" algn="l">
                        <a:lnSpc>
                          <a:spcPct val="100000"/>
                        </a:lnSpc>
                      </a:pPr>
                      <a:r>
                        <a:rPr sz="1600" b="1" spc="-90" dirty="0">
                          <a:solidFill>
                            <a:srgbClr val="1F3A5E"/>
                          </a:solidFill>
                          <a:latin typeface="BIZ UDPGothic"/>
                          <a:cs typeface="BIZ UDPGothic"/>
                        </a:rPr>
                        <a:t>既往歴</a:t>
                      </a:r>
                      <a:endParaRPr sz="1600" dirty="0">
                        <a:latin typeface="BIZ UDPGothic"/>
                        <a:cs typeface="BIZ UDPGothic"/>
                      </a:endParaRPr>
                    </a:p>
                  </a:txBody>
                  <a:tcPr marL="0" marR="0" marT="29209" marB="0" anchor="ctr">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gridSpan="3">
                  <a:txBody>
                    <a:bodyPr/>
                    <a:lstStyle/>
                    <a:p>
                      <a:pPr>
                        <a:lnSpc>
                          <a:spcPct val="100000"/>
                        </a:lnSpc>
                      </a:pPr>
                      <a:endParaRPr sz="900" dirty="0">
                        <a:latin typeface="Times New Roman"/>
                        <a:cs typeface="Times New Roman"/>
                      </a:endParaRPr>
                    </a:p>
                  </a:txBody>
                  <a:tcPr marL="0" marR="0" marT="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tcPr>
                </a:tc>
                <a:tc hMerge="1">
                  <a:txBody>
                    <a:bodyPr/>
                    <a:lstStyle/>
                    <a:p>
                      <a:endParaRPr/>
                    </a:p>
                  </a:txBody>
                  <a:tcPr marL="0" marR="0" marT="0" marB="0"/>
                </a:tc>
                <a:tc hMerge="1">
                  <a:txBody>
                    <a:bodyPr/>
                    <a:lstStyle/>
                    <a:p>
                      <a:endParaRPr/>
                    </a:p>
                  </a:txBody>
                  <a:tcPr marL="0" marR="0" marT="0" marB="0">
                    <a:lnL w="9525" cap="flat" cmpd="sng" algn="ctr">
                      <a:solidFill>
                        <a:srgbClr val="D4D4D4"/>
                      </a:solidFill>
                      <a:prstDash val="solid"/>
                      <a:round/>
                      <a:headEnd type="none" w="med" len="med"/>
                      <a:tailEnd type="none" w="med" len="med"/>
                    </a:lnL>
                  </a:tcPr>
                </a:tc>
                <a:extLst>
                  <a:ext uri="{0D108BD9-81ED-4DB2-BD59-A6C34878D82A}">
                    <a16:rowId xmlns:a16="http://schemas.microsoft.com/office/drawing/2014/main" val="10007"/>
                  </a:ext>
                </a:extLst>
              </a:tr>
              <a:tr h="440708">
                <a:tc>
                  <a:txBody>
                    <a:bodyPr/>
                    <a:lstStyle/>
                    <a:p>
                      <a:pPr marL="137795" algn="l">
                        <a:lnSpc>
                          <a:spcPct val="100000"/>
                        </a:lnSpc>
                        <a:spcBef>
                          <a:spcPts val="1010"/>
                        </a:spcBef>
                      </a:pPr>
                      <a:r>
                        <a:rPr sz="1600" b="1" spc="-80" dirty="0">
                          <a:solidFill>
                            <a:srgbClr val="1F3A5E"/>
                          </a:solidFill>
                          <a:latin typeface="Source Han Sans JP"/>
                          <a:cs typeface="Source Han Sans JP"/>
                        </a:rPr>
                        <a:t>ECOG</a:t>
                      </a:r>
                      <a:r>
                        <a:rPr sz="1600" b="1" dirty="0">
                          <a:solidFill>
                            <a:srgbClr val="1F3A5E"/>
                          </a:solidFill>
                          <a:latin typeface="Source Han Sans JP"/>
                          <a:cs typeface="Source Han Sans JP"/>
                        </a:rPr>
                        <a:t> </a:t>
                      </a:r>
                      <a:r>
                        <a:rPr sz="1600" b="1" spc="-65" dirty="0">
                          <a:solidFill>
                            <a:srgbClr val="1F3A5E"/>
                          </a:solidFill>
                          <a:latin typeface="Source Han Sans JP"/>
                          <a:cs typeface="Source Han Sans JP"/>
                        </a:rPr>
                        <a:t>Performance</a:t>
                      </a:r>
                      <a:r>
                        <a:rPr sz="1600" b="1" dirty="0">
                          <a:solidFill>
                            <a:srgbClr val="1F3A5E"/>
                          </a:solidFill>
                          <a:latin typeface="Source Han Sans JP"/>
                          <a:cs typeface="Source Han Sans JP"/>
                        </a:rPr>
                        <a:t> </a:t>
                      </a:r>
                      <a:r>
                        <a:rPr sz="1600" b="1" spc="-10" dirty="0">
                          <a:solidFill>
                            <a:srgbClr val="1F3A5E"/>
                          </a:solidFill>
                          <a:latin typeface="Source Han Sans JP"/>
                          <a:cs typeface="Source Han Sans JP"/>
                        </a:rPr>
                        <a:t>status</a:t>
                      </a:r>
                      <a:endParaRPr sz="1600" dirty="0">
                        <a:latin typeface="Source Han Sans JP"/>
                        <a:cs typeface="Source Han Sans JP"/>
                      </a:endParaRPr>
                    </a:p>
                  </a:txBody>
                  <a:tcPr marL="0" marR="0" marT="128270" marB="0" anchor="ctr">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gridSpan="3">
                  <a:txBody>
                    <a:bodyPr/>
                    <a:lstStyle/>
                    <a:p>
                      <a:pPr marL="141605">
                        <a:lnSpc>
                          <a:spcPct val="150000"/>
                        </a:lnSpc>
                        <a:spcBef>
                          <a:spcPts val="985"/>
                        </a:spcBef>
                      </a:pPr>
                      <a:r>
                        <a:rPr lang="ja-JP" altLang="en-US" sz="1600">
                          <a:latin typeface="+mn-ea"/>
                          <a:ea typeface="+mn-ea"/>
                        </a:rPr>
                        <a:t>　　　</a:t>
                      </a:r>
                      <a:r>
                        <a:rPr lang="en-US" sz="1600" dirty="0">
                          <a:latin typeface="+mn-ea"/>
                          <a:ea typeface="+mn-ea"/>
                        </a:rPr>
                        <a:t>０     </a:t>
                      </a:r>
                      <a:r>
                        <a:rPr lang="ja-JP" altLang="en-US" sz="1600">
                          <a:latin typeface="+mn-ea"/>
                          <a:ea typeface="+mn-ea"/>
                        </a:rPr>
                        <a:t>１</a:t>
                      </a:r>
                      <a:r>
                        <a:rPr lang="en-US" altLang="ja-JP" sz="1600" dirty="0">
                          <a:latin typeface="+mn-ea"/>
                          <a:ea typeface="+mn-ea"/>
                        </a:rPr>
                        <a:t>     </a:t>
                      </a:r>
                      <a:r>
                        <a:rPr lang="ja-JP" altLang="en-US" sz="1600">
                          <a:latin typeface="+mn-ea"/>
                          <a:ea typeface="+mn-ea"/>
                        </a:rPr>
                        <a:t>２</a:t>
                      </a:r>
                      <a:r>
                        <a:rPr lang="en-US" altLang="ja-JP" sz="1600" dirty="0">
                          <a:latin typeface="+mn-ea"/>
                          <a:ea typeface="+mn-ea"/>
                        </a:rPr>
                        <a:t>     </a:t>
                      </a:r>
                      <a:r>
                        <a:rPr lang="ja-JP" altLang="en-US" sz="1600">
                          <a:latin typeface="+mn-ea"/>
                          <a:ea typeface="+mn-ea"/>
                        </a:rPr>
                        <a:t>３</a:t>
                      </a:r>
                      <a:r>
                        <a:rPr lang="en-US" altLang="ja-JP" sz="1600" dirty="0">
                          <a:latin typeface="+mn-ea"/>
                          <a:ea typeface="+mn-ea"/>
                        </a:rPr>
                        <a:t>     </a:t>
                      </a:r>
                      <a:r>
                        <a:rPr lang="ja-JP" altLang="en-US" sz="1600">
                          <a:latin typeface="+mn-ea"/>
                          <a:ea typeface="+mn-ea"/>
                        </a:rPr>
                        <a:t>４</a:t>
                      </a:r>
                      <a:endParaRPr lang="en-US" sz="1600" dirty="0">
                        <a:latin typeface="+mn-ea"/>
                        <a:ea typeface="+mn-ea"/>
                      </a:endParaRPr>
                    </a:p>
                  </a:txBody>
                  <a:tcPr marL="0" marR="0" marT="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tcPr>
                </a:tc>
                <a:tc hMerge="1">
                  <a:txBody>
                    <a:bodyPr/>
                    <a:lstStyle/>
                    <a:p>
                      <a:endParaRPr/>
                    </a:p>
                  </a:txBody>
                  <a:tcPr marL="0" marR="0" marT="125095"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hMerge="1">
                  <a:txBody>
                    <a:bodyPr/>
                    <a:lstStyle/>
                    <a:p>
                      <a:pPr>
                        <a:lnSpc>
                          <a:spcPct val="100000"/>
                        </a:lnSpc>
                      </a:pPr>
                      <a:endParaRPr sz="900" dirty="0">
                        <a:ln>
                          <a:solidFill>
                            <a:schemeClr val="tx1"/>
                          </a:solidFill>
                        </a:ln>
                        <a:solidFill>
                          <a:schemeClr val="bg2"/>
                        </a:solidFill>
                        <a:latin typeface="Times New Roman"/>
                        <a:cs typeface="Times New Roman"/>
                      </a:endParaRPr>
                    </a:p>
                  </a:txBody>
                  <a:tcPr marL="0" marR="0" marT="0" marB="0">
                    <a:lnL w="9525" cap="flat" cmpd="sng" algn="ctr">
                      <a:solidFill>
                        <a:srgbClr val="D4D4D4"/>
                      </a:solidFill>
                      <a:prstDash val="solid"/>
                      <a:round/>
                      <a:headEnd type="none" w="med" len="med"/>
                      <a:tailEnd type="none" w="med" len="med"/>
                    </a:lnL>
                    <a:lnR w="9525">
                      <a:solidFill>
                        <a:srgbClr val="D4D4D4"/>
                      </a:solidFill>
                      <a:prstDash val="solid"/>
                    </a:lnR>
                    <a:lnT w="12700" cap="flat" cmpd="sng" algn="ctr">
                      <a:solidFill>
                        <a:schemeClr val="bg1">
                          <a:lumMod val="85000"/>
                        </a:schemeClr>
                      </a:solidFill>
                      <a:prstDash val="solid"/>
                      <a:round/>
                      <a:headEnd type="none" w="med" len="med"/>
                      <a:tailEnd type="none" w="med" len="med"/>
                    </a:lnT>
                    <a:lnB w="9525" cap="flat" cmpd="sng" algn="ctr">
                      <a:solidFill>
                        <a:srgbClr val="D4D4D4"/>
                      </a:solidFill>
                      <a:prstDash val="solid"/>
                      <a:round/>
                      <a:headEnd type="none" w="med" len="med"/>
                      <a:tailEnd type="none" w="med" len="med"/>
                    </a:lnB>
                  </a:tcPr>
                </a:tc>
                <a:extLst>
                  <a:ext uri="{0D108BD9-81ED-4DB2-BD59-A6C34878D82A}">
                    <a16:rowId xmlns:a16="http://schemas.microsoft.com/office/drawing/2014/main" val="10008"/>
                  </a:ext>
                </a:extLst>
              </a:tr>
              <a:tr h="420645">
                <a:tc>
                  <a:txBody>
                    <a:bodyPr/>
                    <a:lstStyle/>
                    <a:p>
                      <a:pPr marL="137795" algn="l">
                        <a:lnSpc>
                          <a:spcPct val="100000"/>
                        </a:lnSpc>
                        <a:spcBef>
                          <a:spcPts val="860"/>
                        </a:spcBef>
                      </a:pPr>
                      <a:r>
                        <a:rPr sz="1600" b="1" spc="-95" dirty="0">
                          <a:solidFill>
                            <a:srgbClr val="1F3A5E"/>
                          </a:solidFill>
                          <a:latin typeface="Source Han Sans JP"/>
                          <a:cs typeface="Source Han Sans JP"/>
                        </a:rPr>
                        <a:t>Mirels</a:t>
                      </a:r>
                      <a:r>
                        <a:rPr sz="1600" b="1" spc="-40" dirty="0">
                          <a:solidFill>
                            <a:srgbClr val="1F3A5E"/>
                          </a:solidFill>
                          <a:latin typeface="Source Han Sans JP"/>
                          <a:cs typeface="Source Han Sans JP"/>
                        </a:rPr>
                        <a:t> </a:t>
                      </a:r>
                      <a:r>
                        <a:rPr sz="1600" b="1" spc="-10" dirty="0">
                          <a:solidFill>
                            <a:srgbClr val="1F3A5E"/>
                          </a:solidFill>
                          <a:latin typeface="Source Han Sans JP"/>
                          <a:cs typeface="Source Han Sans JP"/>
                        </a:rPr>
                        <a:t>score</a:t>
                      </a:r>
                      <a:endParaRPr sz="1600" dirty="0">
                        <a:latin typeface="Source Han Sans JP"/>
                        <a:cs typeface="Source Han Sans JP"/>
                      </a:endParaRPr>
                    </a:p>
                  </a:txBody>
                  <a:tcPr marL="0" marR="0" marT="109220" marB="0" anchor="ctr">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gridSpan="3">
                  <a:txBody>
                    <a:bodyPr/>
                    <a:lstStyle/>
                    <a:p>
                      <a:pPr>
                        <a:lnSpc>
                          <a:spcPct val="150000"/>
                        </a:lnSpc>
                      </a:pPr>
                      <a:r>
                        <a:rPr lang="ja-JP" altLang="en-US" sz="1600">
                          <a:latin typeface="+mn-ea"/>
                          <a:ea typeface="+mn-ea"/>
                          <a:cs typeface="Times New Roman"/>
                        </a:rPr>
                        <a:t>　　　</a:t>
                      </a:r>
                      <a:r>
                        <a:rPr lang="en-US" altLang="ja-JP" sz="1600" dirty="0">
                          <a:latin typeface="+mn-ea"/>
                          <a:ea typeface="+mn-ea"/>
                          <a:cs typeface="Times New Roman"/>
                        </a:rPr>
                        <a:t>  </a:t>
                      </a:r>
                      <a:r>
                        <a:rPr lang="ja-JP" altLang="en-US" sz="1600">
                          <a:latin typeface="+mn-ea"/>
                          <a:ea typeface="+mn-ea"/>
                          <a:cs typeface="Times New Roman"/>
                        </a:rPr>
                        <a:t>（　　　）</a:t>
                      </a:r>
                      <a:r>
                        <a:rPr lang="en-US" altLang="ja-JP" sz="1600" dirty="0">
                          <a:latin typeface="+mn-ea"/>
                          <a:ea typeface="+mn-ea"/>
                          <a:cs typeface="Times New Roman"/>
                        </a:rPr>
                        <a:t> </a:t>
                      </a:r>
                      <a:r>
                        <a:rPr lang="en-US" sz="1600" b="1" dirty="0" err="1">
                          <a:latin typeface="+mn-ea"/>
                          <a:ea typeface="+mn-ea"/>
                          <a:cs typeface="Times New Roman"/>
                        </a:rPr>
                        <a:t>点</a:t>
                      </a:r>
                      <a:endParaRPr sz="1600" b="1" dirty="0">
                        <a:latin typeface="+mn-ea"/>
                        <a:ea typeface="+mn-ea"/>
                        <a:cs typeface="Times New Roman"/>
                      </a:endParaRPr>
                    </a:p>
                  </a:txBody>
                  <a:tcPr marL="0" marR="0" marT="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tcPr>
                </a:tc>
                <a:tc hMerge="1">
                  <a:txBody>
                    <a:bodyPr/>
                    <a:lstStyle/>
                    <a:p>
                      <a:pPr marL="141605">
                        <a:lnSpc>
                          <a:spcPct val="100000"/>
                        </a:lnSpc>
                        <a:spcBef>
                          <a:spcPts val="860"/>
                        </a:spcBef>
                      </a:pPr>
                      <a:endParaRPr sz="1200" dirty="0">
                        <a:latin typeface="Source Han Sans JP"/>
                        <a:cs typeface="Source Han Sans JP"/>
                      </a:endParaRPr>
                    </a:p>
                  </a:txBody>
                  <a:tcPr marL="0" marR="0" marT="10922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hMerge="1">
                  <a:txBody>
                    <a:bodyPr/>
                    <a:lstStyle/>
                    <a:p>
                      <a:pPr>
                        <a:lnSpc>
                          <a:spcPct val="100000"/>
                        </a:lnSpc>
                      </a:pPr>
                      <a:endParaRPr sz="900" dirty="0">
                        <a:latin typeface="Times New Roman"/>
                        <a:cs typeface="Times New Roman"/>
                      </a:endParaRPr>
                    </a:p>
                  </a:txBody>
                  <a:tcPr marL="0" marR="0" marT="0" marB="0">
                    <a:lnL w="9525" cap="flat" cmpd="sng" algn="ctr">
                      <a:solidFill>
                        <a:srgbClr val="D4D4D4"/>
                      </a:solidFill>
                      <a:prstDash val="solid"/>
                      <a:round/>
                      <a:headEnd type="none" w="med" len="med"/>
                      <a:tailEnd type="none" w="med" len="med"/>
                    </a:lnL>
                    <a:lnR w="9525">
                      <a:solidFill>
                        <a:srgbClr val="D4D4D4"/>
                      </a:solidFill>
                      <a:prstDash val="solid"/>
                    </a:lnR>
                    <a:lnT w="9525" cap="flat" cmpd="sng" algn="ctr">
                      <a:solidFill>
                        <a:srgbClr val="D4D4D4"/>
                      </a:solidFill>
                      <a:prstDash val="solid"/>
                      <a:round/>
                      <a:headEnd type="none" w="med" len="med"/>
                      <a:tailEnd type="none" w="med" len="med"/>
                    </a:lnT>
                    <a:lnB w="9525" cap="flat" cmpd="sng" algn="ctr">
                      <a:solidFill>
                        <a:srgbClr val="D4D4D4"/>
                      </a:solidFill>
                      <a:prstDash val="solid"/>
                      <a:round/>
                      <a:headEnd type="none" w="med" len="med"/>
                      <a:tailEnd type="none" w="med" len="med"/>
                    </a:lnB>
                  </a:tcPr>
                </a:tc>
                <a:extLst>
                  <a:ext uri="{0D108BD9-81ED-4DB2-BD59-A6C34878D82A}">
                    <a16:rowId xmlns:a16="http://schemas.microsoft.com/office/drawing/2014/main" val="10009"/>
                  </a:ext>
                </a:extLst>
              </a:tr>
              <a:tr h="561084">
                <a:tc>
                  <a:txBody>
                    <a:bodyPr/>
                    <a:lstStyle/>
                    <a:p>
                      <a:pPr>
                        <a:lnSpc>
                          <a:spcPct val="100000"/>
                        </a:lnSpc>
                        <a:spcBef>
                          <a:spcPts val="229"/>
                        </a:spcBef>
                      </a:pPr>
                      <a:endParaRPr sz="1050" dirty="0">
                        <a:latin typeface="Times New Roman"/>
                        <a:cs typeface="Times New Roman"/>
                      </a:endParaRPr>
                    </a:p>
                    <a:p>
                      <a:pPr marL="133350">
                        <a:lnSpc>
                          <a:spcPct val="100000"/>
                        </a:lnSpc>
                      </a:pPr>
                      <a:r>
                        <a:rPr sz="1150" b="1" spc="-170" dirty="0" err="1">
                          <a:solidFill>
                            <a:srgbClr val="1F3A5E"/>
                          </a:solidFill>
                          <a:latin typeface="Ryo Gothic Std B"/>
                          <a:cs typeface="Ryo Gothic Std B"/>
                        </a:rPr>
                        <a:t>その</a:t>
                      </a:r>
                      <a:r>
                        <a:rPr sz="1150" b="1" spc="-50" dirty="0" err="1">
                          <a:solidFill>
                            <a:srgbClr val="1F3A5E"/>
                          </a:solidFill>
                          <a:latin typeface="BIZ UDPGothic"/>
                          <a:cs typeface="BIZ UDPGothic"/>
                        </a:rPr>
                        <a:t>他</a:t>
                      </a:r>
                      <a:r>
                        <a:rPr lang="ja-JP" altLang="en-US" sz="1150" b="1" spc="-50">
                          <a:solidFill>
                            <a:srgbClr val="1F3A5E"/>
                          </a:solidFill>
                          <a:latin typeface="BIZ UDPGothic"/>
                          <a:cs typeface="BIZ UDPGothic"/>
                        </a:rPr>
                        <a:t>（他骨転移や遠隔転移など）</a:t>
                      </a:r>
                      <a:endParaRPr sz="1150" dirty="0">
                        <a:latin typeface="BIZ UDPGothic"/>
                        <a:cs typeface="BIZ UDPGothic"/>
                      </a:endParaRPr>
                    </a:p>
                  </a:txBody>
                  <a:tcPr marL="0" marR="0" marT="29209" marB="0" anchor="ctr">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gridSpan="3">
                  <a:txBody>
                    <a:bodyPr/>
                    <a:lstStyle/>
                    <a:p>
                      <a:pPr>
                        <a:lnSpc>
                          <a:spcPct val="100000"/>
                        </a:lnSpc>
                      </a:pPr>
                      <a:endParaRPr sz="900" dirty="0">
                        <a:latin typeface="Times New Roman"/>
                        <a:cs typeface="Times New Roman"/>
                      </a:endParaRPr>
                    </a:p>
                  </a:txBody>
                  <a:tcPr marL="0" marR="0" marT="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tcPr>
                </a:tc>
                <a:tc hMerge="1">
                  <a:txBody>
                    <a:bodyPr/>
                    <a:lstStyle/>
                    <a:p>
                      <a:endParaRPr/>
                    </a:p>
                  </a:txBody>
                  <a:tcPr marL="0" marR="0" marT="0" marB="0"/>
                </a:tc>
                <a:tc hMerge="1">
                  <a:txBody>
                    <a:bodyPr/>
                    <a:lstStyle/>
                    <a:p>
                      <a:endParaRPr/>
                    </a:p>
                  </a:txBody>
                  <a:tcPr marL="0" marR="0" marT="0" marB="0">
                    <a:lnL w="9525" cap="flat" cmpd="sng" algn="ctr">
                      <a:solidFill>
                        <a:srgbClr val="D4D4D4"/>
                      </a:solidFill>
                      <a:prstDash val="solid"/>
                      <a:round/>
                      <a:headEnd type="none" w="med" len="med"/>
                      <a:tailEnd type="none" w="med" len="med"/>
                    </a:lnL>
                    <a:lnT w="9525" cap="flat" cmpd="sng" algn="ctr">
                      <a:solidFill>
                        <a:srgbClr val="D4D4D4"/>
                      </a:solidFill>
                      <a:prstDash val="solid"/>
                      <a:round/>
                      <a:headEnd type="none" w="med" len="med"/>
                      <a:tailEnd type="none" w="med" len="med"/>
                    </a:lnT>
                  </a:tcPr>
                </a:tc>
                <a:extLst>
                  <a:ext uri="{0D108BD9-81ED-4DB2-BD59-A6C34878D82A}">
                    <a16:rowId xmlns:a16="http://schemas.microsoft.com/office/drawing/2014/main" val="10010"/>
                  </a:ext>
                </a:extLst>
              </a:tr>
            </a:tbl>
          </a:graphicData>
        </a:graphic>
      </p:graphicFrame>
      <p:sp>
        <p:nvSpPr>
          <p:cNvPr id="6" name="object 6"/>
          <p:cNvSpPr/>
          <p:nvPr/>
        </p:nvSpPr>
        <p:spPr>
          <a:xfrm>
            <a:off x="390524" y="990599"/>
            <a:ext cx="38100" cy="133350"/>
          </a:xfrm>
          <a:custGeom>
            <a:avLst/>
            <a:gdLst/>
            <a:ahLst/>
            <a:cxnLst/>
            <a:rect l="l" t="t" r="r" b="b"/>
            <a:pathLst>
              <a:path w="38100" h="133350">
                <a:moveTo>
                  <a:pt x="38099" y="133349"/>
                </a:moveTo>
                <a:lnTo>
                  <a:pt x="0" y="133349"/>
                </a:lnTo>
                <a:lnTo>
                  <a:pt x="0" y="0"/>
                </a:lnTo>
                <a:lnTo>
                  <a:pt x="38099" y="0"/>
                </a:lnTo>
                <a:lnTo>
                  <a:pt x="38099" y="133349"/>
                </a:lnTo>
                <a:close/>
              </a:path>
            </a:pathLst>
          </a:custGeom>
          <a:solidFill>
            <a:srgbClr val="B8860A"/>
          </a:solidFill>
        </p:spPr>
        <p:txBody>
          <a:bodyPr wrap="square" lIns="0" tIns="0" rIns="0" bIns="0" rtlCol="0"/>
          <a:lstStyle/>
          <a:p>
            <a:endParaRPr>
              <a:latin typeface="+mn-ea"/>
              <a:ea typeface="+mn-ea"/>
            </a:endParaRPr>
          </a:p>
        </p:txBody>
      </p:sp>
      <p:grpSp>
        <p:nvGrpSpPr>
          <p:cNvPr id="7" name="object 7"/>
          <p:cNvGrpSpPr/>
          <p:nvPr/>
        </p:nvGrpSpPr>
        <p:grpSpPr>
          <a:xfrm>
            <a:off x="0" y="0"/>
            <a:ext cx="12192000" cy="342900"/>
            <a:chOff x="0" y="0"/>
            <a:chExt cx="12192000" cy="342900"/>
          </a:xfrm>
        </p:grpSpPr>
        <p:sp>
          <p:nvSpPr>
            <p:cNvPr id="8" name="object 8"/>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9" name="object 9"/>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10" name="object 10"/>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11" name="object 11"/>
          <p:cNvSpPr txBox="1"/>
          <p:nvPr/>
        </p:nvSpPr>
        <p:spPr>
          <a:xfrm>
            <a:off x="10833594" y="87979"/>
            <a:ext cx="1358405" cy="170560"/>
          </a:xfrm>
          <a:prstGeom prst="rect">
            <a:avLst/>
          </a:prstGeom>
        </p:spPr>
        <p:txBody>
          <a:bodyPr vert="horz" wrap="square" lIns="0" tIns="16510" rIns="0" bIns="0" rtlCol="0">
            <a:spAutoFit/>
          </a:bodyPr>
          <a:lstStyle/>
          <a:p>
            <a:pPr marL="12700">
              <a:lnSpc>
                <a:spcPct val="100000"/>
              </a:lnSpc>
              <a:spcBef>
                <a:spcPts val="130"/>
              </a:spcBef>
            </a:pPr>
            <a:r>
              <a:rPr sz="1000" b="1" spc="-50" dirty="0">
                <a:solidFill>
                  <a:srgbClr val="FFFFFF"/>
                </a:solidFill>
                <a:latin typeface="+mn-ea"/>
                <a:ea typeface="+mn-ea"/>
                <a:cs typeface="SimSun"/>
              </a:rPr>
              <a:t>東北大学整形外科</a:t>
            </a:r>
            <a:endParaRPr sz="1000" b="1" dirty="0">
              <a:latin typeface="+mn-ea"/>
              <a:ea typeface="+mn-ea"/>
              <a:cs typeface="SimSun"/>
            </a:endParaRPr>
          </a:p>
        </p:txBody>
      </p:sp>
      <p:sp>
        <p:nvSpPr>
          <p:cNvPr id="14" name="テキスト ボックス 13">
            <a:extLst>
              <a:ext uri="{FF2B5EF4-FFF2-40B4-BE49-F238E27FC236}">
                <a16:creationId xmlns:a16="http://schemas.microsoft.com/office/drawing/2014/main" id="{8A7B0FC1-ACA8-E906-931D-54EA37873091}"/>
              </a:ext>
            </a:extLst>
          </p:cNvPr>
          <p:cNvSpPr txBox="1"/>
          <p:nvPr/>
        </p:nvSpPr>
        <p:spPr>
          <a:xfrm>
            <a:off x="428624" y="6339402"/>
            <a:ext cx="6353176" cy="307777"/>
          </a:xfrm>
          <a:prstGeom prst="rect">
            <a:avLst/>
          </a:prstGeom>
          <a:noFill/>
        </p:spPr>
        <p:txBody>
          <a:bodyPr wrap="square" rtlCol="0">
            <a:spAutoFit/>
          </a:bodyPr>
          <a:lstStyle/>
          <a:p>
            <a:r>
              <a:rPr kumimoji="1" lang="en-US" altLang="ja-JP" sz="1400" dirty="0">
                <a:solidFill>
                  <a:srgbClr val="FF0000"/>
                </a:solidFill>
              </a:rPr>
              <a:t>※</a:t>
            </a:r>
            <a:r>
              <a:rPr kumimoji="1" lang="ja-JP" altLang="en-US" sz="1400">
                <a:solidFill>
                  <a:srgbClr val="FF0000"/>
                </a:solidFill>
              </a:rPr>
              <a:t>患者</a:t>
            </a:r>
            <a:r>
              <a:rPr kumimoji="1" lang="en-US" altLang="ja-JP" sz="1400" dirty="0">
                <a:solidFill>
                  <a:srgbClr val="FF0000"/>
                </a:solidFill>
              </a:rPr>
              <a:t>ID</a:t>
            </a:r>
            <a:r>
              <a:rPr kumimoji="1" lang="ja-JP" altLang="en-US" sz="1400">
                <a:solidFill>
                  <a:srgbClr val="FF0000"/>
                </a:solidFill>
              </a:rPr>
              <a:t>など個人を特定する情報は削除し、匿名化し記載してください。</a:t>
            </a:r>
          </a:p>
        </p:txBody>
      </p:sp>
      <p:sp>
        <p:nvSpPr>
          <p:cNvPr id="12" name="円/楕円 11">
            <a:extLst>
              <a:ext uri="{FF2B5EF4-FFF2-40B4-BE49-F238E27FC236}">
                <a16:creationId xmlns:a16="http://schemas.microsoft.com/office/drawing/2014/main" id="{E163A888-52E2-70AB-B534-8EC8BA5C3DF4}"/>
              </a:ext>
            </a:extLst>
          </p:cNvPr>
          <p:cNvSpPr/>
          <p:nvPr/>
        </p:nvSpPr>
        <p:spPr>
          <a:xfrm>
            <a:off x="9601200" y="1371600"/>
            <a:ext cx="304800" cy="3048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a:extLst>
              <a:ext uri="{FF2B5EF4-FFF2-40B4-BE49-F238E27FC236}">
                <a16:creationId xmlns:a16="http://schemas.microsoft.com/office/drawing/2014/main" id="{35028791-CA04-D191-F496-CE7F04E3FC66}"/>
              </a:ext>
            </a:extLst>
          </p:cNvPr>
          <p:cNvSpPr/>
          <p:nvPr/>
        </p:nvSpPr>
        <p:spPr>
          <a:xfrm>
            <a:off x="5486400" y="4876800"/>
            <a:ext cx="304800" cy="3048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28599" y="476249"/>
            <a:ext cx="47625" cy="209550"/>
          </a:xfrm>
          <a:custGeom>
            <a:avLst/>
            <a:gdLst/>
            <a:ahLst/>
            <a:cxnLst/>
            <a:rect l="l" t="t" r="r" b="b"/>
            <a:pathLst>
              <a:path w="47625" h="209550">
                <a:moveTo>
                  <a:pt x="47624" y="209549"/>
                </a:moveTo>
                <a:lnTo>
                  <a:pt x="0" y="209549"/>
                </a:lnTo>
                <a:lnTo>
                  <a:pt x="0" y="0"/>
                </a:lnTo>
                <a:lnTo>
                  <a:pt x="47624" y="0"/>
                </a:lnTo>
                <a:lnTo>
                  <a:pt x="47624" y="209549"/>
                </a:lnTo>
                <a:close/>
              </a:path>
            </a:pathLst>
          </a:custGeom>
          <a:solidFill>
            <a:srgbClr val="B8860A"/>
          </a:solidFill>
        </p:spPr>
        <p:txBody>
          <a:bodyPr wrap="square" lIns="0" tIns="0" rIns="0" bIns="0" rtlCol="0"/>
          <a:lstStyle/>
          <a:p>
            <a:endParaRPr>
              <a:latin typeface="+mn-ea"/>
              <a:ea typeface="+mn-ea"/>
            </a:endParaRPr>
          </a:p>
        </p:txBody>
      </p:sp>
      <p:sp>
        <p:nvSpPr>
          <p:cNvPr id="3" name="object 3" descr="$PPTXTitle"/>
          <p:cNvSpPr txBox="1">
            <a:spLocks noGrp="1"/>
          </p:cNvSpPr>
          <p:nvPr>
            <p:ph type="title"/>
          </p:nvPr>
        </p:nvSpPr>
        <p:spPr>
          <a:xfrm>
            <a:off x="377824" y="407733"/>
            <a:ext cx="2580640" cy="309880"/>
          </a:xfrm>
          <a:prstGeom prst="rect">
            <a:avLst/>
          </a:prstGeom>
        </p:spPr>
        <p:txBody>
          <a:bodyPr vert="horz" wrap="square" lIns="0" tIns="14605" rIns="0" bIns="0" rtlCol="0">
            <a:spAutoFit/>
          </a:bodyPr>
          <a:lstStyle/>
          <a:p>
            <a:pPr marL="12700">
              <a:lnSpc>
                <a:spcPct val="100000"/>
              </a:lnSpc>
              <a:spcBef>
                <a:spcPts val="115"/>
              </a:spcBef>
              <a:tabLst>
                <a:tab pos="995044" algn="l"/>
              </a:tabLst>
            </a:pPr>
            <a:r>
              <a:rPr sz="1850" b="1" spc="-180" dirty="0">
                <a:solidFill>
                  <a:srgbClr val="1F3A5E"/>
                </a:solidFill>
                <a:latin typeface="+mn-ea"/>
                <a:ea typeface="+mn-ea"/>
                <a:cs typeface="BIZ UDPGothic"/>
              </a:rPr>
              <a:t>患者情</a:t>
            </a:r>
            <a:r>
              <a:rPr sz="1850" b="1" spc="-50" dirty="0">
                <a:solidFill>
                  <a:srgbClr val="1F3A5E"/>
                </a:solidFill>
                <a:latin typeface="+mn-ea"/>
                <a:ea typeface="+mn-ea"/>
                <a:cs typeface="BIZ UDPGothic"/>
              </a:rPr>
              <a:t>報</a:t>
            </a:r>
            <a:r>
              <a:rPr sz="1850" b="1" dirty="0">
                <a:solidFill>
                  <a:srgbClr val="1F3A5E"/>
                </a:solidFill>
                <a:latin typeface="+mn-ea"/>
                <a:ea typeface="+mn-ea"/>
                <a:cs typeface="BIZ UDPGothic"/>
              </a:rPr>
              <a:t>	</a:t>
            </a:r>
            <a:r>
              <a:rPr sz="1100" spc="-25" dirty="0">
                <a:latin typeface="+mn-ea"/>
                <a:ea typeface="+mn-ea"/>
              </a:rPr>
              <a:t>Patient</a:t>
            </a:r>
            <a:r>
              <a:rPr sz="1100" spc="25" dirty="0">
                <a:latin typeface="+mn-ea"/>
                <a:ea typeface="+mn-ea"/>
              </a:rPr>
              <a:t> </a:t>
            </a:r>
            <a:r>
              <a:rPr sz="1100" spc="-25" dirty="0">
                <a:latin typeface="+mn-ea"/>
                <a:ea typeface="+mn-ea"/>
              </a:rPr>
              <a:t>Information</a:t>
            </a:r>
            <a:r>
              <a:rPr sz="1100" spc="25" dirty="0">
                <a:latin typeface="+mn-ea"/>
                <a:ea typeface="+mn-ea"/>
              </a:rPr>
              <a:t> </a:t>
            </a:r>
            <a:r>
              <a:rPr sz="1100" spc="-20" dirty="0">
                <a:latin typeface="+mn-ea"/>
                <a:ea typeface="+mn-ea"/>
              </a:rPr>
              <a:t>(2/2)</a:t>
            </a:r>
            <a:endParaRPr sz="1100">
              <a:latin typeface="+mn-ea"/>
              <a:ea typeface="+mn-ea"/>
              <a:cs typeface="BIZ UDPGothic"/>
            </a:endParaRPr>
          </a:p>
        </p:txBody>
      </p:sp>
      <p:sp>
        <p:nvSpPr>
          <p:cNvPr id="4" name="object 4"/>
          <p:cNvSpPr/>
          <p:nvPr/>
        </p:nvSpPr>
        <p:spPr>
          <a:xfrm>
            <a:off x="228599" y="1238249"/>
            <a:ext cx="11734800" cy="4933950"/>
          </a:xfrm>
          <a:custGeom>
            <a:avLst/>
            <a:gdLst/>
            <a:ahLst/>
            <a:cxnLst/>
            <a:rect l="l" t="t" r="r" b="b"/>
            <a:pathLst>
              <a:path w="11734800" h="4933950">
                <a:moveTo>
                  <a:pt x="0" y="4933949"/>
                </a:moveTo>
                <a:lnTo>
                  <a:pt x="11734799" y="4933949"/>
                </a:lnTo>
                <a:lnTo>
                  <a:pt x="11734799" y="0"/>
                </a:lnTo>
                <a:lnTo>
                  <a:pt x="0" y="0"/>
                </a:lnTo>
                <a:lnTo>
                  <a:pt x="0" y="4933949"/>
                </a:lnTo>
                <a:close/>
              </a:path>
            </a:pathLst>
          </a:custGeom>
          <a:solidFill>
            <a:srgbClr val="FFFFFF"/>
          </a:solidFill>
        </p:spPr>
        <p:txBody>
          <a:bodyPr wrap="square" lIns="0" tIns="0" rIns="0" bIns="0" rtlCol="0"/>
          <a:lstStyle/>
          <a:p>
            <a:endParaRPr>
              <a:latin typeface="+mn-ea"/>
              <a:ea typeface="+mn-ea"/>
            </a:endParaRPr>
          </a:p>
        </p:txBody>
      </p:sp>
      <p:graphicFrame>
        <p:nvGraphicFramePr>
          <p:cNvPr id="5" name="object 5"/>
          <p:cNvGraphicFramePr>
            <a:graphicFrameLocks noGrp="1"/>
          </p:cNvGraphicFramePr>
          <p:nvPr>
            <p:extLst>
              <p:ext uri="{D42A27DB-BD31-4B8C-83A1-F6EECF244321}">
                <p14:modId xmlns:p14="http://schemas.microsoft.com/office/powerpoint/2010/main" val="752547843"/>
              </p:ext>
            </p:extLst>
          </p:nvPr>
        </p:nvGraphicFramePr>
        <p:xfrm>
          <a:off x="228599" y="838199"/>
          <a:ext cx="11725275" cy="5395595"/>
        </p:xfrm>
        <a:graphic>
          <a:graphicData uri="http://schemas.openxmlformats.org/drawingml/2006/table">
            <a:tbl>
              <a:tblPr firstRow="1" bandRow="1">
                <a:tableStyleId>{2D5ABB26-0587-4C30-8999-92F81FD0307C}</a:tableStyleId>
              </a:tblPr>
              <a:tblGrid>
                <a:gridCol w="3352801">
                  <a:extLst>
                    <a:ext uri="{9D8B030D-6E8A-4147-A177-3AD203B41FA5}">
                      <a16:colId xmlns:a16="http://schemas.microsoft.com/office/drawing/2014/main" val="20000"/>
                    </a:ext>
                  </a:extLst>
                </a:gridCol>
                <a:gridCol w="8372474">
                  <a:extLst>
                    <a:ext uri="{9D8B030D-6E8A-4147-A177-3AD203B41FA5}">
                      <a16:colId xmlns:a16="http://schemas.microsoft.com/office/drawing/2014/main" val="20001"/>
                    </a:ext>
                  </a:extLst>
                </a:gridCol>
              </a:tblGrid>
              <a:tr h="389890">
                <a:tc gridSpan="2">
                  <a:txBody>
                    <a:bodyPr/>
                    <a:lstStyle/>
                    <a:p>
                      <a:pPr marL="290195">
                        <a:lnSpc>
                          <a:spcPct val="100000"/>
                        </a:lnSpc>
                        <a:spcBef>
                          <a:spcPts val="710"/>
                        </a:spcBef>
                      </a:pPr>
                      <a:r>
                        <a:rPr sz="1350" b="1" spc="-240" dirty="0" err="1">
                          <a:solidFill>
                            <a:srgbClr val="FFFFFF"/>
                          </a:solidFill>
                          <a:latin typeface="BIZ UDPGothic"/>
                          <a:cs typeface="BIZ UDPGothic"/>
                        </a:rPr>
                        <a:t>患者情報</a:t>
                      </a:r>
                      <a:endParaRPr sz="1350" dirty="0">
                        <a:latin typeface="BIZ UDPGothic"/>
                        <a:cs typeface="BIZ UDPGothic"/>
                      </a:endParaRPr>
                    </a:p>
                  </a:txBody>
                  <a:tcPr marL="0" marR="0" marT="90170" marB="0">
                    <a:lnT w="9525">
                      <a:solidFill>
                        <a:srgbClr val="FFFFFF"/>
                      </a:solidFill>
                      <a:prstDash val="solid"/>
                    </a:lnT>
                    <a:solidFill>
                      <a:srgbClr val="1F3A5E"/>
                    </a:solidFill>
                  </a:tcPr>
                </a:tc>
                <a:tc hMerge="1">
                  <a:txBody>
                    <a:bodyPr/>
                    <a:lstStyle/>
                    <a:p>
                      <a:endParaRPr/>
                    </a:p>
                  </a:txBody>
                  <a:tcPr marL="0" marR="0" marT="0" marB="0"/>
                </a:tc>
                <a:extLst>
                  <a:ext uri="{0D108BD9-81ED-4DB2-BD59-A6C34878D82A}">
                    <a16:rowId xmlns:a16="http://schemas.microsoft.com/office/drawing/2014/main" val="10000"/>
                  </a:ext>
                </a:extLst>
              </a:tr>
              <a:tr h="761365">
                <a:tc>
                  <a:txBody>
                    <a:bodyPr/>
                    <a:lstStyle/>
                    <a:p>
                      <a:pPr>
                        <a:lnSpc>
                          <a:spcPct val="100000"/>
                        </a:lnSpc>
                        <a:spcBef>
                          <a:spcPts val="1130"/>
                        </a:spcBef>
                      </a:pPr>
                      <a:endParaRPr sz="1400" dirty="0">
                        <a:latin typeface="Times New Roman"/>
                        <a:cs typeface="Times New Roman"/>
                      </a:endParaRPr>
                    </a:p>
                    <a:p>
                      <a:pPr marL="137795">
                        <a:lnSpc>
                          <a:spcPct val="100000"/>
                        </a:lnSpc>
                      </a:pPr>
                      <a:r>
                        <a:rPr lang="ja-JP" altLang="en-US" sz="1400" b="1">
                          <a:solidFill>
                            <a:srgbClr val="002060"/>
                          </a:solidFill>
                          <a:latin typeface="BIZ UDPGothic"/>
                          <a:cs typeface="BIZ UDPGothic"/>
                        </a:rPr>
                        <a:t>病前</a:t>
                      </a:r>
                      <a:r>
                        <a:rPr lang="en-US" altLang="ja-JP" sz="1400" b="1" dirty="0">
                          <a:solidFill>
                            <a:srgbClr val="002060"/>
                          </a:solidFill>
                          <a:latin typeface="BIZ UDPGothic"/>
                          <a:cs typeface="BIZ UDPGothic"/>
                        </a:rPr>
                        <a:t>ADL</a:t>
                      </a:r>
                      <a:endParaRPr sz="1400" b="1" dirty="0">
                        <a:solidFill>
                          <a:srgbClr val="002060"/>
                        </a:solidFill>
                        <a:latin typeface="BIZ UDPGothic"/>
                        <a:cs typeface="BIZ UDPGothic"/>
                      </a:endParaRPr>
                    </a:p>
                  </a:txBody>
                  <a:tcPr marL="0" marR="0" marT="143510" marB="0">
                    <a:lnL w="9525">
                      <a:solidFill>
                        <a:srgbClr val="D4D4D4"/>
                      </a:solidFill>
                      <a:prstDash val="solid"/>
                    </a:lnL>
                    <a:lnR w="9525" cap="flat" cmpd="sng" algn="ctr">
                      <a:solidFill>
                        <a:srgbClr val="D4D4D4"/>
                      </a:solidFill>
                      <a:prstDash val="solid"/>
                      <a:round/>
                      <a:headEnd type="none" w="med" len="med"/>
                      <a:tailEnd type="none" w="med" len="med"/>
                    </a:lnR>
                    <a:lnB w="9525">
                      <a:solidFill>
                        <a:srgbClr val="D4D4D4"/>
                      </a:solidFill>
                      <a:prstDash val="solid"/>
                    </a:lnB>
                    <a:solidFill>
                      <a:srgbClr val="EDF1F7"/>
                    </a:solidFill>
                  </a:tcPr>
                </a:tc>
                <a:tc>
                  <a:txBody>
                    <a:bodyPr/>
                    <a:lstStyle/>
                    <a:p>
                      <a:pPr>
                        <a:lnSpc>
                          <a:spcPct val="250000"/>
                        </a:lnSpc>
                      </a:pPr>
                      <a:r>
                        <a:rPr lang="ja-JP" altLang="en-US" sz="1600">
                          <a:latin typeface="+mn-ea"/>
                          <a:ea typeface="+mn-ea"/>
                          <a:cs typeface="Times New Roman"/>
                        </a:rPr>
                        <a:t>　　</a:t>
                      </a:r>
                      <a:r>
                        <a:rPr lang="en-US" altLang="ja-JP" sz="1600" dirty="0">
                          <a:latin typeface="+mn-ea"/>
                          <a:ea typeface="+mn-ea"/>
                          <a:cs typeface="Times New Roman"/>
                        </a:rPr>
                        <a:t> </a:t>
                      </a:r>
                      <a:r>
                        <a:rPr lang="ja-JP" altLang="en-US" sz="1600">
                          <a:latin typeface="+mn-ea"/>
                          <a:ea typeface="+mn-ea"/>
                          <a:cs typeface="Times New Roman"/>
                        </a:rPr>
                        <a:t>独歩</a:t>
                      </a:r>
                      <a:r>
                        <a:rPr lang="en-US" altLang="ja-JP" sz="1600" dirty="0">
                          <a:latin typeface="+mn-ea"/>
                          <a:ea typeface="+mn-ea"/>
                          <a:cs typeface="Times New Roman"/>
                        </a:rPr>
                        <a:t>   1</a:t>
                      </a:r>
                      <a:r>
                        <a:rPr lang="ja-JP" altLang="en-US" sz="1600">
                          <a:latin typeface="+mn-ea"/>
                          <a:ea typeface="+mn-ea"/>
                          <a:cs typeface="Times New Roman"/>
                        </a:rPr>
                        <a:t>本杖歩行</a:t>
                      </a:r>
                      <a:r>
                        <a:rPr lang="en-US" altLang="ja-JP" sz="1600" dirty="0">
                          <a:latin typeface="+mn-ea"/>
                          <a:ea typeface="+mn-ea"/>
                          <a:cs typeface="Times New Roman"/>
                        </a:rPr>
                        <a:t>   </a:t>
                      </a:r>
                      <a:r>
                        <a:rPr lang="ja-JP" altLang="en-US" sz="1600">
                          <a:latin typeface="+mn-ea"/>
                          <a:ea typeface="+mn-ea"/>
                          <a:cs typeface="Times New Roman"/>
                        </a:rPr>
                        <a:t>松葉杖</a:t>
                      </a:r>
                      <a:r>
                        <a:rPr lang="en-US" altLang="ja-JP" sz="1600" dirty="0">
                          <a:latin typeface="+mn-ea"/>
                          <a:ea typeface="+mn-ea"/>
                          <a:cs typeface="Times New Roman"/>
                        </a:rPr>
                        <a:t>   </a:t>
                      </a:r>
                      <a:r>
                        <a:rPr lang="ja-JP" altLang="en-US" sz="1600">
                          <a:latin typeface="+mn-ea"/>
                          <a:ea typeface="+mn-ea"/>
                          <a:cs typeface="Times New Roman"/>
                        </a:rPr>
                        <a:t>歩行器</a:t>
                      </a:r>
                      <a:r>
                        <a:rPr lang="en-US" altLang="ja-JP" sz="1600" dirty="0">
                          <a:latin typeface="+mn-ea"/>
                          <a:ea typeface="+mn-ea"/>
                          <a:cs typeface="Times New Roman"/>
                        </a:rPr>
                        <a:t>   </a:t>
                      </a:r>
                      <a:r>
                        <a:rPr lang="ja-JP" altLang="en-US" sz="1600">
                          <a:latin typeface="+mn-ea"/>
                          <a:ea typeface="+mn-ea"/>
                          <a:cs typeface="Times New Roman"/>
                        </a:rPr>
                        <a:t>車椅子</a:t>
                      </a:r>
                      <a:r>
                        <a:rPr lang="en-US" altLang="ja-JP" sz="1600" dirty="0">
                          <a:latin typeface="+mn-ea"/>
                          <a:ea typeface="+mn-ea"/>
                          <a:cs typeface="Times New Roman"/>
                        </a:rPr>
                        <a:t>   </a:t>
                      </a:r>
                      <a:r>
                        <a:rPr lang="ja-JP" altLang="en-US" sz="1600">
                          <a:latin typeface="+mn-ea"/>
                          <a:ea typeface="+mn-ea"/>
                          <a:cs typeface="Times New Roman"/>
                        </a:rPr>
                        <a:t>寝たきり</a:t>
                      </a:r>
                      <a:r>
                        <a:rPr lang="en-US" altLang="ja-JP" sz="1600" dirty="0">
                          <a:latin typeface="+mn-ea"/>
                          <a:ea typeface="+mn-ea"/>
                          <a:cs typeface="Times New Roman"/>
                        </a:rPr>
                        <a:t>   </a:t>
                      </a:r>
                      <a:r>
                        <a:rPr lang="ja-JP" altLang="en-US" sz="1600">
                          <a:latin typeface="+mn-ea"/>
                          <a:ea typeface="+mn-ea"/>
                          <a:cs typeface="Times New Roman"/>
                        </a:rPr>
                        <a:t>その他（　</a:t>
                      </a:r>
                      <a:r>
                        <a:rPr lang="en-US" altLang="ja-JP" sz="1600" dirty="0">
                          <a:latin typeface="+mn-ea"/>
                          <a:ea typeface="+mn-ea"/>
                          <a:cs typeface="Times New Roman"/>
                        </a:rPr>
                        <a:t>           </a:t>
                      </a:r>
                      <a:r>
                        <a:rPr lang="ja-JP" altLang="en-US" sz="1600">
                          <a:latin typeface="+mn-ea"/>
                          <a:ea typeface="+mn-ea"/>
                          <a:cs typeface="Times New Roman"/>
                        </a:rPr>
                        <a:t>）</a:t>
                      </a:r>
                      <a:endParaRPr sz="1600" dirty="0">
                        <a:latin typeface="+mn-ea"/>
                        <a:ea typeface="+mn-ea"/>
                        <a:cs typeface="Times New Roman"/>
                      </a:endParaRPr>
                    </a:p>
                  </a:txBody>
                  <a:tcPr marL="0" marR="0" marT="0" marB="0">
                    <a:lnL w="9525" cap="flat" cmpd="sng" algn="ctr">
                      <a:solidFill>
                        <a:srgbClr val="D4D4D4"/>
                      </a:solidFill>
                      <a:prstDash val="solid"/>
                      <a:round/>
                      <a:headEnd type="none" w="med" len="med"/>
                      <a:tailEnd type="none" w="med" len="med"/>
                    </a:lnL>
                    <a:lnR w="9525">
                      <a:solidFill>
                        <a:srgbClr val="D4D4D4"/>
                      </a:solidFill>
                      <a:prstDash val="solid"/>
                    </a:lnR>
                    <a:lnT w="9525">
                      <a:solidFill>
                        <a:srgbClr val="D4D4D4"/>
                      </a:solidFill>
                      <a:prstDash val="solid"/>
                    </a:lnT>
                    <a:lnB w="9525">
                      <a:solidFill>
                        <a:srgbClr val="D4D4D4"/>
                      </a:solidFill>
                      <a:prstDash val="solid"/>
                    </a:lnB>
                  </a:tcPr>
                </a:tc>
                <a:extLst>
                  <a:ext uri="{0D108BD9-81ED-4DB2-BD59-A6C34878D82A}">
                    <a16:rowId xmlns:a16="http://schemas.microsoft.com/office/drawing/2014/main" val="10002"/>
                  </a:ext>
                </a:extLst>
              </a:tr>
              <a:tr h="1047115">
                <a:tc>
                  <a:txBody>
                    <a:bodyPr/>
                    <a:lstStyle/>
                    <a:p>
                      <a:pPr>
                        <a:lnSpc>
                          <a:spcPct val="100000"/>
                        </a:lnSpc>
                      </a:pPr>
                      <a:endParaRPr sz="1400" dirty="0">
                        <a:latin typeface="Times New Roman"/>
                        <a:cs typeface="Times New Roman"/>
                      </a:endParaRPr>
                    </a:p>
                    <a:p>
                      <a:pPr>
                        <a:lnSpc>
                          <a:spcPct val="100000"/>
                        </a:lnSpc>
                        <a:spcBef>
                          <a:spcPts val="1045"/>
                        </a:spcBef>
                      </a:pPr>
                      <a:endParaRPr sz="1400" dirty="0">
                        <a:latin typeface="Times New Roman"/>
                        <a:cs typeface="Times New Roman"/>
                      </a:endParaRPr>
                    </a:p>
                    <a:p>
                      <a:pPr marL="137795">
                        <a:lnSpc>
                          <a:spcPct val="100000"/>
                        </a:lnSpc>
                      </a:pPr>
                      <a:r>
                        <a:rPr sz="1400" b="1" spc="-125" dirty="0">
                          <a:solidFill>
                            <a:srgbClr val="1F3A5E"/>
                          </a:solidFill>
                          <a:latin typeface="BIZ UDPGothic"/>
                          <a:cs typeface="BIZ UDPGothic"/>
                        </a:rPr>
                        <a:t>今後</a:t>
                      </a:r>
                      <a:r>
                        <a:rPr sz="1400" b="1" spc="-135" dirty="0">
                          <a:solidFill>
                            <a:srgbClr val="1F3A5E"/>
                          </a:solidFill>
                          <a:latin typeface="Ryo Gothic Std B"/>
                          <a:cs typeface="Ryo Gothic Std B"/>
                        </a:rPr>
                        <a:t>の</a:t>
                      </a:r>
                      <a:r>
                        <a:rPr sz="1400" b="1" spc="-114" dirty="0">
                          <a:solidFill>
                            <a:srgbClr val="1F3A5E"/>
                          </a:solidFill>
                          <a:latin typeface="BIZ UDPGothic"/>
                          <a:cs typeface="BIZ UDPGothic"/>
                        </a:rPr>
                        <a:t>主科治療見込</a:t>
                      </a:r>
                      <a:r>
                        <a:rPr sz="1400" b="1" spc="-50" dirty="0">
                          <a:solidFill>
                            <a:srgbClr val="1F3A5E"/>
                          </a:solidFill>
                          <a:latin typeface="Ryo Gothic Std B"/>
                          <a:cs typeface="Ryo Gothic Std B"/>
                        </a:rPr>
                        <a:t>み</a:t>
                      </a:r>
                      <a:endParaRPr sz="1400" dirty="0">
                        <a:latin typeface="Ryo Gothic Std B"/>
                        <a:cs typeface="Ryo Gothic Std B"/>
                      </a:endParaRPr>
                    </a:p>
                  </a:txBody>
                  <a:tcPr marL="0" marR="0" marT="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a:txBody>
                    <a:bodyPr/>
                    <a:lstStyle/>
                    <a:p>
                      <a:pPr>
                        <a:lnSpc>
                          <a:spcPct val="100000"/>
                        </a:lnSpc>
                      </a:pPr>
                      <a:endParaRPr lang="en-US" sz="1400" dirty="0">
                        <a:latin typeface="+mn-ea"/>
                        <a:ea typeface="+mn-ea"/>
                        <a:cs typeface="Times New Roman"/>
                      </a:endParaRPr>
                    </a:p>
                    <a:p>
                      <a:pPr>
                        <a:lnSpc>
                          <a:spcPct val="100000"/>
                        </a:lnSpc>
                      </a:pPr>
                      <a:endParaRPr lang="en-US" sz="1400" dirty="0">
                        <a:latin typeface="+mn-ea"/>
                        <a:ea typeface="+mn-ea"/>
                        <a:cs typeface="Times New Roman"/>
                      </a:endParaRPr>
                    </a:p>
                    <a:p>
                      <a:pPr>
                        <a:lnSpc>
                          <a:spcPct val="100000"/>
                        </a:lnSpc>
                      </a:pPr>
                      <a:r>
                        <a:rPr lang="ja-JP" altLang="en-US" sz="1400">
                          <a:latin typeface="+mn-ea"/>
                          <a:ea typeface="+mn-ea"/>
                          <a:cs typeface="Times New Roman"/>
                        </a:rPr>
                        <a:t>　　　積極的治療（手術・化学療法・放射線治療）</a:t>
                      </a:r>
                      <a:r>
                        <a:rPr lang="en-US" altLang="ja-JP" sz="1400" dirty="0">
                          <a:latin typeface="+mn-ea"/>
                          <a:ea typeface="+mn-ea"/>
                          <a:cs typeface="Times New Roman"/>
                        </a:rPr>
                        <a:t> /</a:t>
                      </a:r>
                      <a:r>
                        <a:rPr lang="ja-JP" altLang="en-US" sz="1400">
                          <a:latin typeface="+mn-ea"/>
                          <a:ea typeface="+mn-ea"/>
                          <a:cs typeface="Times New Roman"/>
                        </a:rPr>
                        <a:t>　緩和方針　</a:t>
                      </a:r>
                      <a:r>
                        <a:rPr lang="en-US" altLang="ja-JP" sz="1400" dirty="0">
                          <a:latin typeface="+mn-ea"/>
                          <a:ea typeface="+mn-ea"/>
                          <a:cs typeface="Times New Roman"/>
                        </a:rPr>
                        <a:t>/</a:t>
                      </a:r>
                      <a:r>
                        <a:rPr lang="ja-JP" altLang="en-US" sz="1400">
                          <a:latin typeface="+mn-ea"/>
                          <a:ea typeface="+mn-ea"/>
                          <a:cs typeface="Times New Roman"/>
                        </a:rPr>
                        <a:t>その他（　　　　　　　　　　　　　　　　　　）</a:t>
                      </a:r>
                      <a:endParaRPr sz="1400" dirty="0">
                        <a:latin typeface="+mn-ea"/>
                        <a:ea typeface="+mn-ea"/>
                        <a:cs typeface="Times New Roman"/>
                      </a:endParaRPr>
                    </a:p>
                  </a:txBody>
                  <a:tcPr marL="0" marR="0" marT="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tcPr>
                </a:tc>
                <a:extLst>
                  <a:ext uri="{0D108BD9-81ED-4DB2-BD59-A6C34878D82A}">
                    <a16:rowId xmlns:a16="http://schemas.microsoft.com/office/drawing/2014/main" val="10003"/>
                  </a:ext>
                </a:extLst>
              </a:tr>
              <a:tr h="685165">
                <a:tc>
                  <a:txBody>
                    <a:bodyPr/>
                    <a:lstStyle/>
                    <a:p>
                      <a:pPr marL="137795">
                        <a:lnSpc>
                          <a:spcPct val="100000"/>
                        </a:lnSpc>
                      </a:pPr>
                      <a:endParaRPr lang="en-US" sz="1400" dirty="0">
                        <a:latin typeface="BIZ UDPGothic"/>
                        <a:cs typeface="BIZ UDPGothic"/>
                      </a:endParaRPr>
                    </a:p>
                    <a:p>
                      <a:pPr marL="137795">
                        <a:lnSpc>
                          <a:spcPct val="100000"/>
                        </a:lnSpc>
                      </a:pPr>
                      <a:r>
                        <a:rPr lang="ja-JP" altLang="en-US" sz="1400" b="1">
                          <a:solidFill>
                            <a:srgbClr val="002060"/>
                          </a:solidFill>
                          <a:latin typeface="BIZ UDPGothic"/>
                          <a:cs typeface="BIZ UDPGothic"/>
                        </a:rPr>
                        <a:t>新片桐スコア</a:t>
                      </a:r>
                      <a:endParaRPr sz="1400" b="1" dirty="0">
                        <a:solidFill>
                          <a:srgbClr val="002060"/>
                        </a:solidFill>
                        <a:latin typeface="BIZ UDPGothic"/>
                        <a:cs typeface="BIZ UDPGothic"/>
                      </a:endParaRPr>
                    </a:p>
                  </a:txBody>
                  <a:tcPr marL="0" marR="0" marT="105410" marB="0">
                    <a:lnL w="9525">
                      <a:solidFill>
                        <a:srgbClr val="D4D4D4"/>
                      </a:solidFill>
                      <a:prstDash val="solid"/>
                    </a:lnL>
                    <a:lnR w="9525" cap="flat" cmpd="sng" algn="ctr">
                      <a:solidFill>
                        <a:srgbClr val="D4D4D4"/>
                      </a:solidFill>
                      <a:prstDash val="solid"/>
                      <a:round/>
                      <a:headEnd type="none" w="med" len="med"/>
                      <a:tailEnd type="none" w="med" len="med"/>
                    </a:lnR>
                    <a:lnT w="9525">
                      <a:solidFill>
                        <a:srgbClr val="D4D4D4"/>
                      </a:solidFill>
                      <a:prstDash val="solid"/>
                    </a:lnT>
                    <a:lnB w="9525" cap="flat" cmpd="sng" algn="ctr">
                      <a:solidFill>
                        <a:srgbClr val="D4D4D4"/>
                      </a:solidFill>
                      <a:prstDash val="solid"/>
                      <a:round/>
                      <a:headEnd type="none" w="med" len="med"/>
                      <a:tailEnd type="none" w="med" len="med"/>
                    </a:lnB>
                    <a:solidFill>
                      <a:srgbClr val="EDF1F7"/>
                    </a:solidFill>
                  </a:tcPr>
                </a:tc>
                <a:tc>
                  <a:txBody>
                    <a:bodyPr/>
                    <a:lstStyle/>
                    <a:p>
                      <a:pPr>
                        <a:lnSpc>
                          <a:spcPct val="250000"/>
                        </a:lnSpc>
                      </a:pPr>
                      <a:r>
                        <a:rPr lang="en-US" altLang="ja-JP" sz="1600" dirty="0">
                          <a:latin typeface="+mn-ea"/>
                          <a:ea typeface="+mn-ea"/>
                          <a:cs typeface="Times New Roman"/>
                        </a:rPr>
                        <a:t>      </a:t>
                      </a:r>
                      <a:r>
                        <a:rPr lang="ja-JP" altLang="en-US" sz="1600">
                          <a:latin typeface="+mn-ea"/>
                          <a:ea typeface="+mn-ea"/>
                          <a:cs typeface="Times New Roman"/>
                        </a:rPr>
                        <a:t>（　　　）</a:t>
                      </a:r>
                      <a:r>
                        <a:rPr lang="en-US" altLang="ja-JP" sz="1600" dirty="0">
                          <a:latin typeface="+mn-ea"/>
                          <a:ea typeface="+mn-ea"/>
                          <a:cs typeface="Times New Roman"/>
                        </a:rPr>
                        <a:t> </a:t>
                      </a:r>
                      <a:r>
                        <a:rPr lang="en-US" altLang="ja-JP" sz="1600" b="0" dirty="0" err="1">
                          <a:latin typeface="+mn-ea"/>
                          <a:ea typeface="+mn-ea"/>
                          <a:cs typeface="Times New Roman"/>
                        </a:rPr>
                        <a:t>点</a:t>
                      </a:r>
                      <a:endParaRPr sz="1600" b="0" dirty="0">
                        <a:latin typeface="Times New Roman"/>
                        <a:cs typeface="Times New Roman"/>
                      </a:endParaRPr>
                    </a:p>
                  </a:txBody>
                  <a:tcPr marL="0" marR="0" marT="0" marB="0">
                    <a:lnL w="9525" cap="flat" cmpd="sng" algn="ctr">
                      <a:solidFill>
                        <a:srgbClr val="D4D4D4"/>
                      </a:solidFill>
                      <a:prstDash val="solid"/>
                      <a:round/>
                      <a:headEnd type="none" w="med" len="med"/>
                      <a:tailEnd type="none" w="med" len="med"/>
                    </a:lnL>
                    <a:lnR w="9525">
                      <a:solidFill>
                        <a:srgbClr val="D4D4D4"/>
                      </a:solidFill>
                      <a:prstDash val="solid"/>
                    </a:lnR>
                    <a:lnT w="9525">
                      <a:solidFill>
                        <a:srgbClr val="D4D4D4"/>
                      </a:solidFill>
                      <a:prstDash val="solid"/>
                    </a:lnT>
                    <a:lnB w="9525" cap="flat" cmpd="sng" algn="ctr">
                      <a:solidFill>
                        <a:srgbClr val="D4D4D4"/>
                      </a:solidFill>
                      <a:prstDash val="solid"/>
                      <a:round/>
                      <a:headEnd type="none" w="med" len="med"/>
                      <a:tailEnd type="none" w="med" len="med"/>
                    </a:lnB>
                  </a:tcPr>
                </a:tc>
                <a:extLst>
                  <a:ext uri="{0D108BD9-81ED-4DB2-BD59-A6C34878D82A}">
                    <a16:rowId xmlns:a16="http://schemas.microsoft.com/office/drawing/2014/main" val="935959150"/>
                  </a:ext>
                </a:extLst>
              </a:tr>
              <a:tr h="685165">
                <a:tc>
                  <a:txBody>
                    <a:bodyPr/>
                    <a:lstStyle/>
                    <a:p>
                      <a:pPr>
                        <a:lnSpc>
                          <a:spcPct val="100000"/>
                        </a:lnSpc>
                        <a:spcBef>
                          <a:spcPts val="830"/>
                        </a:spcBef>
                      </a:pPr>
                      <a:endParaRPr sz="1400" dirty="0">
                        <a:latin typeface="Times New Roman"/>
                        <a:cs typeface="Times New Roman"/>
                      </a:endParaRPr>
                    </a:p>
                    <a:p>
                      <a:pPr marL="137795">
                        <a:lnSpc>
                          <a:spcPct val="100000"/>
                        </a:lnSpc>
                      </a:pPr>
                      <a:r>
                        <a:rPr sz="1400" b="1" spc="-100" dirty="0">
                          <a:solidFill>
                            <a:srgbClr val="1F3A5E"/>
                          </a:solidFill>
                          <a:latin typeface="BIZ UDPGothic"/>
                          <a:cs typeface="BIZ UDPGothic"/>
                        </a:rPr>
                        <a:t>主科予後予測</a:t>
                      </a:r>
                      <a:endParaRPr sz="1400" dirty="0">
                        <a:latin typeface="BIZ UDPGothic"/>
                        <a:cs typeface="BIZ UDPGothic"/>
                      </a:endParaRPr>
                    </a:p>
                  </a:txBody>
                  <a:tcPr marL="0" marR="0" marT="10541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a:txBody>
                    <a:bodyPr/>
                    <a:lstStyle/>
                    <a:p>
                      <a:pPr>
                        <a:lnSpc>
                          <a:spcPct val="250000"/>
                        </a:lnSpc>
                      </a:pPr>
                      <a:r>
                        <a:rPr lang="en-US" sz="1600" dirty="0">
                          <a:latin typeface="+mn-ea"/>
                          <a:ea typeface="+mn-ea"/>
                          <a:cs typeface="Times New Roman"/>
                        </a:rPr>
                        <a:t>      </a:t>
                      </a:r>
                      <a:r>
                        <a:rPr lang="en-US" sz="1600" b="1" dirty="0">
                          <a:latin typeface="MS PGothic" panose="020B0600070205080204" pitchFamily="34" charset="-128"/>
                          <a:ea typeface="MS PGothic" panose="020B0600070205080204" pitchFamily="34" charset="-128"/>
                          <a:cs typeface="Times New Roman"/>
                        </a:rPr>
                        <a:t>1ヶ月以内     3〜6ヶ月</a:t>
                      </a:r>
                      <a:r>
                        <a:rPr lang="ja-JP" altLang="en-US" sz="1600" b="1">
                          <a:latin typeface="MS PGothic" panose="020B0600070205080204" pitchFamily="34" charset="-128"/>
                          <a:ea typeface="MS PGothic" panose="020B0600070205080204" pitchFamily="34" charset="-128"/>
                          <a:cs typeface="Times New Roman"/>
                        </a:rPr>
                        <a:t>　</a:t>
                      </a:r>
                      <a:r>
                        <a:rPr lang="en-US" altLang="ja-JP" sz="1600" b="1" dirty="0">
                          <a:latin typeface="MS PGothic" panose="020B0600070205080204" pitchFamily="34" charset="-128"/>
                          <a:ea typeface="MS PGothic" panose="020B0600070205080204" pitchFamily="34" charset="-128"/>
                          <a:cs typeface="Times New Roman"/>
                        </a:rPr>
                        <a:t>    6</a:t>
                      </a:r>
                      <a:r>
                        <a:rPr lang="ja-JP" altLang="en-US" sz="1600" b="1">
                          <a:latin typeface="MS PGothic" panose="020B0600070205080204" pitchFamily="34" charset="-128"/>
                          <a:ea typeface="MS PGothic" panose="020B0600070205080204" pitchFamily="34" charset="-128"/>
                          <a:cs typeface="Times New Roman"/>
                        </a:rPr>
                        <a:t>ヶ月</a:t>
                      </a:r>
                      <a:r>
                        <a:rPr lang="en-US" altLang="ja-JP" sz="1600" b="1" dirty="0">
                          <a:latin typeface="MS PGothic" panose="020B0600070205080204" pitchFamily="34" charset="-128"/>
                          <a:ea typeface="MS PGothic" panose="020B0600070205080204" pitchFamily="34" charset="-128"/>
                          <a:cs typeface="Times New Roman"/>
                        </a:rPr>
                        <a:t>〜1</a:t>
                      </a:r>
                      <a:r>
                        <a:rPr lang="ja-JP" altLang="en-US" sz="1600" b="1">
                          <a:latin typeface="MS PGothic" panose="020B0600070205080204" pitchFamily="34" charset="-128"/>
                          <a:ea typeface="MS PGothic" panose="020B0600070205080204" pitchFamily="34" charset="-128"/>
                          <a:cs typeface="Times New Roman"/>
                        </a:rPr>
                        <a:t>年　</a:t>
                      </a:r>
                      <a:r>
                        <a:rPr lang="en-US" altLang="ja-JP" sz="1600" b="1" dirty="0">
                          <a:latin typeface="MS PGothic" panose="020B0600070205080204" pitchFamily="34" charset="-128"/>
                          <a:ea typeface="MS PGothic" panose="020B0600070205080204" pitchFamily="34" charset="-128"/>
                          <a:cs typeface="Times New Roman"/>
                        </a:rPr>
                        <a:t>    1</a:t>
                      </a:r>
                      <a:r>
                        <a:rPr lang="ja-JP" altLang="en-US" sz="1600" b="1">
                          <a:latin typeface="MS PGothic" panose="020B0600070205080204" pitchFamily="34" charset="-128"/>
                          <a:ea typeface="MS PGothic" panose="020B0600070205080204" pitchFamily="34" charset="-128"/>
                          <a:cs typeface="Times New Roman"/>
                        </a:rPr>
                        <a:t>年以上　</a:t>
                      </a:r>
                      <a:r>
                        <a:rPr lang="en-US" altLang="ja-JP" sz="1600" b="1" dirty="0">
                          <a:latin typeface="MS PGothic" panose="020B0600070205080204" pitchFamily="34" charset="-128"/>
                          <a:ea typeface="MS PGothic" panose="020B0600070205080204" pitchFamily="34" charset="-128"/>
                          <a:cs typeface="Times New Roman"/>
                        </a:rPr>
                        <a:t>       </a:t>
                      </a:r>
                      <a:r>
                        <a:rPr lang="ja-JP" altLang="en-US" sz="1600" b="1">
                          <a:latin typeface="MS PGothic" panose="020B0600070205080204" pitchFamily="34" charset="-128"/>
                          <a:ea typeface="MS PGothic" panose="020B0600070205080204" pitchFamily="34" charset="-128"/>
                          <a:cs typeface="Times New Roman"/>
                        </a:rPr>
                        <a:t>その他（　</a:t>
                      </a:r>
                      <a:r>
                        <a:rPr lang="en-US" altLang="ja-JP" sz="1600" b="1" dirty="0">
                          <a:latin typeface="MS PGothic" panose="020B0600070205080204" pitchFamily="34" charset="-128"/>
                          <a:ea typeface="MS PGothic" panose="020B0600070205080204" pitchFamily="34" charset="-128"/>
                          <a:cs typeface="Times New Roman"/>
                        </a:rPr>
                        <a:t>           </a:t>
                      </a:r>
                      <a:r>
                        <a:rPr lang="ja-JP" altLang="en-US" sz="1600" b="1">
                          <a:latin typeface="MS PGothic" panose="020B0600070205080204" pitchFamily="34" charset="-128"/>
                          <a:ea typeface="MS PGothic" panose="020B0600070205080204" pitchFamily="34" charset="-128"/>
                          <a:cs typeface="Times New Roman"/>
                        </a:rPr>
                        <a:t>）</a:t>
                      </a:r>
                      <a:endParaRPr sz="1600" b="1" dirty="0">
                        <a:latin typeface="MS PGothic" panose="020B0600070205080204" pitchFamily="34" charset="-128"/>
                        <a:ea typeface="MS PGothic" panose="020B0600070205080204" pitchFamily="34" charset="-128"/>
                        <a:cs typeface="Times New Roman"/>
                      </a:endParaRPr>
                    </a:p>
                  </a:txBody>
                  <a:tcPr marL="0" marR="0" marT="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tcPr>
                </a:tc>
                <a:extLst>
                  <a:ext uri="{0D108BD9-81ED-4DB2-BD59-A6C34878D82A}">
                    <a16:rowId xmlns:a16="http://schemas.microsoft.com/office/drawing/2014/main" val="10004"/>
                  </a:ext>
                </a:extLst>
              </a:tr>
              <a:tr h="608965">
                <a:tc>
                  <a:txBody>
                    <a:bodyPr/>
                    <a:lstStyle/>
                    <a:p>
                      <a:pPr>
                        <a:lnSpc>
                          <a:spcPct val="100000"/>
                        </a:lnSpc>
                        <a:spcBef>
                          <a:spcPts val="530"/>
                        </a:spcBef>
                      </a:pPr>
                      <a:endParaRPr sz="1400" dirty="0">
                        <a:latin typeface="Times New Roman"/>
                        <a:cs typeface="Times New Roman"/>
                      </a:endParaRPr>
                    </a:p>
                    <a:p>
                      <a:pPr marL="137795">
                        <a:lnSpc>
                          <a:spcPct val="100000"/>
                        </a:lnSpc>
                      </a:pPr>
                      <a:r>
                        <a:rPr sz="1400" b="1" spc="-100" dirty="0" err="1">
                          <a:solidFill>
                            <a:srgbClr val="1F3A5E"/>
                          </a:solidFill>
                          <a:latin typeface="BIZ UDPGothic"/>
                          <a:cs typeface="BIZ UDPGothic"/>
                        </a:rPr>
                        <a:t>放射線治療歴</a:t>
                      </a:r>
                      <a:r>
                        <a:rPr lang="ja-JP" altLang="en-US" sz="1400" b="1" spc="-100">
                          <a:solidFill>
                            <a:srgbClr val="1F3A5E"/>
                          </a:solidFill>
                          <a:latin typeface="BIZ UDPGothic"/>
                          <a:cs typeface="BIZ UDPGothic"/>
                        </a:rPr>
                        <a:t>（今回の手術部位）</a:t>
                      </a:r>
                      <a:endParaRPr sz="1400" dirty="0">
                        <a:latin typeface="BIZ UDPGothic"/>
                        <a:cs typeface="BIZ UDPGothic"/>
                      </a:endParaRPr>
                    </a:p>
                  </a:txBody>
                  <a:tcPr marL="0" marR="0" marT="6731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a:txBody>
                    <a:bodyPr/>
                    <a:lstStyle/>
                    <a:p>
                      <a:pPr>
                        <a:lnSpc>
                          <a:spcPct val="100000"/>
                        </a:lnSpc>
                      </a:pPr>
                      <a:endParaRPr lang="en-US" sz="1400" dirty="0">
                        <a:latin typeface="+mn-ea"/>
                        <a:ea typeface="+mn-ea"/>
                        <a:cs typeface="Times New Roman"/>
                      </a:endParaRPr>
                    </a:p>
                    <a:p>
                      <a:pPr>
                        <a:lnSpc>
                          <a:spcPct val="100000"/>
                        </a:lnSpc>
                      </a:pPr>
                      <a:r>
                        <a:rPr lang="ja-JP" altLang="en-US" sz="1400">
                          <a:latin typeface="+mn-ea"/>
                          <a:ea typeface="+mn-ea"/>
                          <a:cs typeface="Times New Roman"/>
                        </a:rPr>
                        <a:t>　　　あり　　　</a:t>
                      </a:r>
                      <a:r>
                        <a:rPr lang="en-US" altLang="ja-JP" sz="1400" dirty="0">
                          <a:latin typeface="+mn-ea"/>
                          <a:ea typeface="+mn-ea"/>
                          <a:cs typeface="Times New Roman"/>
                        </a:rPr>
                        <a:t>/</a:t>
                      </a:r>
                      <a:r>
                        <a:rPr lang="ja-JP" altLang="en-US" sz="1400">
                          <a:latin typeface="+mn-ea"/>
                          <a:ea typeface="+mn-ea"/>
                          <a:cs typeface="Times New Roman"/>
                        </a:rPr>
                        <a:t>　　　なし</a:t>
                      </a:r>
                      <a:endParaRPr lang="en-US" sz="1400" dirty="0">
                        <a:latin typeface="+mn-ea"/>
                        <a:ea typeface="+mn-ea"/>
                        <a:cs typeface="Times New Roman"/>
                      </a:endParaRPr>
                    </a:p>
                  </a:txBody>
                  <a:tcPr marL="0" marR="0" marT="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tcPr>
                </a:tc>
                <a:extLst>
                  <a:ext uri="{0D108BD9-81ED-4DB2-BD59-A6C34878D82A}">
                    <a16:rowId xmlns:a16="http://schemas.microsoft.com/office/drawing/2014/main" val="10005"/>
                  </a:ext>
                </a:extLst>
              </a:tr>
              <a:tr h="608965">
                <a:tc>
                  <a:txBody>
                    <a:bodyPr/>
                    <a:lstStyle/>
                    <a:p>
                      <a:pPr>
                        <a:lnSpc>
                          <a:spcPct val="100000"/>
                        </a:lnSpc>
                        <a:spcBef>
                          <a:spcPts val="530"/>
                        </a:spcBef>
                      </a:pPr>
                      <a:endParaRPr sz="1400" dirty="0">
                        <a:latin typeface="Times New Roman"/>
                        <a:cs typeface="Times New Roman"/>
                      </a:endParaRPr>
                    </a:p>
                    <a:p>
                      <a:pPr marL="137795">
                        <a:lnSpc>
                          <a:spcPct val="100000"/>
                        </a:lnSpc>
                      </a:pPr>
                      <a:r>
                        <a:rPr sz="1400" b="1" spc="-120" dirty="0">
                          <a:solidFill>
                            <a:srgbClr val="1F3A5E"/>
                          </a:solidFill>
                          <a:latin typeface="BIZ UDPGothic"/>
                          <a:cs typeface="BIZ UDPGothic"/>
                        </a:rPr>
                        <a:t>骨修飾薬</a:t>
                      </a:r>
                      <a:r>
                        <a:rPr sz="1400" b="1" spc="-135" dirty="0">
                          <a:solidFill>
                            <a:srgbClr val="1F3A5E"/>
                          </a:solidFill>
                          <a:latin typeface="Ryo Gothic Std B"/>
                          <a:cs typeface="Ryo Gothic Std B"/>
                        </a:rPr>
                        <a:t>の</a:t>
                      </a:r>
                      <a:r>
                        <a:rPr sz="1400" b="1" spc="-80" dirty="0">
                          <a:solidFill>
                            <a:srgbClr val="1F3A5E"/>
                          </a:solidFill>
                          <a:latin typeface="BIZ UDPGothic"/>
                          <a:cs typeface="BIZ UDPGothic"/>
                        </a:rPr>
                        <a:t>導入</a:t>
                      </a:r>
                      <a:endParaRPr sz="1400" dirty="0">
                        <a:latin typeface="BIZ UDPGothic"/>
                        <a:cs typeface="BIZ UDPGothic"/>
                      </a:endParaRPr>
                    </a:p>
                  </a:txBody>
                  <a:tcPr marL="0" marR="0" marT="6731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a:txBody>
                    <a:bodyPr/>
                    <a:lstStyle/>
                    <a:p>
                      <a:pPr>
                        <a:lnSpc>
                          <a:spcPct val="100000"/>
                        </a:lnSpc>
                      </a:pPr>
                      <a:endParaRPr lang="en-US" sz="1400" dirty="0">
                        <a:latin typeface="+mn-ea"/>
                        <a:ea typeface="+mn-ea"/>
                        <a:cs typeface="Times New Roman"/>
                      </a:endParaRPr>
                    </a:p>
                    <a:p>
                      <a:pPr>
                        <a:lnSpc>
                          <a:spcPct val="100000"/>
                        </a:lnSpc>
                      </a:pPr>
                      <a:r>
                        <a:rPr lang="ja-JP" altLang="en-US" sz="1400">
                          <a:latin typeface="+mn-ea"/>
                          <a:ea typeface="+mn-ea"/>
                          <a:cs typeface="Times New Roman"/>
                        </a:rPr>
                        <a:t>　　　あり　　　</a:t>
                      </a:r>
                      <a:r>
                        <a:rPr lang="en-US" altLang="ja-JP" sz="1400" dirty="0">
                          <a:latin typeface="+mn-ea"/>
                          <a:ea typeface="+mn-ea"/>
                          <a:cs typeface="Times New Roman"/>
                        </a:rPr>
                        <a:t>/</a:t>
                      </a:r>
                      <a:r>
                        <a:rPr lang="ja-JP" altLang="en-US" sz="1400">
                          <a:latin typeface="+mn-ea"/>
                          <a:ea typeface="+mn-ea"/>
                          <a:cs typeface="Times New Roman"/>
                        </a:rPr>
                        <a:t>　　　なし</a:t>
                      </a:r>
                      <a:endParaRPr sz="1400" dirty="0">
                        <a:latin typeface="+mn-ea"/>
                        <a:ea typeface="+mn-ea"/>
                        <a:cs typeface="Times New Roman"/>
                      </a:endParaRPr>
                    </a:p>
                  </a:txBody>
                  <a:tcPr marL="0" marR="0" marT="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tcPr>
                </a:tc>
                <a:extLst>
                  <a:ext uri="{0D108BD9-81ED-4DB2-BD59-A6C34878D82A}">
                    <a16:rowId xmlns:a16="http://schemas.microsoft.com/office/drawing/2014/main" val="10006"/>
                  </a:ext>
                </a:extLst>
              </a:tr>
              <a:tr h="608965">
                <a:tc>
                  <a:txBody>
                    <a:bodyPr/>
                    <a:lstStyle/>
                    <a:p>
                      <a:pPr marL="133350">
                        <a:lnSpc>
                          <a:spcPct val="100000"/>
                        </a:lnSpc>
                      </a:pPr>
                      <a:r>
                        <a:rPr sz="1400" b="1" spc="-170" dirty="0" err="1">
                          <a:solidFill>
                            <a:srgbClr val="1F3A5E"/>
                          </a:solidFill>
                          <a:latin typeface="Ryo Gothic Std B"/>
                          <a:cs typeface="Ryo Gothic Std B"/>
                        </a:rPr>
                        <a:t>その</a:t>
                      </a:r>
                      <a:r>
                        <a:rPr sz="1400" b="1" spc="-50" dirty="0" err="1">
                          <a:solidFill>
                            <a:srgbClr val="1F3A5E"/>
                          </a:solidFill>
                          <a:latin typeface="BIZ UDPGothic"/>
                          <a:cs typeface="BIZ UDPGothic"/>
                        </a:rPr>
                        <a:t>他</a:t>
                      </a:r>
                      <a:r>
                        <a:rPr lang="ja-JP" altLang="en-US" sz="1400" b="1" spc="-50">
                          <a:solidFill>
                            <a:srgbClr val="1F3A5E"/>
                          </a:solidFill>
                          <a:latin typeface="BIZ UDPGothic"/>
                          <a:cs typeface="BIZ UDPGothic"/>
                        </a:rPr>
                        <a:t>（耐術能や手術するに当たって問題となる合併症など）</a:t>
                      </a:r>
                      <a:endParaRPr sz="1400" dirty="0">
                        <a:latin typeface="BIZ UDPGothic"/>
                        <a:cs typeface="BIZ UDPGothic"/>
                      </a:endParaRPr>
                    </a:p>
                  </a:txBody>
                  <a:tcPr marL="0" marR="0" marT="6731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a:txBody>
                    <a:bodyPr/>
                    <a:lstStyle/>
                    <a:p>
                      <a:pPr>
                        <a:lnSpc>
                          <a:spcPct val="100000"/>
                        </a:lnSpc>
                      </a:pPr>
                      <a:endParaRPr sz="900" dirty="0">
                        <a:latin typeface="Times New Roman"/>
                        <a:cs typeface="Times New Roman"/>
                      </a:endParaRPr>
                    </a:p>
                  </a:txBody>
                  <a:tcPr marL="0" marR="0" marT="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tcPr>
                </a:tc>
                <a:extLst>
                  <a:ext uri="{0D108BD9-81ED-4DB2-BD59-A6C34878D82A}">
                    <a16:rowId xmlns:a16="http://schemas.microsoft.com/office/drawing/2014/main" val="10007"/>
                  </a:ext>
                </a:extLst>
              </a:tr>
            </a:tbl>
          </a:graphicData>
        </a:graphic>
      </p:graphicFrame>
      <p:sp>
        <p:nvSpPr>
          <p:cNvPr id="6" name="object 6"/>
          <p:cNvSpPr/>
          <p:nvPr/>
        </p:nvSpPr>
        <p:spPr>
          <a:xfrm>
            <a:off x="390524" y="990599"/>
            <a:ext cx="38100" cy="133350"/>
          </a:xfrm>
          <a:custGeom>
            <a:avLst/>
            <a:gdLst/>
            <a:ahLst/>
            <a:cxnLst/>
            <a:rect l="l" t="t" r="r" b="b"/>
            <a:pathLst>
              <a:path w="38100" h="133350">
                <a:moveTo>
                  <a:pt x="38099" y="133349"/>
                </a:moveTo>
                <a:lnTo>
                  <a:pt x="0" y="133349"/>
                </a:lnTo>
                <a:lnTo>
                  <a:pt x="0" y="0"/>
                </a:lnTo>
                <a:lnTo>
                  <a:pt x="38099" y="0"/>
                </a:lnTo>
                <a:lnTo>
                  <a:pt x="38099" y="133349"/>
                </a:lnTo>
                <a:close/>
              </a:path>
            </a:pathLst>
          </a:custGeom>
          <a:solidFill>
            <a:srgbClr val="B8860A"/>
          </a:solidFill>
        </p:spPr>
        <p:txBody>
          <a:bodyPr wrap="square" lIns="0" tIns="0" rIns="0" bIns="0" rtlCol="0"/>
          <a:lstStyle/>
          <a:p>
            <a:endParaRPr>
              <a:latin typeface="+mn-ea"/>
              <a:ea typeface="+mn-ea"/>
            </a:endParaRPr>
          </a:p>
        </p:txBody>
      </p:sp>
      <p:grpSp>
        <p:nvGrpSpPr>
          <p:cNvPr id="7" name="object 7"/>
          <p:cNvGrpSpPr/>
          <p:nvPr/>
        </p:nvGrpSpPr>
        <p:grpSpPr>
          <a:xfrm>
            <a:off x="0" y="0"/>
            <a:ext cx="12192000" cy="342900"/>
            <a:chOff x="0" y="0"/>
            <a:chExt cx="12192000" cy="342900"/>
          </a:xfrm>
        </p:grpSpPr>
        <p:sp>
          <p:nvSpPr>
            <p:cNvPr id="8" name="object 8"/>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9" name="object 9"/>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10" name="object 10"/>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11" name="object 11"/>
          <p:cNvSpPr txBox="1"/>
          <p:nvPr/>
        </p:nvSpPr>
        <p:spPr>
          <a:xfrm>
            <a:off x="10833595" y="87979"/>
            <a:ext cx="1180514" cy="170560"/>
          </a:xfrm>
          <a:prstGeom prst="rect">
            <a:avLst/>
          </a:prstGeom>
        </p:spPr>
        <p:txBody>
          <a:bodyPr vert="horz" wrap="square" lIns="0" tIns="16510" rIns="0" bIns="0" rtlCol="0">
            <a:spAutoFit/>
          </a:bodyPr>
          <a:lstStyle/>
          <a:p>
            <a:pPr marL="12700">
              <a:lnSpc>
                <a:spcPct val="100000"/>
              </a:lnSpc>
              <a:spcBef>
                <a:spcPts val="130"/>
              </a:spcBef>
            </a:pPr>
            <a:r>
              <a:rPr sz="1000" spc="-50" dirty="0">
                <a:solidFill>
                  <a:srgbClr val="FFFFFF"/>
                </a:solidFill>
                <a:latin typeface="+mn-ea"/>
                <a:ea typeface="+mn-ea"/>
                <a:cs typeface="SimSun"/>
              </a:rPr>
              <a:t>東北大学整形外科</a:t>
            </a:r>
            <a:endParaRPr sz="1000" dirty="0">
              <a:latin typeface="+mn-ea"/>
              <a:ea typeface="+mn-ea"/>
              <a:cs typeface="SimSun"/>
            </a:endParaRPr>
          </a:p>
        </p:txBody>
      </p:sp>
      <p:sp>
        <p:nvSpPr>
          <p:cNvPr id="12" name="テキスト ボックス 11">
            <a:extLst>
              <a:ext uri="{FF2B5EF4-FFF2-40B4-BE49-F238E27FC236}">
                <a16:creationId xmlns:a16="http://schemas.microsoft.com/office/drawing/2014/main" id="{70F2A141-E0BA-7F3F-633A-61E250AD8353}"/>
              </a:ext>
            </a:extLst>
          </p:cNvPr>
          <p:cNvSpPr txBox="1"/>
          <p:nvPr/>
        </p:nvSpPr>
        <p:spPr>
          <a:xfrm>
            <a:off x="2081179" y="6493290"/>
            <a:ext cx="6353176" cy="307777"/>
          </a:xfrm>
          <a:prstGeom prst="rect">
            <a:avLst/>
          </a:prstGeom>
          <a:noFill/>
        </p:spPr>
        <p:txBody>
          <a:bodyPr wrap="square" rtlCol="0">
            <a:spAutoFit/>
          </a:bodyPr>
          <a:lstStyle/>
          <a:p>
            <a:r>
              <a:rPr kumimoji="1" lang="en-US" altLang="ja-JP" sz="1400" dirty="0">
                <a:solidFill>
                  <a:srgbClr val="FF0000"/>
                </a:solidFill>
              </a:rPr>
              <a:t>※</a:t>
            </a:r>
            <a:r>
              <a:rPr kumimoji="1" lang="ja-JP" altLang="en-US" sz="1400">
                <a:solidFill>
                  <a:srgbClr val="FF0000"/>
                </a:solidFill>
              </a:rPr>
              <a:t>患者</a:t>
            </a:r>
            <a:r>
              <a:rPr kumimoji="1" lang="en-US" altLang="ja-JP" sz="1400" dirty="0">
                <a:solidFill>
                  <a:srgbClr val="FF0000"/>
                </a:solidFill>
              </a:rPr>
              <a:t>ID</a:t>
            </a:r>
            <a:r>
              <a:rPr kumimoji="1" lang="ja-JP" altLang="en-US" sz="1400">
                <a:solidFill>
                  <a:srgbClr val="FF0000"/>
                </a:solidFill>
              </a:rPr>
              <a:t>など個人を特定する情報は削除し、匿名化し記載してください。</a:t>
            </a:r>
          </a:p>
        </p:txBody>
      </p:sp>
      <p:sp>
        <p:nvSpPr>
          <p:cNvPr id="14" name="円/楕円 13">
            <a:extLst>
              <a:ext uri="{FF2B5EF4-FFF2-40B4-BE49-F238E27FC236}">
                <a16:creationId xmlns:a16="http://schemas.microsoft.com/office/drawing/2014/main" id="{EFF24B8C-13D5-18DA-7B3F-7E52EA7086D6}"/>
              </a:ext>
            </a:extLst>
          </p:cNvPr>
          <p:cNvSpPr/>
          <p:nvPr/>
        </p:nvSpPr>
        <p:spPr>
          <a:xfrm>
            <a:off x="11189194" y="2209800"/>
            <a:ext cx="685800" cy="6096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円/楕円 14">
            <a:extLst>
              <a:ext uri="{FF2B5EF4-FFF2-40B4-BE49-F238E27FC236}">
                <a16:creationId xmlns:a16="http://schemas.microsoft.com/office/drawing/2014/main" id="{A92F887E-37F9-A649-161A-5FF9DE349A32}"/>
              </a:ext>
            </a:extLst>
          </p:cNvPr>
          <p:cNvSpPr/>
          <p:nvPr/>
        </p:nvSpPr>
        <p:spPr>
          <a:xfrm>
            <a:off x="5561179" y="4457997"/>
            <a:ext cx="544386" cy="46961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6" name="円/楕円 15">
            <a:extLst>
              <a:ext uri="{FF2B5EF4-FFF2-40B4-BE49-F238E27FC236}">
                <a16:creationId xmlns:a16="http://schemas.microsoft.com/office/drawing/2014/main" id="{91931664-35ED-6CC7-B894-BC43A3F9CB15}"/>
              </a:ext>
            </a:extLst>
          </p:cNvPr>
          <p:cNvSpPr/>
          <p:nvPr/>
        </p:nvSpPr>
        <p:spPr>
          <a:xfrm>
            <a:off x="5561179" y="5140478"/>
            <a:ext cx="544386" cy="469614"/>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 name="円/楕円 16">
            <a:extLst>
              <a:ext uri="{FF2B5EF4-FFF2-40B4-BE49-F238E27FC236}">
                <a16:creationId xmlns:a16="http://schemas.microsoft.com/office/drawing/2014/main" id="{69A757CC-5727-91D3-AFDD-45D03AFB1D92}"/>
              </a:ext>
            </a:extLst>
          </p:cNvPr>
          <p:cNvSpPr/>
          <p:nvPr/>
        </p:nvSpPr>
        <p:spPr>
          <a:xfrm>
            <a:off x="10846294" y="1314451"/>
            <a:ext cx="685800" cy="6096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円/楕円 17">
            <a:extLst>
              <a:ext uri="{FF2B5EF4-FFF2-40B4-BE49-F238E27FC236}">
                <a16:creationId xmlns:a16="http://schemas.microsoft.com/office/drawing/2014/main" id="{FCB59618-B554-D652-92FD-F9284A0CB28C}"/>
              </a:ext>
            </a:extLst>
          </p:cNvPr>
          <p:cNvSpPr/>
          <p:nvPr/>
        </p:nvSpPr>
        <p:spPr>
          <a:xfrm>
            <a:off x="11080952" y="3750632"/>
            <a:ext cx="685800" cy="609600"/>
          </a:xfrm>
          <a:prstGeom prst="ellipse">
            <a:avLst/>
          </a:prstGeom>
          <a:noFill/>
          <a:ln>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04799" y="1181099"/>
            <a:ext cx="11709310" cy="5257800"/>
            <a:chOff x="304799" y="1181099"/>
            <a:chExt cx="3733800" cy="5257800"/>
          </a:xfrm>
        </p:grpSpPr>
        <p:pic>
          <p:nvPicPr>
            <p:cNvPr id="3" name="object 3"/>
            <p:cNvPicPr/>
            <p:nvPr/>
          </p:nvPicPr>
          <p:blipFill>
            <a:blip r:embed="rId2" cstate="print"/>
            <a:stretch>
              <a:fillRect/>
            </a:stretch>
          </p:blipFill>
          <p:spPr>
            <a:xfrm>
              <a:off x="304799" y="1181099"/>
              <a:ext cx="3733799" cy="5257799"/>
            </a:xfrm>
            <a:prstGeom prst="rect">
              <a:avLst/>
            </a:prstGeom>
          </p:spPr>
        </p:pic>
        <p:sp>
          <p:nvSpPr>
            <p:cNvPr id="4" name="object 4"/>
            <p:cNvSpPr/>
            <p:nvPr/>
          </p:nvSpPr>
          <p:spPr>
            <a:xfrm>
              <a:off x="304799" y="1185862"/>
              <a:ext cx="3733800" cy="0"/>
            </a:xfrm>
            <a:custGeom>
              <a:avLst/>
              <a:gdLst/>
              <a:ahLst/>
              <a:cxnLst/>
              <a:rect l="l" t="t" r="r" b="b"/>
              <a:pathLst>
                <a:path w="3733800">
                  <a:moveTo>
                    <a:pt x="0" y="0"/>
                  </a:moveTo>
                  <a:lnTo>
                    <a:pt x="3733799" y="0"/>
                  </a:lnTo>
                </a:path>
              </a:pathLst>
            </a:custGeom>
            <a:ln w="9524">
              <a:solidFill>
                <a:srgbClr val="2E5287"/>
              </a:solidFill>
              <a:prstDash val="sysDash"/>
            </a:ln>
          </p:spPr>
          <p:txBody>
            <a:bodyPr wrap="square" lIns="0" tIns="0" rIns="0" bIns="0" rtlCol="0"/>
            <a:lstStyle/>
            <a:p>
              <a:endParaRPr>
                <a:latin typeface="+mn-ea"/>
                <a:ea typeface="+mn-ea"/>
              </a:endParaRPr>
            </a:p>
          </p:txBody>
        </p:sp>
        <p:sp>
          <p:nvSpPr>
            <p:cNvPr id="5" name="object 5"/>
            <p:cNvSpPr/>
            <p:nvPr/>
          </p:nvSpPr>
          <p:spPr>
            <a:xfrm>
              <a:off x="304799" y="1181099"/>
              <a:ext cx="3733800" cy="5257800"/>
            </a:xfrm>
            <a:custGeom>
              <a:avLst/>
              <a:gdLst/>
              <a:ahLst/>
              <a:cxnLst/>
              <a:rect l="l" t="t" r="r" b="b"/>
              <a:pathLst>
                <a:path w="3733800" h="5257800">
                  <a:moveTo>
                    <a:pt x="0" y="5253037"/>
                  </a:moveTo>
                  <a:lnTo>
                    <a:pt x="3733799" y="5253037"/>
                  </a:lnTo>
                </a:path>
                <a:path w="3733800" h="5257800">
                  <a:moveTo>
                    <a:pt x="3729037" y="0"/>
                  </a:moveTo>
                  <a:lnTo>
                    <a:pt x="3729037" y="5257799"/>
                  </a:lnTo>
                </a:path>
              </a:pathLst>
            </a:custGeom>
            <a:ln w="9524">
              <a:solidFill>
                <a:srgbClr val="2E5287"/>
              </a:solidFill>
              <a:prstDash val="sysDash"/>
            </a:ln>
          </p:spPr>
          <p:txBody>
            <a:bodyPr wrap="square" lIns="0" tIns="0" rIns="0" bIns="0" rtlCol="0"/>
            <a:lstStyle/>
            <a:p>
              <a:endParaRPr>
                <a:latin typeface="+mn-ea"/>
                <a:ea typeface="+mn-ea"/>
              </a:endParaRPr>
            </a:p>
          </p:txBody>
        </p:sp>
        <p:sp>
          <p:nvSpPr>
            <p:cNvPr id="6" name="object 6"/>
            <p:cNvSpPr/>
            <p:nvPr/>
          </p:nvSpPr>
          <p:spPr>
            <a:xfrm>
              <a:off x="309562" y="1181099"/>
              <a:ext cx="0" cy="5257800"/>
            </a:xfrm>
            <a:custGeom>
              <a:avLst/>
              <a:gdLst/>
              <a:ahLst/>
              <a:cxnLst/>
              <a:rect l="l" t="t" r="r" b="b"/>
              <a:pathLst>
                <a:path h="5257800">
                  <a:moveTo>
                    <a:pt x="0" y="0"/>
                  </a:moveTo>
                  <a:lnTo>
                    <a:pt x="0" y="5257799"/>
                  </a:lnTo>
                </a:path>
              </a:pathLst>
            </a:custGeom>
            <a:ln w="9524">
              <a:solidFill>
                <a:srgbClr val="2E5287"/>
              </a:solidFill>
              <a:prstDash val="sysDash"/>
            </a:ln>
          </p:spPr>
          <p:txBody>
            <a:bodyPr wrap="square" lIns="0" tIns="0" rIns="0" bIns="0" rtlCol="0"/>
            <a:lstStyle/>
            <a:p>
              <a:endParaRPr>
                <a:latin typeface="+mn-ea"/>
                <a:ea typeface="+mn-ea"/>
              </a:endParaRPr>
            </a:p>
          </p:txBody>
        </p:sp>
      </p:grpSp>
      <p:sp>
        <p:nvSpPr>
          <p:cNvPr id="19" name="object 19"/>
          <p:cNvSpPr/>
          <p:nvPr/>
        </p:nvSpPr>
        <p:spPr>
          <a:xfrm>
            <a:off x="228599" y="476249"/>
            <a:ext cx="47625" cy="209550"/>
          </a:xfrm>
          <a:custGeom>
            <a:avLst/>
            <a:gdLst/>
            <a:ahLst/>
            <a:cxnLst/>
            <a:rect l="l" t="t" r="r" b="b"/>
            <a:pathLst>
              <a:path w="47625" h="209550">
                <a:moveTo>
                  <a:pt x="47624" y="209549"/>
                </a:moveTo>
                <a:lnTo>
                  <a:pt x="0" y="209549"/>
                </a:lnTo>
                <a:lnTo>
                  <a:pt x="0" y="0"/>
                </a:lnTo>
                <a:lnTo>
                  <a:pt x="47624" y="0"/>
                </a:lnTo>
                <a:lnTo>
                  <a:pt x="47624" y="209549"/>
                </a:lnTo>
                <a:close/>
              </a:path>
            </a:pathLst>
          </a:custGeom>
          <a:solidFill>
            <a:srgbClr val="B8860A"/>
          </a:solidFill>
        </p:spPr>
        <p:txBody>
          <a:bodyPr wrap="square" lIns="0" tIns="0" rIns="0" bIns="0" rtlCol="0"/>
          <a:lstStyle/>
          <a:p>
            <a:endParaRPr>
              <a:latin typeface="+mn-ea"/>
              <a:ea typeface="+mn-ea"/>
            </a:endParaRPr>
          </a:p>
        </p:txBody>
      </p:sp>
      <p:sp>
        <p:nvSpPr>
          <p:cNvPr id="20" name="object 20" descr="$PPTXTitle"/>
          <p:cNvSpPr txBox="1">
            <a:spLocks noGrp="1"/>
          </p:cNvSpPr>
          <p:nvPr>
            <p:ph type="title"/>
          </p:nvPr>
        </p:nvSpPr>
        <p:spPr>
          <a:prstGeom prst="rect">
            <a:avLst/>
          </a:prstGeom>
        </p:spPr>
        <p:txBody>
          <a:bodyPr vert="horz" wrap="square" lIns="0" tIns="14605" rIns="0" bIns="0" rtlCol="0">
            <a:spAutoFit/>
          </a:bodyPr>
          <a:lstStyle/>
          <a:p>
            <a:pPr marL="12700">
              <a:lnSpc>
                <a:spcPct val="100000"/>
              </a:lnSpc>
              <a:spcBef>
                <a:spcPts val="115"/>
              </a:spcBef>
            </a:pPr>
            <a:r>
              <a:rPr sz="1850" b="1" spc="-215" dirty="0" err="1">
                <a:solidFill>
                  <a:srgbClr val="1F3A5E"/>
                </a:solidFill>
                <a:latin typeface="+mn-ea"/>
                <a:ea typeface="+mn-ea"/>
                <a:cs typeface="BIZ UDPGothic"/>
              </a:rPr>
              <a:t>画像</a:t>
            </a:r>
            <a:endParaRPr sz="1850" dirty="0">
              <a:latin typeface="+mn-ea"/>
              <a:ea typeface="+mn-ea"/>
              <a:cs typeface="Ryo Gothic Std B"/>
            </a:endParaRPr>
          </a:p>
        </p:txBody>
      </p:sp>
      <p:sp>
        <p:nvSpPr>
          <p:cNvPr id="21" name="object 21"/>
          <p:cNvSpPr txBox="1"/>
          <p:nvPr/>
        </p:nvSpPr>
        <p:spPr>
          <a:xfrm>
            <a:off x="215900" y="789114"/>
            <a:ext cx="7356475" cy="294311"/>
          </a:xfrm>
          <a:prstGeom prst="rect">
            <a:avLst/>
          </a:prstGeom>
        </p:spPr>
        <p:txBody>
          <a:bodyPr vert="horz" wrap="square" lIns="0" tIns="17145" rIns="0" bIns="0" rtlCol="0">
            <a:spAutoFit/>
          </a:bodyPr>
          <a:lstStyle/>
          <a:p>
            <a:r>
              <a:rPr lang="en-US" altLang="ja-JP" sz="1800" dirty="0"/>
              <a:t>X</a:t>
            </a:r>
            <a:r>
              <a:rPr lang="ja-JP" altLang="ja-JP" sz="1800"/>
              <a:t>線、</a:t>
            </a:r>
            <a:r>
              <a:rPr lang="en-US" altLang="ja-JP" sz="1800" dirty="0"/>
              <a:t>CT</a:t>
            </a:r>
            <a:r>
              <a:rPr lang="ja-JP" altLang="ja-JP" sz="1800"/>
              <a:t>、</a:t>
            </a:r>
            <a:r>
              <a:rPr lang="en-US" altLang="ja-JP" sz="1800" dirty="0"/>
              <a:t>MRI</a:t>
            </a:r>
            <a:r>
              <a:rPr lang="ja-JP" altLang="ja-JP" sz="1800"/>
              <a:t>など治療方針決定に必要な画像を貼付してください</a:t>
            </a:r>
          </a:p>
        </p:txBody>
      </p:sp>
      <p:sp>
        <p:nvSpPr>
          <p:cNvPr id="22" name="object 22"/>
          <p:cNvSpPr txBox="1"/>
          <p:nvPr/>
        </p:nvSpPr>
        <p:spPr>
          <a:xfrm>
            <a:off x="5334000" y="3595975"/>
            <a:ext cx="1168748" cy="491801"/>
          </a:xfrm>
          <a:prstGeom prst="rect">
            <a:avLst/>
          </a:prstGeom>
        </p:spPr>
        <p:txBody>
          <a:bodyPr vert="horz" wrap="square" lIns="0" tIns="65405" rIns="0" bIns="0" rtlCol="0">
            <a:spAutoFit/>
          </a:bodyPr>
          <a:lstStyle/>
          <a:p>
            <a:pPr>
              <a:lnSpc>
                <a:spcPct val="100000"/>
              </a:lnSpc>
              <a:spcBef>
                <a:spcPts val="515"/>
              </a:spcBef>
              <a:tabLst>
                <a:tab pos="789305" algn="l"/>
              </a:tabLst>
            </a:pPr>
            <a:r>
              <a:rPr sz="1150" b="1" spc="-60" dirty="0">
                <a:solidFill>
                  <a:srgbClr val="2E5287"/>
                </a:solidFill>
                <a:latin typeface="+mn-ea"/>
                <a:ea typeface="+mn-ea"/>
                <a:cs typeface="Source Han Sans JP"/>
              </a:rPr>
              <a:t>I </a:t>
            </a:r>
            <a:r>
              <a:rPr sz="1150" b="1" spc="-155" dirty="0">
                <a:solidFill>
                  <a:srgbClr val="2E5287"/>
                </a:solidFill>
                <a:latin typeface="+mn-ea"/>
                <a:ea typeface="+mn-ea"/>
                <a:cs typeface="Source Han Sans JP"/>
              </a:rPr>
              <a:t>M</a:t>
            </a:r>
            <a:r>
              <a:rPr sz="1150" b="1" spc="-60" dirty="0">
                <a:solidFill>
                  <a:srgbClr val="2E5287"/>
                </a:solidFill>
                <a:latin typeface="+mn-ea"/>
                <a:ea typeface="+mn-ea"/>
                <a:cs typeface="Source Han Sans JP"/>
              </a:rPr>
              <a:t> </a:t>
            </a:r>
            <a:r>
              <a:rPr sz="1150" b="1" spc="-105" dirty="0">
                <a:solidFill>
                  <a:srgbClr val="2E5287"/>
                </a:solidFill>
                <a:latin typeface="+mn-ea"/>
                <a:ea typeface="+mn-ea"/>
                <a:cs typeface="Source Han Sans JP"/>
              </a:rPr>
              <a:t>A</a:t>
            </a:r>
            <a:r>
              <a:rPr sz="1150" b="1" spc="-75" dirty="0">
                <a:solidFill>
                  <a:srgbClr val="2E5287"/>
                </a:solidFill>
                <a:latin typeface="+mn-ea"/>
                <a:ea typeface="+mn-ea"/>
                <a:cs typeface="Source Han Sans JP"/>
              </a:rPr>
              <a:t> </a:t>
            </a:r>
            <a:r>
              <a:rPr sz="1150" b="1" spc="-125" dirty="0">
                <a:solidFill>
                  <a:srgbClr val="2E5287"/>
                </a:solidFill>
                <a:latin typeface="+mn-ea"/>
                <a:ea typeface="+mn-ea"/>
                <a:cs typeface="Source Han Sans JP"/>
              </a:rPr>
              <a:t>G</a:t>
            </a:r>
            <a:r>
              <a:rPr sz="1150" b="1" spc="-60" dirty="0">
                <a:solidFill>
                  <a:srgbClr val="2E5287"/>
                </a:solidFill>
                <a:latin typeface="+mn-ea"/>
                <a:ea typeface="+mn-ea"/>
                <a:cs typeface="Source Han Sans JP"/>
              </a:rPr>
              <a:t> </a:t>
            </a:r>
            <a:r>
              <a:rPr sz="1150" b="1" spc="-50" dirty="0">
                <a:solidFill>
                  <a:srgbClr val="2E5287"/>
                </a:solidFill>
                <a:latin typeface="+mn-ea"/>
                <a:ea typeface="+mn-ea"/>
                <a:cs typeface="Source Han Sans JP"/>
              </a:rPr>
              <a:t>E</a:t>
            </a:r>
            <a:r>
              <a:rPr sz="1150" b="1" dirty="0">
                <a:solidFill>
                  <a:srgbClr val="2E5287"/>
                </a:solidFill>
                <a:latin typeface="+mn-ea"/>
                <a:ea typeface="+mn-ea"/>
                <a:cs typeface="Source Han Sans JP"/>
              </a:rPr>
              <a:t>	</a:t>
            </a:r>
            <a:r>
              <a:rPr sz="1150" b="1" spc="-50" dirty="0">
                <a:solidFill>
                  <a:srgbClr val="2E5287"/>
                </a:solidFill>
                <a:latin typeface="+mn-ea"/>
                <a:ea typeface="+mn-ea"/>
                <a:cs typeface="Source Han Sans JP"/>
              </a:rPr>
              <a:t>A</a:t>
            </a:r>
            <a:endParaRPr lang="en-US" sz="1200" b="1" spc="-50" dirty="0">
              <a:solidFill>
                <a:srgbClr val="2E5287"/>
              </a:solidFill>
              <a:latin typeface="+mn-ea"/>
              <a:ea typeface="+mn-ea"/>
              <a:cs typeface="Source Han Sans JP"/>
            </a:endParaRPr>
          </a:p>
          <a:p>
            <a:pPr>
              <a:lnSpc>
                <a:spcPct val="100000"/>
              </a:lnSpc>
              <a:spcBef>
                <a:spcPts val="515"/>
              </a:spcBef>
              <a:tabLst>
                <a:tab pos="789305" algn="l"/>
              </a:tabLst>
            </a:pPr>
            <a:r>
              <a:rPr lang="ja-JP" altLang="en-US" sz="1200" b="1" spc="-50">
                <a:solidFill>
                  <a:srgbClr val="2E5287"/>
                </a:solidFill>
                <a:latin typeface="+mn-ea"/>
                <a:ea typeface="+mn-ea"/>
                <a:cs typeface="Source Han Sans JP"/>
              </a:rPr>
              <a:t>ここに画像を貼付</a:t>
            </a:r>
            <a:endParaRPr sz="1150" b="1" dirty="0">
              <a:latin typeface="+mn-ea"/>
              <a:ea typeface="+mn-ea"/>
              <a:cs typeface="Source Han Sans JP"/>
            </a:endParaRPr>
          </a:p>
        </p:txBody>
      </p:sp>
      <p:grpSp>
        <p:nvGrpSpPr>
          <p:cNvPr id="25" name="object 25"/>
          <p:cNvGrpSpPr/>
          <p:nvPr/>
        </p:nvGrpSpPr>
        <p:grpSpPr>
          <a:xfrm>
            <a:off x="0" y="0"/>
            <a:ext cx="12192000" cy="342900"/>
            <a:chOff x="0" y="0"/>
            <a:chExt cx="12192000" cy="342900"/>
          </a:xfrm>
        </p:grpSpPr>
        <p:sp>
          <p:nvSpPr>
            <p:cNvPr id="26" name="object 26"/>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27" name="object 27"/>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28" name="object 28"/>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29" name="object 29"/>
          <p:cNvSpPr txBox="1"/>
          <p:nvPr/>
        </p:nvSpPr>
        <p:spPr>
          <a:xfrm>
            <a:off x="10833594" y="87979"/>
            <a:ext cx="1180511" cy="170560"/>
          </a:xfrm>
          <a:prstGeom prst="rect">
            <a:avLst/>
          </a:prstGeom>
        </p:spPr>
        <p:txBody>
          <a:bodyPr vert="horz" wrap="square" lIns="0" tIns="16510" rIns="0" bIns="0" rtlCol="0">
            <a:spAutoFit/>
          </a:bodyPr>
          <a:lstStyle/>
          <a:p>
            <a:pPr marL="12700">
              <a:lnSpc>
                <a:spcPct val="100000"/>
              </a:lnSpc>
              <a:spcBef>
                <a:spcPts val="130"/>
              </a:spcBef>
            </a:pPr>
            <a:r>
              <a:rPr sz="1000" spc="-50" dirty="0">
                <a:solidFill>
                  <a:srgbClr val="FFFFFF"/>
                </a:solidFill>
                <a:latin typeface="+mn-ea"/>
                <a:ea typeface="+mn-ea"/>
                <a:cs typeface="SimSun"/>
              </a:rPr>
              <a:t>東北大学整形外科</a:t>
            </a:r>
            <a:endParaRPr sz="1000" dirty="0">
              <a:latin typeface="+mn-ea"/>
              <a:ea typeface="+mn-ea"/>
              <a:cs typeface="SimSun"/>
            </a:endParaRPr>
          </a:p>
        </p:txBody>
      </p:sp>
      <p:sp>
        <p:nvSpPr>
          <p:cNvPr id="7" name="テキスト ボックス 6">
            <a:extLst>
              <a:ext uri="{FF2B5EF4-FFF2-40B4-BE49-F238E27FC236}">
                <a16:creationId xmlns:a16="http://schemas.microsoft.com/office/drawing/2014/main" id="{A48D660F-59F6-48E1-BCB0-EE0C62EB6E7B}"/>
              </a:ext>
            </a:extLst>
          </p:cNvPr>
          <p:cNvSpPr txBox="1"/>
          <p:nvPr/>
        </p:nvSpPr>
        <p:spPr>
          <a:xfrm>
            <a:off x="414314" y="6493290"/>
            <a:ext cx="6353176" cy="307777"/>
          </a:xfrm>
          <a:prstGeom prst="rect">
            <a:avLst/>
          </a:prstGeom>
          <a:noFill/>
        </p:spPr>
        <p:txBody>
          <a:bodyPr wrap="square" rtlCol="0">
            <a:spAutoFit/>
          </a:bodyPr>
          <a:lstStyle/>
          <a:p>
            <a:r>
              <a:rPr kumimoji="1" lang="en-US" altLang="ja-JP" sz="1400" dirty="0">
                <a:solidFill>
                  <a:srgbClr val="FF0000"/>
                </a:solidFill>
              </a:rPr>
              <a:t>※</a:t>
            </a:r>
            <a:r>
              <a:rPr kumimoji="1" lang="ja-JP" altLang="en-US" sz="1400">
                <a:solidFill>
                  <a:srgbClr val="FF0000"/>
                </a:solidFill>
              </a:rPr>
              <a:t>患者</a:t>
            </a:r>
            <a:r>
              <a:rPr kumimoji="1" lang="en-US" altLang="ja-JP" sz="1400" dirty="0">
                <a:solidFill>
                  <a:srgbClr val="FF0000"/>
                </a:solidFill>
              </a:rPr>
              <a:t>ID</a:t>
            </a:r>
            <a:r>
              <a:rPr kumimoji="1" lang="ja-JP" altLang="en-US" sz="1400">
                <a:solidFill>
                  <a:srgbClr val="FF0000"/>
                </a:solidFill>
              </a:rPr>
              <a:t>など個人を特定する情報は削除し、匿名化し添付してください。</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00D71-EB5D-18B1-7D77-3216E562BD82}"/>
            </a:ext>
          </a:extLst>
        </p:cNvPr>
        <p:cNvGrpSpPr/>
        <p:nvPr/>
      </p:nvGrpSpPr>
      <p:grpSpPr>
        <a:xfrm>
          <a:off x="0" y="0"/>
          <a:ext cx="0" cy="0"/>
          <a:chOff x="0" y="0"/>
          <a:chExt cx="0" cy="0"/>
        </a:xfrm>
      </p:grpSpPr>
      <p:grpSp>
        <p:nvGrpSpPr>
          <p:cNvPr id="2" name="object 2">
            <a:extLst>
              <a:ext uri="{FF2B5EF4-FFF2-40B4-BE49-F238E27FC236}">
                <a16:creationId xmlns:a16="http://schemas.microsoft.com/office/drawing/2014/main" id="{EB334601-1150-0A20-CB51-E11BA82365B1}"/>
              </a:ext>
            </a:extLst>
          </p:cNvPr>
          <p:cNvGrpSpPr/>
          <p:nvPr/>
        </p:nvGrpSpPr>
        <p:grpSpPr>
          <a:xfrm>
            <a:off x="304799" y="1181099"/>
            <a:ext cx="11709310" cy="5257800"/>
            <a:chOff x="304799" y="1181099"/>
            <a:chExt cx="3733800" cy="5257800"/>
          </a:xfrm>
        </p:grpSpPr>
        <p:pic>
          <p:nvPicPr>
            <p:cNvPr id="3" name="object 3">
              <a:extLst>
                <a:ext uri="{FF2B5EF4-FFF2-40B4-BE49-F238E27FC236}">
                  <a16:creationId xmlns:a16="http://schemas.microsoft.com/office/drawing/2014/main" id="{2E59281E-54AE-701D-E826-FAA09DD9F47E}"/>
                </a:ext>
              </a:extLst>
            </p:cNvPr>
            <p:cNvPicPr/>
            <p:nvPr/>
          </p:nvPicPr>
          <p:blipFill>
            <a:blip r:embed="rId2" cstate="print"/>
            <a:stretch>
              <a:fillRect/>
            </a:stretch>
          </p:blipFill>
          <p:spPr>
            <a:xfrm>
              <a:off x="304799" y="1181099"/>
              <a:ext cx="3733799" cy="5257799"/>
            </a:xfrm>
            <a:prstGeom prst="rect">
              <a:avLst/>
            </a:prstGeom>
          </p:spPr>
        </p:pic>
        <p:sp>
          <p:nvSpPr>
            <p:cNvPr id="4" name="object 4">
              <a:extLst>
                <a:ext uri="{FF2B5EF4-FFF2-40B4-BE49-F238E27FC236}">
                  <a16:creationId xmlns:a16="http://schemas.microsoft.com/office/drawing/2014/main" id="{32A165D7-FB9C-5D2C-003C-4BCA6CF70F73}"/>
                </a:ext>
              </a:extLst>
            </p:cNvPr>
            <p:cNvSpPr/>
            <p:nvPr/>
          </p:nvSpPr>
          <p:spPr>
            <a:xfrm>
              <a:off x="304799" y="1185862"/>
              <a:ext cx="3733800" cy="0"/>
            </a:xfrm>
            <a:custGeom>
              <a:avLst/>
              <a:gdLst/>
              <a:ahLst/>
              <a:cxnLst/>
              <a:rect l="l" t="t" r="r" b="b"/>
              <a:pathLst>
                <a:path w="3733800">
                  <a:moveTo>
                    <a:pt x="0" y="0"/>
                  </a:moveTo>
                  <a:lnTo>
                    <a:pt x="3733799" y="0"/>
                  </a:lnTo>
                </a:path>
              </a:pathLst>
            </a:custGeom>
            <a:ln w="9524">
              <a:solidFill>
                <a:srgbClr val="2E5287"/>
              </a:solidFill>
              <a:prstDash val="sysDash"/>
            </a:ln>
          </p:spPr>
          <p:txBody>
            <a:bodyPr wrap="square" lIns="0" tIns="0" rIns="0" bIns="0" rtlCol="0"/>
            <a:lstStyle/>
            <a:p>
              <a:endParaRPr>
                <a:latin typeface="+mn-ea"/>
                <a:ea typeface="+mn-ea"/>
              </a:endParaRPr>
            </a:p>
          </p:txBody>
        </p:sp>
        <p:sp>
          <p:nvSpPr>
            <p:cNvPr id="5" name="object 5">
              <a:extLst>
                <a:ext uri="{FF2B5EF4-FFF2-40B4-BE49-F238E27FC236}">
                  <a16:creationId xmlns:a16="http://schemas.microsoft.com/office/drawing/2014/main" id="{8D635725-2E52-9EAC-4601-718B5DEC08F0}"/>
                </a:ext>
              </a:extLst>
            </p:cNvPr>
            <p:cNvSpPr/>
            <p:nvPr/>
          </p:nvSpPr>
          <p:spPr>
            <a:xfrm>
              <a:off x="304799" y="1181099"/>
              <a:ext cx="3733800" cy="5257800"/>
            </a:xfrm>
            <a:custGeom>
              <a:avLst/>
              <a:gdLst/>
              <a:ahLst/>
              <a:cxnLst/>
              <a:rect l="l" t="t" r="r" b="b"/>
              <a:pathLst>
                <a:path w="3733800" h="5257800">
                  <a:moveTo>
                    <a:pt x="0" y="5253037"/>
                  </a:moveTo>
                  <a:lnTo>
                    <a:pt x="3733799" y="5253037"/>
                  </a:lnTo>
                </a:path>
                <a:path w="3733800" h="5257800">
                  <a:moveTo>
                    <a:pt x="3729037" y="0"/>
                  </a:moveTo>
                  <a:lnTo>
                    <a:pt x="3729037" y="5257799"/>
                  </a:lnTo>
                </a:path>
              </a:pathLst>
            </a:custGeom>
            <a:ln w="9524">
              <a:solidFill>
                <a:srgbClr val="2E5287"/>
              </a:solidFill>
              <a:prstDash val="sysDash"/>
            </a:ln>
          </p:spPr>
          <p:txBody>
            <a:bodyPr wrap="square" lIns="0" tIns="0" rIns="0" bIns="0" rtlCol="0"/>
            <a:lstStyle/>
            <a:p>
              <a:endParaRPr>
                <a:latin typeface="+mn-ea"/>
                <a:ea typeface="+mn-ea"/>
              </a:endParaRPr>
            </a:p>
          </p:txBody>
        </p:sp>
        <p:sp>
          <p:nvSpPr>
            <p:cNvPr id="6" name="object 6">
              <a:extLst>
                <a:ext uri="{FF2B5EF4-FFF2-40B4-BE49-F238E27FC236}">
                  <a16:creationId xmlns:a16="http://schemas.microsoft.com/office/drawing/2014/main" id="{2EE34AC3-336A-D9FD-F100-28B53B5D402E}"/>
                </a:ext>
              </a:extLst>
            </p:cNvPr>
            <p:cNvSpPr/>
            <p:nvPr/>
          </p:nvSpPr>
          <p:spPr>
            <a:xfrm>
              <a:off x="309562" y="1181099"/>
              <a:ext cx="0" cy="5257800"/>
            </a:xfrm>
            <a:custGeom>
              <a:avLst/>
              <a:gdLst/>
              <a:ahLst/>
              <a:cxnLst/>
              <a:rect l="l" t="t" r="r" b="b"/>
              <a:pathLst>
                <a:path h="5257800">
                  <a:moveTo>
                    <a:pt x="0" y="0"/>
                  </a:moveTo>
                  <a:lnTo>
                    <a:pt x="0" y="5257799"/>
                  </a:lnTo>
                </a:path>
              </a:pathLst>
            </a:custGeom>
            <a:ln w="9524">
              <a:solidFill>
                <a:srgbClr val="2E5287"/>
              </a:solidFill>
              <a:prstDash val="sysDash"/>
            </a:ln>
          </p:spPr>
          <p:txBody>
            <a:bodyPr wrap="square" lIns="0" tIns="0" rIns="0" bIns="0" rtlCol="0"/>
            <a:lstStyle/>
            <a:p>
              <a:endParaRPr>
                <a:latin typeface="+mn-ea"/>
                <a:ea typeface="+mn-ea"/>
              </a:endParaRPr>
            </a:p>
          </p:txBody>
        </p:sp>
      </p:grpSp>
      <p:sp>
        <p:nvSpPr>
          <p:cNvPr id="19" name="object 19">
            <a:extLst>
              <a:ext uri="{FF2B5EF4-FFF2-40B4-BE49-F238E27FC236}">
                <a16:creationId xmlns:a16="http://schemas.microsoft.com/office/drawing/2014/main" id="{7279C22E-6012-D1B0-ACE4-4BB362F7338E}"/>
              </a:ext>
            </a:extLst>
          </p:cNvPr>
          <p:cNvSpPr/>
          <p:nvPr/>
        </p:nvSpPr>
        <p:spPr>
          <a:xfrm>
            <a:off x="228599" y="476249"/>
            <a:ext cx="47625" cy="209550"/>
          </a:xfrm>
          <a:custGeom>
            <a:avLst/>
            <a:gdLst/>
            <a:ahLst/>
            <a:cxnLst/>
            <a:rect l="l" t="t" r="r" b="b"/>
            <a:pathLst>
              <a:path w="47625" h="209550">
                <a:moveTo>
                  <a:pt x="47624" y="209549"/>
                </a:moveTo>
                <a:lnTo>
                  <a:pt x="0" y="209549"/>
                </a:lnTo>
                <a:lnTo>
                  <a:pt x="0" y="0"/>
                </a:lnTo>
                <a:lnTo>
                  <a:pt x="47624" y="0"/>
                </a:lnTo>
                <a:lnTo>
                  <a:pt x="47624" y="209549"/>
                </a:lnTo>
                <a:close/>
              </a:path>
            </a:pathLst>
          </a:custGeom>
          <a:solidFill>
            <a:srgbClr val="B8860A"/>
          </a:solidFill>
        </p:spPr>
        <p:txBody>
          <a:bodyPr wrap="square" lIns="0" tIns="0" rIns="0" bIns="0" rtlCol="0"/>
          <a:lstStyle/>
          <a:p>
            <a:endParaRPr>
              <a:latin typeface="+mn-ea"/>
              <a:ea typeface="+mn-ea"/>
            </a:endParaRPr>
          </a:p>
        </p:txBody>
      </p:sp>
      <p:sp>
        <p:nvSpPr>
          <p:cNvPr id="20" name="object 20" descr="$PPTXTitle">
            <a:extLst>
              <a:ext uri="{FF2B5EF4-FFF2-40B4-BE49-F238E27FC236}">
                <a16:creationId xmlns:a16="http://schemas.microsoft.com/office/drawing/2014/main" id="{6E56E8A1-E282-6EFF-325E-F81A4FD034F1}"/>
              </a:ext>
            </a:extLst>
          </p:cNvPr>
          <p:cNvSpPr txBox="1">
            <a:spLocks noGrp="1"/>
          </p:cNvSpPr>
          <p:nvPr>
            <p:ph type="title"/>
          </p:nvPr>
        </p:nvSpPr>
        <p:spPr>
          <a:prstGeom prst="rect">
            <a:avLst/>
          </a:prstGeom>
        </p:spPr>
        <p:txBody>
          <a:bodyPr vert="horz" wrap="square" lIns="0" tIns="14605" rIns="0" bIns="0" rtlCol="0">
            <a:spAutoFit/>
          </a:bodyPr>
          <a:lstStyle/>
          <a:p>
            <a:pPr marL="12700">
              <a:lnSpc>
                <a:spcPct val="100000"/>
              </a:lnSpc>
              <a:spcBef>
                <a:spcPts val="115"/>
              </a:spcBef>
            </a:pPr>
            <a:r>
              <a:rPr sz="1850" b="1" spc="-215" dirty="0" err="1">
                <a:solidFill>
                  <a:srgbClr val="1F3A5E"/>
                </a:solidFill>
                <a:latin typeface="+mn-ea"/>
                <a:ea typeface="+mn-ea"/>
                <a:cs typeface="BIZ UDPGothic"/>
              </a:rPr>
              <a:t>画像</a:t>
            </a:r>
            <a:endParaRPr sz="1850" dirty="0">
              <a:latin typeface="+mn-ea"/>
              <a:ea typeface="+mn-ea"/>
              <a:cs typeface="Ryo Gothic Std B"/>
            </a:endParaRPr>
          </a:p>
        </p:txBody>
      </p:sp>
      <p:sp>
        <p:nvSpPr>
          <p:cNvPr id="21" name="object 21">
            <a:extLst>
              <a:ext uri="{FF2B5EF4-FFF2-40B4-BE49-F238E27FC236}">
                <a16:creationId xmlns:a16="http://schemas.microsoft.com/office/drawing/2014/main" id="{D1148194-2458-579E-F2BA-58468AAD4C69}"/>
              </a:ext>
            </a:extLst>
          </p:cNvPr>
          <p:cNvSpPr txBox="1"/>
          <p:nvPr/>
        </p:nvSpPr>
        <p:spPr>
          <a:xfrm>
            <a:off x="215900" y="789114"/>
            <a:ext cx="7356475" cy="294311"/>
          </a:xfrm>
          <a:prstGeom prst="rect">
            <a:avLst/>
          </a:prstGeom>
        </p:spPr>
        <p:txBody>
          <a:bodyPr vert="horz" wrap="square" lIns="0" tIns="17145" rIns="0" bIns="0" rtlCol="0">
            <a:spAutoFit/>
          </a:bodyPr>
          <a:lstStyle/>
          <a:p>
            <a:r>
              <a:rPr lang="en-US" altLang="ja-JP" sz="1800" dirty="0"/>
              <a:t>X</a:t>
            </a:r>
            <a:r>
              <a:rPr lang="ja-JP" altLang="ja-JP" sz="1800"/>
              <a:t>線、</a:t>
            </a:r>
            <a:r>
              <a:rPr lang="en-US" altLang="ja-JP" sz="1800" dirty="0"/>
              <a:t>CT</a:t>
            </a:r>
            <a:r>
              <a:rPr lang="ja-JP" altLang="ja-JP" sz="1800"/>
              <a:t>、</a:t>
            </a:r>
            <a:r>
              <a:rPr lang="en-US" altLang="ja-JP" sz="1800" dirty="0"/>
              <a:t>MRI</a:t>
            </a:r>
            <a:r>
              <a:rPr lang="ja-JP" altLang="ja-JP" sz="1800"/>
              <a:t>など治療方針決定に必要な画像を貼付してください</a:t>
            </a:r>
          </a:p>
        </p:txBody>
      </p:sp>
      <p:sp>
        <p:nvSpPr>
          <p:cNvPr id="22" name="object 22">
            <a:extLst>
              <a:ext uri="{FF2B5EF4-FFF2-40B4-BE49-F238E27FC236}">
                <a16:creationId xmlns:a16="http://schemas.microsoft.com/office/drawing/2014/main" id="{838FD1B9-7869-8F7B-8041-03C69ACBC5CF}"/>
              </a:ext>
            </a:extLst>
          </p:cNvPr>
          <p:cNvSpPr txBox="1"/>
          <p:nvPr/>
        </p:nvSpPr>
        <p:spPr>
          <a:xfrm>
            <a:off x="5334000" y="3595975"/>
            <a:ext cx="1168748" cy="491801"/>
          </a:xfrm>
          <a:prstGeom prst="rect">
            <a:avLst/>
          </a:prstGeom>
        </p:spPr>
        <p:txBody>
          <a:bodyPr vert="horz" wrap="square" lIns="0" tIns="65405" rIns="0" bIns="0" rtlCol="0">
            <a:spAutoFit/>
          </a:bodyPr>
          <a:lstStyle/>
          <a:p>
            <a:pPr>
              <a:lnSpc>
                <a:spcPct val="100000"/>
              </a:lnSpc>
              <a:spcBef>
                <a:spcPts val="515"/>
              </a:spcBef>
              <a:tabLst>
                <a:tab pos="789305" algn="l"/>
              </a:tabLst>
            </a:pPr>
            <a:r>
              <a:rPr sz="1150" b="1" spc="-60" dirty="0">
                <a:solidFill>
                  <a:srgbClr val="2E5287"/>
                </a:solidFill>
                <a:latin typeface="+mn-ea"/>
                <a:ea typeface="+mn-ea"/>
                <a:cs typeface="Source Han Sans JP"/>
              </a:rPr>
              <a:t>I </a:t>
            </a:r>
            <a:r>
              <a:rPr sz="1150" b="1" spc="-155" dirty="0">
                <a:solidFill>
                  <a:srgbClr val="2E5287"/>
                </a:solidFill>
                <a:latin typeface="+mn-ea"/>
                <a:ea typeface="+mn-ea"/>
                <a:cs typeface="Source Han Sans JP"/>
              </a:rPr>
              <a:t>M</a:t>
            </a:r>
            <a:r>
              <a:rPr sz="1150" b="1" spc="-60" dirty="0">
                <a:solidFill>
                  <a:srgbClr val="2E5287"/>
                </a:solidFill>
                <a:latin typeface="+mn-ea"/>
                <a:ea typeface="+mn-ea"/>
                <a:cs typeface="Source Han Sans JP"/>
              </a:rPr>
              <a:t> </a:t>
            </a:r>
            <a:r>
              <a:rPr sz="1150" b="1" spc="-105" dirty="0">
                <a:solidFill>
                  <a:srgbClr val="2E5287"/>
                </a:solidFill>
                <a:latin typeface="+mn-ea"/>
                <a:ea typeface="+mn-ea"/>
                <a:cs typeface="Source Han Sans JP"/>
              </a:rPr>
              <a:t>A</a:t>
            </a:r>
            <a:r>
              <a:rPr sz="1150" b="1" spc="-75" dirty="0">
                <a:solidFill>
                  <a:srgbClr val="2E5287"/>
                </a:solidFill>
                <a:latin typeface="+mn-ea"/>
                <a:ea typeface="+mn-ea"/>
                <a:cs typeface="Source Han Sans JP"/>
              </a:rPr>
              <a:t> </a:t>
            </a:r>
            <a:r>
              <a:rPr sz="1150" b="1" spc="-125" dirty="0">
                <a:solidFill>
                  <a:srgbClr val="2E5287"/>
                </a:solidFill>
                <a:latin typeface="+mn-ea"/>
                <a:ea typeface="+mn-ea"/>
                <a:cs typeface="Source Han Sans JP"/>
              </a:rPr>
              <a:t>G</a:t>
            </a:r>
            <a:r>
              <a:rPr sz="1150" b="1" spc="-60" dirty="0">
                <a:solidFill>
                  <a:srgbClr val="2E5287"/>
                </a:solidFill>
                <a:latin typeface="+mn-ea"/>
                <a:ea typeface="+mn-ea"/>
                <a:cs typeface="Source Han Sans JP"/>
              </a:rPr>
              <a:t> </a:t>
            </a:r>
            <a:r>
              <a:rPr sz="1150" b="1" spc="-50" dirty="0">
                <a:solidFill>
                  <a:srgbClr val="2E5287"/>
                </a:solidFill>
                <a:latin typeface="+mn-ea"/>
                <a:ea typeface="+mn-ea"/>
                <a:cs typeface="Source Han Sans JP"/>
              </a:rPr>
              <a:t>E</a:t>
            </a:r>
            <a:r>
              <a:rPr sz="1150" b="1" dirty="0">
                <a:solidFill>
                  <a:srgbClr val="2E5287"/>
                </a:solidFill>
                <a:latin typeface="+mn-ea"/>
                <a:ea typeface="+mn-ea"/>
                <a:cs typeface="Source Han Sans JP"/>
              </a:rPr>
              <a:t>	</a:t>
            </a:r>
            <a:r>
              <a:rPr lang="en-US" altLang="ja-JP" sz="1150" b="1" spc="-50" dirty="0">
                <a:solidFill>
                  <a:srgbClr val="2E5287"/>
                </a:solidFill>
                <a:latin typeface="+mn-ea"/>
                <a:ea typeface="+mn-ea"/>
                <a:cs typeface="Source Han Sans JP"/>
              </a:rPr>
              <a:t>B</a:t>
            </a:r>
            <a:endParaRPr lang="en-US" sz="1200" b="1" spc="-50" dirty="0">
              <a:solidFill>
                <a:srgbClr val="2E5287"/>
              </a:solidFill>
              <a:latin typeface="+mn-ea"/>
              <a:ea typeface="+mn-ea"/>
              <a:cs typeface="Source Han Sans JP"/>
            </a:endParaRPr>
          </a:p>
          <a:p>
            <a:pPr>
              <a:lnSpc>
                <a:spcPct val="100000"/>
              </a:lnSpc>
              <a:spcBef>
                <a:spcPts val="515"/>
              </a:spcBef>
              <a:tabLst>
                <a:tab pos="789305" algn="l"/>
              </a:tabLst>
            </a:pPr>
            <a:r>
              <a:rPr lang="ja-JP" altLang="en-US" sz="1200" b="1" spc="-50">
                <a:solidFill>
                  <a:srgbClr val="2E5287"/>
                </a:solidFill>
                <a:latin typeface="+mn-ea"/>
                <a:ea typeface="+mn-ea"/>
                <a:cs typeface="Source Han Sans JP"/>
              </a:rPr>
              <a:t>ここに画像を貼付</a:t>
            </a:r>
            <a:endParaRPr sz="1150" b="1" dirty="0">
              <a:latin typeface="+mn-ea"/>
              <a:ea typeface="+mn-ea"/>
              <a:cs typeface="Source Han Sans JP"/>
            </a:endParaRPr>
          </a:p>
        </p:txBody>
      </p:sp>
      <p:grpSp>
        <p:nvGrpSpPr>
          <p:cNvPr id="25" name="object 25">
            <a:extLst>
              <a:ext uri="{FF2B5EF4-FFF2-40B4-BE49-F238E27FC236}">
                <a16:creationId xmlns:a16="http://schemas.microsoft.com/office/drawing/2014/main" id="{AEED8903-C40C-2326-02BA-B0BC6E3FC6F7}"/>
              </a:ext>
            </a:extLst>
          </p:cNvPr>
          <p:cNvGrpSpPr/>
          <p:nvPr/>
        </p:nvGrpSpPr>
        <p:grpSpPr>
          <a:xfrm>
            <a:off x="0" y="0"/>
            <a:ext cx="12192000" cy="342900"/>
            <a:chOff x="0" y="0"/>
            <a:chExt cx="12192000" cy="342900"/>
          </a:xfrm>
        </p:grpSpPr>
        <p:sp>
          <p:nvSpPr>
            <p:cNvPr id="26" name="object 26">
              <a:extLst>
                <a:ext uri="{FF2B5EF4-FFF2-40B4-BE49-F238E27FC236}">
                  <a16:creationId xmlns:a16="http://schemas.microsoft.com/office/drawing/2014/main" id="{1455C7BB-45DC-E8A4-6EF3-20B6C99BDE7A}"/>
                </a:ext>
              </a:extLst>
            </p:cNvPr>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27" name="object 27">
              <a:extLst>
                <a:ext uri="{FF2B5EF4-FFF2-40B4-BE49-F238E27FC236}">
                  <a16:creationId xmlns:a16="http://schemas.microsoft.com/office/drawing/2014/main" id="{9C9B6606-9D22-07BB-D640-2B5A0B0FE87B}"/>
                </a:ext>
              </a:extLst>
            </p:cNvPr>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28" name="object 28">
            <a:extLst>
              <a:ext uri="{FF2B5EF4-FFF2-40B4-BE49-F238E27FC236}">
                <a16:creationId xmlns:a16="http://schemas.microsoft.com/office/drawing/2014/main" id="{FDD3E33B-4B67-C7A6-F135-21AD31C26DE0}"/>
              </a:ext>
            </a:extLst>
          </p:cNvPr>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29" name="object 29">
            <a:extLst>
              <a:ext uri="{FF2B5EF4-FFF2-40B4-BE49-F238E27FC236}">
                <a16:creationId xmlns:a16="http://schemas.microsoft.com/office/drawing/2014/main" id="{985F2448-7064-BDE5-40AC-F7EB798C7F76}"/>
              </a:ext>
            </a:extLst>
          </p:cNvPr>
          <p:cNvSpPr txBox="1"/>
          <p:nvPr/>
        </p:nvSpPr>
        <p:spPr>
          <a:xfrm>
            <a:off x="10833594" y="87979"/>
            <a:ext cx="1180511" cy="170560"/>
          </a:xfrm>
          <a:prstGeom prst="rect">
            <a:avLst/>
          </a:prstGeom>
        </p:spPr>
        <p:txBody>
          <a:bodyPr vert="horz" wrap="square" lIns="0" tIns="16510" rIns="0" bIns="0" rtlCol="0">
            <a:spAutoFit/>
          </a:bodyPr>
          <a:lstStyle/>
          <a:p>
            <a:pPr marL="12700">
              <a:lnSpc>
                <a:spcPct val="100000"/>
              </a:lnSpc>
              <a:spcBef>
                <a:spcPts val="130"/>
              </a:spcBef>
            </a:pPr>
            <a:r>
              <a:rPr sz="1000" spc="-50" dirty="0">
                <a:solidFill>
                  <a:srgbClr val="FFFFFF"/>
                </a:solidFill>
                <a:latin typeface="+mn-ea"/>
                <a:ea typeface="+mn-ea"/>
                <a:cs typeface="SimSun"/>
              </a:rPr>
              <a:t>東北大学整形外科</a:t>
            </a:r>
            <a:endParaRPr sz="1000" dirty="0">
              <a:latin typeface="+mn-ea"/>
              <a:ea typeface="+mn-ea"/>
              <a:cs typeface="SimSun"/>
            </a:endParaRPr>
          </a:p>
        </p:txBody>
      </p:sp>
      <p:sp>
        <p:nvSpPr>
          <p:cNvPr id="7" name="テキスト ボックス 6">
            <a:extLst>
              <a:ext uri="{FF2B5EF4-FFF2-40B4-BE49-F238E27FC236}">
                <a16:creationId xmlns:a16="http://schemas.microsoft.com/office/drawing/2014/main" id="{54E9B8C3-1E6A-5685-41BA-BCB31A1BE624}"/>
              </a:ext>
            </a:extLst>
          </p:cNvPr>
          <p:cNvSpPr txBox="1"/>
          <p:nvPr/>
        </p:nvSpPr>
        <p:spPr>
          <a:xfrm>
            <a:off x="414314" y="6493290"/>
            <a:ext cx="6353176" cy="307777"/>
          </a:xfrm>
          <a:prstGeom prst="rect">
            <a:avLst/>
          </a:prstGeom>
          <a:noFill/>
        </p:spPr>
        <p:txBody>
          <a:bodyPr wrap="square" rtlCol="0">
            <a:spAutoFit/>
          </a:bodyPr>
          <a:lstStyle/>
          <a:p>
            <a:r>
              <a:rPr kumimoji="1" lang="en-US" altLang="ja-JP" sz="1400" dirty="0">
                <a:solidFill>
                  <a:srgbClr val="FF0000"/>
                </a:solidFill>
              </a:rPr>
              <a:t>※</a:t>
            </a:r>
            <a:r>
              <a:rPr kumimoji="1" lang="ja-JP" altLang="en-US" sz="1400">
                <a:solidFill>
                  <a:srgbClr val="FF0000"/>
                </a:solidFill>
              </a:rPr>
              <a:t>患者</a:t>
            </a:r>
            <a:r>
              <a:rPr kumimoji="1" lang="en-US" altLang="ja-JP" sz="1400" dirty="0">
                <a:solidFill>
                  <a:srgbClr val="FF0000"/>
                </a:solidFill>
              </a:rPr>
              <a:t>ID</a:t>
            </a:r>
            <a:r>
              <a:rPr kumimoji="1" lang="ja-JP" altLang="en-US" sz="1400">
                <a:solidFill>
                  <a:srgbClr val="FF0000"/>
                </a:solidFill>
              </a:rPr>
              <a:t>など個人を特定する情報は削除し、匿名化し添付してください。</a:t>
            </a:r>
          </a:p>
        </p:txBody>
      </p:sp>
    </p:spTree>
    <p:extLst>
      <p:ext uri="{BB962C8B-B14F-4D97-AF65-F5344CB8AC3E}">
        <p14:creationId xmlns:p14="http://schemas.microsoft.com/office/powerpoint/2010/main" val="270621645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304799" y="1181099"/>
            <a:ext cx="11582400" cy="5257800"/>
            <a:chOff x="304799" y="1181099"/>
            <a:chExt cx="11582400" cy="5257800"/>
          </a:xfrm>
        </p:grpSpPr>
        <p:pic>
          <p:nvPicPr>
            <p:cNvPr id="3" name="object 3"/>
            <p:cNvPicPr/>
            <p:nvPr/>
          </p:nvPicPr>
          <p:blipFill>
            <a:blip r:embed="rId2" cstate="print"/>
            <a:stretch>
              <a:fillRect/>
            </a:stretch>
          </p:blipFill>
          <p:spPr>
            <a:xfrm>
              <a:off x="304799" y="1181099"/>
              <a:ext cx="11582399" cy="5257799"/>
            </a:xfrm>
            <a:prstGeom prst="rect">
              <a:avLst/>
            </a:prstGeom>
          </p:spPr>
        </p:pic>
        <p:sp>
          <p:nvSpPr>
            <p:cNvPr id="4" name="object 4"/>
            <p:cNvSpPr/>
            <p:nvPr/>
          </p:nvSpPr>
          <p:spPr>
            <a:xfrm>
              <a:off x="304799" y="1185862"/>
              <a:ext cx="11582400" cy="0"/>
            </a:xfrm>
            <a:custGeom>
              <a:avLst/>
              <a:gdLst/>
              <a:ahLst/>
              <a:cxnLst/>
              <a:rect l="l" t="t" r="r" b="b"/>
              <a:pathLst>
                <a:path w="11582400">
                  <a:moveTo>
                    <a:pt x="0" y="0"/>
                  </a:moveTo>
                  <a:lnTo>
                    <a:pt x="11582399" y="0"/>
                  </a:lnTo>
                </a:path>
              </a:pathLst>
            </a:custGeom>
            <a:ln w="9524">
              <a:solidFill>
                <a:srgbClr val="2E5287"/>
              </a:solidFill>
              <a:prstDash val="sysDash"/>
            </a:ln>
          </p:spPr>
          <p:txBody>
            <a:bodyPr wrap="square" lIns="0" tIns="0" rIns="0" bIns="0" rtlCol="0"/>
            <a:lstStyle/>
            <a:p>
              <a:endParaRPr>
                <a:latin typeface="+mn-ea"/>
                <a:ea typeface="+mn-ea"/>
              </a:endParaRPr>
            </a:p>
          </p:txBody>
        </p:sp>
        <p:sp>
          <p:nvSpPr>
            <p:cNvPr id="5" name="object 5"/>
            <p:cNvSpPr/>
            <p:nvPr/>
          </p:nvSpPr>
          <p:spPr>
            <a:xfrm>
              <a:off x="304799" y="6434137"/>
              <a:ext cx="11582400" cy="0"/>
            </a:xfrm>
            <a:custGeom>
              <a:avLst/>
              <a:gdLst/>
              <a:ahLst/>
              <a:cxnLst/>
              <a:rect l="l" t="t" r="r" b="b"/>
              <a:pathLst>
                <a:path w="11582400">
                  <a:moveTo>
                    <a:pt x="0" y="0"/>
                  </a:moveTo>
                  <a:lnTo>
                    <a:pt x="11582399" y="0"/>
                  </a:lnTo>
                </a:path>
              </a:pathLst>
            </a:custGeom>
            <a:ln w="9524">
              <a:solidFill>
                <a:srgbClr val="2E5287"/>
              </a:solidFill>
              <a:prstDash val="sysDash"/>
            </a:ln>
          </p:spPr>
          <p:txBody>
            <a:bodyPr wrap="square" lIns="0" tIns="0" rIns="0" bIns="0" rtlCol="0"/>
            <a:lstStyle/>
            <a:p>
              <a:endParaRPr>
                <a:latin typeface="+mn-ea"/>
                <a:ea typeface="+mn-ea"/>
              </a:endParaRPr>
            </a:p>
          </p:txBody>
        </p:sp>
        <p:sp>
          <p:nvSpPr>
            <p:cNvPr id="6" name="object 6"/>
            <p:cNvSpPr/>
            <p:nvPr/>
          </p:nvSpPr>
          <p:spPr>
            <a:xfrm>
              <a:off x="11882436" y="1181099"/>
              <a:ext cx="0" cy="5257800"/>
            </a:xfrm>
            <a:custGeom>
              <a:avLst/>
              <a:gdLst/>
              <a:ahLst/>
              <a:cxnLst/>
              <a:rect l="l" t="t" r="r" b="b"/>
              <a:pathLst>
                <a:path h="5257800">
                  <a:moveTo>
                    <a:pt x="0" y="0"/>
                  </a:moveTo>
                  <a:lnTo>
                    <a:pt x="0" y="5257799"/>
                  </a:lnTo>
                </a:path>
              </a:pathLst>
            </a:custGeom>
            <a:ln w="9524">
              <a:solidFill>
                <a:srgbClr val="2E5287"/>
              </a:solidFill>
              <a:prstDash val="sysDash"/>
            </a:ln>
          </p:spPr>
          <p:txBody>
            <a:bodyPr wrap="square" lIns="0" tIns="0" rIns="0" bIns="0" rtlCol="0"/>
            <a:lstStyle/>
            <a:p>
              <a:endParaRPr>
                <a:latin typeface="+mn-ea"/>
                <a:ea typeface="+mn-ea"/>
              </a:endParaRPr>
            </a:p>
          </p:txBody>
        </p:sp>
        <p:sp>
          <p:nvSpPr>
            <p:cNvPr id="7" name="object 7"/>
            <p:cNvSpPr/>
            <p:nvPr/>
          </p:nvSpPr>
          <p:spPr>
            <a:xfrm>
              <a:off x="309562" y="1181099"/>
              <a:ext cx="0" cy="5257800"/>
            </a:xfrm>
            <a:custGeom>
              <a:avLst/>
              <a:gdLst/>
              <a:ahLst/>
              <a:cxnLst/>
              <a:rect l="l" t="t" r="r" b="b"/>
              <a:pathLst>
                <a:path h="5257800">
                  <a:moveTo>
                    <a:pt x="0" y="0"/>
                  </a:moveTo>
                  <a:lnTo>
                    <a:pt x="0" y="5257799"/>
                  </a:lnTo>
                </a:path>
              </a:pathLst>
            </a:custGeom>
            <a:ln w="9524">
              <a:solidFill>
                <a:srgbClr val="2E5287"/>
              </a:solidFill>
              <a:prstDash val="sysDash"/>
            </a:ln>
          </p:spPr>
          <p:txBody>
            <a:bodyPr wrap="square" lIns="0" tIns="0" rIns="0" bIns="0" rtlCol="0"/>
            <a:lstStyle/>
            <a:p>
              <a:endParaRPr>
                <a:latin typeface="+mn-ea"/>
                <a:ea typeface="+mn-ea"/>
              </a:endParaRPr>
            </a:p>
          </p:txBody>
        </p:sp>
      </p:grpSp>
      <p:sp>
        <p:nvSpPr>
          <p:cNvPr id="8" name="object 8"/>
          <p:cNvSpPr/>
          <p:nvPr/>
        </p:nvSpPr>
        <p:spPr>
          <a:xfrm>
            <a:off x="228599" y="476249"/>
            <a:ext cx="47625" cy="209550"/>
          </a:xfrm>
          <a:custGeom>
            <a:avLst/>
            <a:gdLst/>
            <a:ahLst/>
            <a:cxnLst/>
            <a:rect l="l" t="t" r="r" b="b"/>
            <a:pathLst>
              <a:path w="47625" h="209550">
                <a:moveTo>
                  <a:pt x="47624" y="209549"/>
                </a:moveTo>
                <a:lnTo>
                  <a:pt x="0" y="209549"/>
                </a:lnTo>
                <a:lnTo>
                  <a:pt x="0" y="0"/>
                </a:lnTo>
                <a:lnTo>
                  <a:pt x="47624" y="0"/>
                </a:lnTo>
                <a:lnTo>
                  <a:pt x="47624" y="209549"/>
                </a:lnTo>
                <a:close/>
              </a:path>
            </a:pathLst>
          </a:custGeom>
          <a:solidFill>
            <a:srgbClr val="B8860A"/>
          </a:solidFill>
        </p:spPr>
        <p:txBody>
          <a:bodyPr wrap="square" lIns="0" tIns="0" rIns="0" bIns="0" rtlCol="0"/>
          <a:lstStyle/>
          <a:p>
            <a:endParaRPr>
              <a:latin typeface="+mn-ea"/>
              <a:ea typeface="+mn-ea"/>
            </a:endParaRPr>
          </a:p>
        </p:txBody>
      </p:sp>
      <p:sp>
        <p:nvSpPr>
          <p:cNvPr id="9" name="object 9" descr="$PPTXTitle"/>
          <p:cNvSpPr txBox="1">
            <a:spLocks noGrp="1"/>
          </p:cNvSpPr>
          <p:nvPr>
            <p:ph type="title"/>
          </p:nvPr>
        </p:nvSpPr>
        <p:spPr>
          <a:prstGeom prst="rect">
            <a:avLst/>
          </a:prstGeom>
        </p:spPr>
        <p:txBody>
          <a:bodyPr vert="horz" wrap="square" lIns="0" tIns="14605" rIns="0" bIns="0" rtlCol="0">
            <a:spAutoFit/>
          </a:bodyPr>
          <a:lstStyle/>
          <a:p>
            <a:pPr marL="12700">
              <a:lnSpc>
                <a:spcPct val="100000"/>
              </a:lnSpc>
              <a:spcBef>
                <a:spcPts val="115"/>
              </a:spcBef>
            </a:pPr>
            <a:r>
              <a:rPr sz="1850" b="1" spc="-195" dirty="0" err="1">
                <a:solidFill>
                  <a:srgbClr val="1F3A5E"/>
                </a:solidFill>
                <a:latin typeface="+mn-ea"/>
                <a:ea typeface="+mn-ea"/>
                <a:cs typeface="BIZ UDPGothic"/>
              </a:rPr>
              <a:t>血液検査</a:t>
            </a:r>
            <a:r>
              <a:rPr sz="1850" b="1" spc="-405" dirty="0" err="1">
                <a:solidFill>
                  <a:srgbClr val="1F3A5E"/>
                </a:solidFill>
                <a:latin typeface="+mn-ea"/>
                <a:ea typeface="+mn-ea"/>
                <a:cs typeface="Ryo Gothic Std B"/>
              </a:rPr>
              <a:t>データ</a:t>
            </a:r>
            <a:r>
              <a:rPr lang="ja-JP" altLang="en-US" sz="1850" b="1" spc="-405">
                <a:solidFill>
                  <a:srgbClr val="1F3A5E"/>
                </a:solidFill>
                <a:latin typeface="+mn-ea"/>
                <a:ea typeface="+mn-ea"/>
                <a:cs typeface="Ryo Gothic Std B"/>
              </a:rPr>
              <a:t>　</a:t>
            </a:r>
            <a:r>
              <a:rPr sz="1850" b="1" spc="-405" dirty="0">
                <a:solidFill>
                  <a:srgbClr val="1F3A5E"/>
                </a:solidFill>
                <a:latin typeface="+mn-ea"/>
                <a:ea typeface="+mn-ea"/>
                <a:cs typeface="Ryo Gothic Std B"/>
              </a:rPr>
              <a:t> </a:t>
            </a:r>
            <a:endParaRPr sz="1850" dirty="0">
              <a:latin typeface="+mn-ea"/>
              <a:ea typeface="+mn-ea"/>
              <a:cs typeface="Ryo Gothic Std B"/>
            </a:endParaRPr>
          </a:p>
        </p:txBody>
      </p:sp>
      <p:sp>
        <p:nvSpPr>
          <p:cNvPr id="10" name="object 10"/>
          <p:cNvSpPr txBox="1"/>
          <p:nvPr/>
        </p:nvSpPr>
        <p:spPr>
          <a:xfrm>
            <a:off x="358774" y="806812"/>
            <a:ext cx="5270498" cy="571310"/>
          </a:xfrm>
          <a:prstGeom prst="rect">
            <a:avLst/>
          </a:prstGeom>
        </p:spPr>
        <p:txBody>
          <a:bodyPr vert="horz" wrap="square" lIns="0" tIns="17145" rIns="0" bIns="0" rtlCol="0">
            <a:spAutoFit/>
          </a:bodyPr>
          <a:lstStyle/>
          <a:p>
            <a:r>
              <a:rPr lang="ja-JP" altLang="ja-JP" sz="1800"/>
              <a:t>血液検査結果を貼付してください</a:t>
            </a:r>
          </a:p>
          <a:p>
            <a:r>
              <a:rPr lang="en-US" altLang="ja-JP" sz="1800" dirty="0"/>
              <a:t> </a:t>
            </a:r>
            <a:endParaRPr lang="ja-JP" altLang="ja-JP" sz="1800"/>
          </a:p>
        </p:txBody>
      </p:sp>
      <p:sp>
        <p:nvSpPr>
          <p:cNvPr id="11" name="object 11"/>
          <p:cNvSpPr txBox="1"/>
          <p:nvPr/>
        </p:nvSpPr>
        <p:spPr>
          <a:xfrm>
            <a:off x="5126185" y="3511310"/>
            <a:ext cx="2417611" cy="529632"/>
          </a:xfrm>
          <a:prstGeom prst="rect">
            <a:avLst/>
          </a:prstGeom>
        </p:spPr>
        <p:txBody>
          <a:bodyPr vert="horz" wrap="square" lIns="0" tIns="95250" rIns="0" bIns="0" rtlCol="0">
            <a:spAutoFit/>
          </a:bodyPr>
          <a:lstStyle/>
          <a:p>
            <a:pPr algn="ctr">
              <a:lnSpc>
                <a:spcPct val="100000"/>
              </a:lnSpc>
              <a:spcBef>
                <a:spcPts val="750"/>
              </a:spcBef>
              <a:tabLst>
                <a:tab pos="1427480" algn="l"/>
              </a:tabLst>
            </a:pPr>
            <a:r>
              <a:rPr sz="1150" b="1" dirty="0">
                <a:solidFill>
                  <a:srgbClr val="2E5287"/>
                </a:solidFill>
                <a:latin typeface="+mn-ea"/>
                <a:ea typeface="+mn-ea"/>
                <a:cs typeface="Source Han Sans JP"/>
              </a:rPr>
              <a:t>L</a:t>
            </a:r>
            <a:r>
              <a:rPr sz="1150" b="1" spc="-65" dirty="0">
                <a:solidFill>
                  <a:srgbClr val="2E5287"/>
                </a:solidFill>
                <a:latin typeface="+mn-ea"/>
                <a:ea typeface="+mn-ea"/>
                <a:cs typeface="Source Han Sans JP"/>
              </a:rPr>
              <a:t> </a:t>
            </a:r>
            <a:r>
              <a:rPr sz="1150" b="1" dirty="0">
                <a:solidFill>
                  <a:srgbClr val="2E5287"/>
                </a:solidFill>
                <a:latin typeface="+mn-ea"/>
                <a:ea typeface="+mn-ea"/>
                <a:cs typeface="Source Han Sans JP"/>
              </a:rPr>
              <a:t>A</a:t>
            </a:r>
            <a:r>
              <a:rPr sz="1150" b="1" spc="-55" dirty="0">
                <a:solidFill>
                  <a:srgbClr val="2E5287"/>
                </a:solidFill>
                <a:latin typeface="+mn-ea"/>
                <a:ea typeface="+mn-ea"/>
                <a:cs typeface="Source Han Sans JP"/>
              </a:rPr>
              <a:t> </a:t>
            </a:r>
            <a:r>
              <a:rPr sz="1150" b="1" dirty="0">
                <a:solidFill>
                  <a:srgbClr val="2E5287"/>
                </a:solidFill>
                <a:latin typeface="+mn-ea"/>
                <a:ea typeface="+mn-ea"/>
                <a:cs typeface="Source Han Sans JP"/>
              </a:rPr>
              <a:t>B</a:t>
            </a:r>
            <a:r>
              <a:rPr sz="1150" b="1" spc="-25" dirty="0">
                <a:solidFill>
                  <a:srgbClr val="2E5287"/>
                </a:solidFill>
                <a:latin typeface="+mn-ea"/>
                <a:ea typeface="+mn-ea"/>
                <a:cs typeface="Source Han Sans JP"/>
              </a:rPr>
              <a:t> </a:t>
            </a:r>
            <a:r>
              <a:rPr sz="1150" b="1" dirty="0">
                <a:solidFill>
                  <a:srgbClr val="2E5287"/>
                </a:solidFill>
                <a:latin typeface="+mn-ea"/>
                <a:ea typeface="+mn-ea"/>
                <a:cs typeface="Source Han Sans JP"/>
              </a:rPr>
              <a:t>O</a:t>
            </a:r>
            <a:r>
              <a:rPr sz="1150" b="1" spc="-30" dirty="0">
                <a:solidFill>
                  <a:srgbClr val="2E5287"/>
                </a:solidFill>
                <a:latin typeface="+mn-ea"/>
                <a:ea typeface="+mn-ea"/>
                <a:cs typeface="Source Han Sans JP"/>
              </a:rPr>
              <a:t> </a:t>
            </a:r>
            <a:r>
              <a:rPr sz="1150" b="1" dirty="0">
                <a:solidFill>
                  <a:srgbClr val="2E5287"/>
                </a:solidFill>
                <a:latin typeface="+mn-ea"/>
                <a:ea typeface="+mn-ea"/>
                <a:cs typeface="Source Han Sans JP"/>
              </a:rPr>
              <a:t>R</a:t>
            </a:r>
            <a:r>
              <a:rPr sz="1150" b="1" spc="-35" dirty="0">
                <a:solidFill>
                  <a:srgbClr val="2E5287"/>
                </a:solidFill>
                <a:latin typeface="+mn-ea"/>
                <a:ea typeface="+mn-ea"/>
                <a:cs typeface="Source Han Sans JP"/>
              </a:rPr>
              <a:t> </a:t>
            </a:r>
            <a:r>
              <a:rPr sz="1150" b="1" spc="-90" dirty="0">
                <a:solidFill>
                  <a:srgbClr val="2E5287"/>
                </a:solidFill>
                <a:latin typeface="+mn-ea"/>
                <a:ea typeface="+mn-ea"/>
                <a:cs typeface="Source Han Sans JP"/>
              </a:rPr>
              <a:t>A</a:t>
            </a:r>
            <a:r>
              <a:rPr sz="1150" b="1" spc="-30" dirty="0">
                <a:solidFill>
                  <a:srgbClr val="2E5287"/>
                </a:solidFill>
                <a:latin typeface="+mn-ea"/>
                <a:ea typeface="+mn-ea"/>
                <a:cs typeface="Source Han Sans JP"/>
              </a:rPr>
              <a:t> </a:t>
            </a:r>
            <a:r>
              <a:rPr sz="1150" b="1" dirty="0">
                <a:solidFill>
                  <a:srgbClr val="2E5287"/>
                </a:solidFill>
                <a:latin typeface="+mn-ea"/>
                <a:ea typeface="+mn-ea"/>
                <a:cs typeface="Source Han Sans JP"/>
              </a:rPr>
              <a:t>T</a:t>
            </a:r>
            <a:r>
              <a:rPr sz="1150" b="1" spc="-55" dirty="0">
                <a:solidFill>
                  <a:srgbClr val="2E5287"/>
                </a:solidFill>
                <a:latin typeface="+mn-ea"/>
                <a:ea typeface="+mn-ea"/>
                <a:cs typeface="Source Han Sans JP"/>
              </a:rPr>
              <a:t> </a:t>
            </a:r>
            <a:r>
              <a:rPr sz="1150" b="1" dirty="0">
                <a:solidFill>
                  <a:srgbClr val="2E5287"/>
                </a:solidFill>
                <a:latin typeface="+mn-ea"/>
                <a:ea typeface="+mn-ea"/>
                <a:cs typeface="Source Han Sans JP"/>
              </a:rPr>
              <a:t>O</a:t>
            </a:r>
            <a:r>
              <a:rPr sz="1150" b="1" spc="-25" dirty="0">
                <a:solidFill>
                  <a:srgbClr val="2E5287"/>
                </a:solidFill>
                <a:latin typeface="+mn-ea"/>
                <a:ea typeface="+mn-ea"/>
                <a:cs typeface="Source Han Sans JP"/>
              </a:rPr>
              <a:t> </a:t>
            </a:r>
            <a:r>
              <a:rPr sz="1150" b="1" dirty="0">
                <a:solidFill>
                  <a:srgbClr val="2E5287"/>
                </a:solidFill>
                <a:latin typeface="+mn-ea"/>
                <a:ea typeface="+mn-ea"/>
                <a:cs typeface="Source Han Sans JP"/>
              </a:rPr>
              <a:t>R</a:t>
            </a:r>
            <a:r>
              <a:rPr sz="1150" b="1" spc="-40" dirty="0">
                <a:solidFill>
                  <a:srgbClr val="2E5287"/>
                </a:solidFill>
                <a:latin typeface="+mn-ea"/>
                <a:ea typeface="+mn-ea"/>
                <a:cs typeface="Source Han Sans JP"/>
              </a:rPr>
              <a:t> </a:t>
            </a:r>
            <a:r>
              <a:rPr sz="1150" b="1" spc="-50" dirty="0">
                <a:solidFill>
                  <a:srgbClr val="2E5287"/>
                </a:solidFill>
                <a:latin typeface="+mn-ea"/>
                <a:ea typeface="+mn-ea"/>
                <a:cs typeface="Source Han Sans JP"/>
              </a:rPr>
              <a:t>Y</a:t>
            </a:r>
            <a:r>
              <a:rPr sz="1150" b="1" dirty="0">
                <a:solidFill>
                  <a:srgbClr val="2E5287"/>
                </a:solidFill>
                <a:latin typeface="+mn-ea"/>
                <a:ea typeface="+mn-ea"/>
                <a:cs typeface="Source Han Sans JP"/>
              </a:rPr>
              <a:t>	D</a:t>
            </a:r>
            <a:r>
              <a:rPr sz="1150" b="1" spc="-40" dirty="0">
                <a:solidFill>
                  <a:srgbClr val="2E5287"/>
                </a:solidFill>
                <a:latin typeface="+mn-ea"/>
                <a:ea typeface="+mn-ea"/>
                <a:cs typeface="Source Han Sans JP"/>
              </a:rPr>
              <a:t> </a:t>
            </a:r>
            <a:r>
              <a:rPr sz="1150" b="1" spc="-90" dirty="0">
                <a:solidFill>
                  <a:srgbClr val="2E5287"/>
                </a:solidFill>
                <a:latin typeface="+mn-ea"/>
                <a:ea typeface="+mn-ea"/>
                <a:cs typeface="Source Han Sans JP"/>
              </a:rPr>
              <a:t>A</a:t>
            </a:r>
            <a:r>
              <a:rPr sz="1150" b="1" spc="-30" dirty="0">
                <a:solidFill>
                  <a:srgbClr val="2E5287"/>
                </a:solidFill>
                <a:latin typeface="+mn-ea"/>
                <a:ea typeface="+mn-ea"/>
                <a:cs typeface="Source Han Sans JP"/>
              </a:rPr>
              <a:t> </a:t>
            </a:r>
            <a:r>
              <a:rPr sz="1150" b="1" spc="-80" dirty="0">
                <a:solidFill>
                  <a:srgbClr val="2E5287"/>
                </a:solidFill>
                <a:latin typeface="+mn-ea"/>
                <a:ea typeface="+mn-ea"/>
                <a:cs typeface="Source Han Sans JP"/>
              </a:rPr>
              <a:t>T</a:t>
            </a:r>
            <a:r>
              <a:rPr sz="1150" b="1" dirty="0">
                <a:solidFill>
                  <a:srgbClr val="2E5287"/>
                </a:solidFill>
                <a:latin typeface="+mn-ea"/>
                <a:ea typeface="+mn-ea"/>
                <a:cs typeface="Source Han Sans JP"/>
              </a:rPr>
              <a:t> </a:t>
            </a:r>
            <a:r>
              <a:rPr sz="1150" b="1" spc="-50" dirty="0">
                <a:solidFill>
                  <a:srgbClr val="2E5287"/>
                </a:solidFill>
                <a:latin typeface="+mn-ea"/>
                <a:ea typeface="+mn-ea"/>
                <a:cs typeface="Source Han Sans JP"/>
              </a:rPr>
              <a:t>A</a:t>
            </a:r>
            <a:endParaRPr lang="en-US" sz="1000" b="1" spc="-50" dirty="0">
              <a:solidFill>
                <a:srgbClr val="2E5287"/>
              </a:solidFill>
              <a:latin typeface="+mn-ea"/>
              <a:ea typeface="+mn-ea"/>
              <a:cs typeface="Source Han Sans JP"/>
            </a:endParaRPr>
          </a:p>
          <a:p>
            <a:pPr algn="ctr">
              <a:lnSpc>
                <a:spcPct val="100000"/>
              </a:lnSpc>
              <a:spcBef>
                <a:spcPts val="750"/>
              </a:spcBef>
              <a:tabLst>
                <a:tab pos="1427480" algn="l"/>
              </a:tabLst>
            </a:pPr>
            <a:r>
              <a:rPr lang="ja-JP" altLang="en-US" sz="1000" b="1" spc="-50">
                <a:solidFill>
                  <a:srgbClr val="2E5287"/>
                </a:solidFill>
                <a:latin typeface="+mn-ea"/>
                <a:ea typeface="+mn-ea"/>
                <a:cs typeface="Source Han Sans JP"/>
              </a:rPr>
              <a:t>ここに血液検査データを貼付</a:t>
            </a:r>
            <a:endParaRPr sz="1150" dirty="0">
              <a:latin typeface="+mn-ea"/>
              <a:ea typeface="+mn-ea"/>
              <a:cs typeface="Source Han Sans JP"/>
            </a:endParaRPr>
          </a:p>
        </p:txBody>
      </p:sp>
      <p:grpSp>
        <p:nvGrpSpPr>
          <p:cNvPr id="12" name="object 12"/>
          <p:cNvGrpSpPr/>
          <p:nvPr/>
        </p:nvGrpSpPr>
        <p:grpSpPr>
          <a:xfrm>
            <a:off x="0" y="0"/>
            <a:ext cx="12192000" cy="342900"/>
            <a:chOff x="0" y="0"/>
            <a:chExt cx="12192000" cy="342900"/>
          </a:xfrm>
        </p:grpSpPr>
        <p:sp>
          <p:nvSpPr>
            <p:cNvPr id="13" name="object 13"/>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14" name="object 14"/>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15" name="object 15"/>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16" name="object 16"/>
          <p:cNvSpPr txBox="1"/>
          <p:nvPr/>
        </p:nvSpPr>
        <p:spPr>
          <a:xfrm>
            <a:off x="10833594" y="87979"/>
            <a:ext cx="1358401" cy="170560"/>
          </a:xfrm>
          <a:prstGeom prst="rect">
            <a:avLst/>
          </a:prstGeom>
        </p:spPr>
        <p:txBody>
          <a:bodyPr vert="horz" wrap="square" lIns="0" tIns="16510" rIns="0" bIns="0" rtlCol="0">
            <a:spAutoFit/>
          </a:bodyPr>
          <a:lstStyle/>
          <a:p>
            <a:pPr marL="12700">
              <a:lnSpc>
                <a:spcPct val="100000"/>
              </a:lnSpc>
              <a:spcBef>
                <a:spcPts val="130"/>
              </a:spcBef>
            </a:pPr>
            <a:r>
              <a:rPr sz="1000" spc="-50" dirty="0">
                <a:solidFill>
                  <a:srgbClr val="FFFFFF"/>
                </a:solidFill>
                <a:latin typeface="+mn-ea"/>
                <a:ea typeface="+mn-ea"/>
                <a:cs typeface="SimSun"/>
              </a:rPr>
              <a:t>東北大学整形外科</a:t>
            </a:r>
            <a:endParaRPr sz="1000" dirty="0">
              <a:latin typeface="+mn-ea"/>
              <a:ea typeface="+mn-ea"/>
              <a:cs typeface="SimSun"/>
            </a:endParaRPr>
          </a:p>
        </p:txBody>
      </p:sp>
      <p:sp>
        <p:nvSpPr>
          <p:cNvPr id="17" name="テキスト ボックス 16">
            <a:extLst>
              <a:ext uri="{FF2B5EF4-FFF2-40B4-BE49-F238E27FC236}">
                <a16:creationId xmlns:a16="http://schemas.microsoft.com/office/drawing/2014/main" id="{922EA8FD-BD90-EC9A-DE5F-40CBF59DA697}"/>
              </a:ext>
            </a:extLst>
          </p:cNvPr>
          <p:cNvSpPr txBox="1"/>
          <p:nvPr/>
        </p:nvSpPr>
        <p:spPr>
          <a:xfrm>
            <a:off x="279041" y="6472507"/>
            <a:ext cx="6353176" cy="307777"/>
          </a:xfrm>
          <a:prstGeom prst="rect">
            <a:avLst/>
          </a:prstGeom>
          <a:noFill/>
        </p:spPr>
        <p:txBody>
          <a:bodyPr wrap="square" rtlCol="0">
            <a:spAutoFit/>
          </a:bodyPr>
          <a:lstStyle/>
          <a:p>
            <a:r>
              <a:rPr kumimoji="1" lang="en-US" altLang="ja-JP" sz="1400" dirty="0">
                <a:solidFill>
                  <a:srgbClr val="FF0000"/>
                </a:solidFill>
              </a:rPr>
              <a:t>※</a:t>
            </a:r>
            <a:r>
              <a:rPr kumimoji="1" lang="ja-JP" altLang="en-US" sz="1400">
                <a:solidFill>
                  <a:srgbClr val="FF0000"/>
                </a:solidFill>
              </a:rPr>
              <a:t>患者</a:t>
            </a:r>
            <a:r>
              <a:rPr kumimoji="1" lang="en-US" altLang="ja-JP" sz="1400" dirty="0">
                <a:solidFill>
                  <a:srgbClr val="FF0000"/>
                </a:solidFill>
              </a:rPr>
              <a:t>ID</a:t>
            </a:r>
            <a:r>
              <a:rPr kumimoji="1" lang="ja-JP" altLang="en-US" sz="1400">
                <a:solidFill>
                  <a:srgbClr val="FF0000"/>
                </a:solidFill>
              </a:rPr>
              <a:t>など個人を特定する情報は削除し、匿名化し添付してください。</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1142999" y="1904999"/>
            <a:ext cx="9906000" cy="3238500"/>
          </a:xfrm>
          <a:custGeom>
            <a:avLst/>
            <a:gdLst/>
            <a:ahLst/>
            <a:cxnLst/>
            <a:rect l="l" t="t" r="r" b="b"/>
            <a:pathLst>
              <a:path w="9906000" h="3238500">
                <a:moveTo>
                  <a:pt x="9872951" y="3238499"/>
                </a:moveTo>
                <a:lnTo>
                  <a:pt x="33047" y="3238499"/>
                </a:lnTo>
                <a:lnTo>
                  <a:pt x="28187" y="3237532"/>
                </a:lnTo>
                <a:lnTo>
                  <a:pt x="966" y="3210311"/>
                </a:lnTo>
                <a:lnTo>
                  <a:pt x="0" y="3205451"/>
                </a:lnTo>
                <a:lnTo>
                  <a:pt x="0" y="3200399"/>
                </a:lnTo>
                <a:lnTo>
                  <a:pt x="0" y="33047"/>
                </a:lnTo>
                <a:lnTo>
                  <a:pt x="28187" y="966"/>
                </a:lnTo>
                <a:lnTo>
                  <a:pt x="33047" y="0"/>
                </a:lnTo>
                <a:lnTo>
                  <a:pt x="9872951" y="0"/>
                </a:lnTo>
                <a:lnTo>
                  <a:pt x="9905031" y="28187"/>
                </a:lnTo>
                <a:lnTo>
                  <a:pt x="9905998" y="33047"/>
                </a:lnTo>
                <a:lnTo>
                  <a:pt x="9905998" y="3205451"/>
                </a:lnTo>
                <a:lnTo>
                  <a:pt x="9877811" y="3237532"/>
                </a:lnTo>
                <a:lnTo>
                  <a:pt x="9872951" y="3238499"/>
                </a:lnTo>
                <a:close/>
              </a:path>
            </a:pathLst>
          </a:custGeom>
          <a:solidFill>
            <a:srgbClr val="FAF7F2"/>
          </a:solidFill>
        </p:spPr>
        <p:txBody>
          <a:bodyPr wrap="square" lIns="0" tIns="0" rIns="0" bIns="0" rtlCol="0"/>
          <a:lstStyle/>
          <a:p>
            <a:endParaRPr dirty="0">
              <a:latin typeface="+mn-ea"/>
              <a:ea typeface="+mn-ea"/>
            </a:endParaRPr>
          </a:p>
        </p:txBody>
      </p:sp>
      <p:sp>
        <p:nvSpPr>
          <p:cNvPr id="3" name="object 3"/>
          <p:cNvSpPr/>
          <p:nvPr/>
        </p:nvSpPr>
        <p:spPr>
          <a:xfrm>
            <a:off x="228599" y="657224"/>
            <a:ext cx="57150" cy="266700"/>
          </a:xfrm>
          <a:custGeom>
            <a:avLst/>
            <a:gdLst/>
            <a:ahLst/>
            <a:cxnLst/>
            <a:rect l="l" t="t" r="r" b="b"/>
            <a:pathLst>
              <a:path w="57150" h="266700">
                <a:moveTo>
                  <a:pt x="57149" y="266699"/>
                </a:moveTo>
                <a:lnTo>
                  <a:pt x="0" y="266699"/>
                </a:lnTo>
                <a:lnTo>
                  <a:pt x="0" y="0"/>
                </a:lnTo>
                <a:lnTo>
                  <a:pt x="57149" y="0"/>
                </a:lnTo>
                <a:lnTo>
                  <a:pt x="57149" y="266699"/>
                </a:lnTo>
                <a:close/>
              </a:path>
            </a:pathLst>
          </a:custGeom>
          <a:solidFill>
            <a:srgbClr val="B8860A"/>
          </a:solidFill>
        </p:spPr>
        <p:txBody>
          <a:bodyPr wrap="square" lIns="0" tIns="0" rIns="0" bIns="0" rtlCol="0"/>
          <a:lstStyle/>
          <a:p>
            <a:endParaRPr>
              <a:latin typeface="+mn-ea"/>
              <a:ea typeface="+mn-ea"/>
            </a:endParaRPr>
          </a:p>
        </p:txBody>
      </p:sp>
      <p:sp>
        <p:nvSpPr>
          <p:cNvPr id="4" name="object 4"/>
          <p:cNvSpPr txBox="1"/>
          <p:nvPr/>
        </p:nvSpPr>
        <p:spPr>
          <a:xfrm>
            <a:off x="406399" y="349388"/>
            <a:ext cx="1591945" cy="831215"/>
          </a:xfrm>
          <a:prstGeom prst="rect">
            <a:avLst/>
          </a:prstGeom>
        </p:spPr>
        <p:txBody>
          <a:bodyPr vert="horz" wrap="square" lIns="0" tIns="193040" rIns="0" bIns="0" rtlCol="0">
            <a:spAutoFit/>
          </a:bodyPr>
          <a:lstStyle/>
          <a:p>
            <a:pPr marL="12700">
              <a:lnSpc>
                <a:spcPct val="100000"/>
              </a:lnSpc>
              <a:spcBef>
                <a:spcPts val="1520"/>
              </a:spcBef>
            </a:pPr>
            <a:r>
              <a:rPr sz="2700" b="1" spc="-250" dirty="0">
                <a:solidFill>
                  <a:srgbClr val="1F3A5E"/>
                </a:solidFill>
                <a:latin typeface="+mn-ea"/>
                <a:ea typeface="+mn-ea"/>
                <a:cs typeface="BIZ UDPGothic"/>
              </a:rPr>
              <a:t>問</a:t>
            </a:r>
            <a:r>
              <a:rPr sz="2700" b="1" spc="-254" dirty="0">
                <a:solidFill>
                  <a:srgbClr val="1F3A5E"/>
                </a:solidFill>
                <a:latin typeface="+mn-ea"/>
                <a:ea typeface="+mn-ea"/>
                <a:cs typeface="Ryo Gothic Std B"/>
              </a:rPr>
              <a:t>い</a:t>
            </a:r>
            <a:r>
              <a:rPr sz="2700" b="1" spc="-215" dirty="0">
                <a:solidFill>
                  <a:srgbClr val="1F3A5E"/>
                </a:solidFill>
                <a:latin typeface="+mn-ea"/>
                <a:ea typeface="+mn-ea"/>
                <a:cs typeface="BIZ UDPGothic"/>
              </a:rPr>
              <a:t>合</a:t>
            </a:r>
            <a:r>
              <a:rPr sz="2700" b="1" spc="-325" dirty="0">
                <a:solidFill>
                  <a:srgbClr val="1F3A5E"/>
                </a:solidFill>
                <a:latin typeface="+mn-ea"/>
                <a:ea typeface="+mn-ea"/>
                <a:cs typeface="Ryo Gothic Std B"/>
              </a:rPr>
              <a:t>わせ</a:t>
            </a:r>
            <a:endParaRPr sz="2700">
              <a:latin typeface="+mn-ea"/>
              <a:ea typeface="+mn-ea"/>
              <a:cs typeface="Ryo Gothic Std B"/>
            </a:endParaRPr>
          </a:p>
          <a:p>
            <a:pPr marL="164465">
              <a:lnSpc>
                <a:spcPct val="100000"/>
              </a:lnSpc>
              <a:spcBef>
                <a:spcPts val="535"/>
              </a:spcBef>
            </a:pPr>
            <a:r>
              <a:rPr sz="950" dirty="0">
                <a:solidFill>
                  <a:srgbClr val="8A8A8A"/>
                </a:solidFill>
                <a:latin typeface="+mn-ea"/>
                <a:ea typeface="+mn-ea"/>
                <a:cs typeface="Arial"/>
              </a:rPr>
              <a:t>C</a:t>
            </a:r>
            <a:r>
              <a:rPr sz="950" spc="-110" dirty="0">
                <a:solidFill>
                  <a:srgbClr val="8A8A8A"/>
                </a:solidFill>
                <a:latin typeface="+mn-ea"/>
                <a:ea typeface="+mn-ea"/>
                <a:cs typeface="Arial"/>
              </a:rPr>
              <a:t> </a:t>
            </a:r>
            <a:r>
              <a:rPr sz="950" dirty="0">
                <a:solidFill>
                  <a:srgbClr val="8A8A8A"/>
                </a:solidFill>
                <a:latin typeface="+mn-ea"/>
                <a:ea typeface="+mn-ea"/>
                <a:cs typeface="Arial"/>
              </a:rPr>
              <a:t>O</a:t>
            </a:r>
            <a:r>
              <a:rPr sz="950" spc="-110" dirty="0">
                <a:solidFill>
                  <a:srgbClr val="8A8A8A"/>
                </a:solidFill>
                <a:latin typeface="+mn-ea"/>
                <a:ea typeface="+mn-ea"/>
                <a:cs typeface="Arial"/>
              </a:rPr>
              <a:t> </a:t>
            </a:r>
            <a:r>
              <a:rPr sz="950" dirty="0">
                <a:solidFill>
                  <a:srgbClr val="8A8A8A"/>
                </a:solidFill>
                <a:latin typeface="+mn-ea"/>
                <a:ea typeface="+mn-ea"/>
                <a:cs typeface="Arial"/>
              </a:rPr>
              <a:t>N</a:t>
            </a:r>
            <a:r>
              <a:rPr sz="950" spc="-110" dirty="0">
                <a:solidFill>
                  <a:srgbClr val="8A8A8A"/>
                </a:solidFill>
                <a:latin typeface="+mn-ea"/>
                <a:ea typeface="+mn-ea"/>
                <a:cs typeface="Arial"/>
              </a:rPr>
              <a:t> </a:t>
            </a:r>
            <a:r>
              <a:rPr sz="950" spc="50" dirty="0">
                <a:solidFill>
                  <a:srgbClr val="8A8A8A"/>
                </a:solidFill>
                <a:latin typeface="+mn-ea"/>
                <a:ea typeface="+mn-ea"/>
                <a:cs typeface="Arial"/>
              </a:rPr>
              <a:t>TA</a:t>
            </a:r>
            <a:r>
              <a:rPr sz="950" spc="-110" dirty="0">
                <a:solidFill>
                  <a:srgbClr val="8A8A8A"/>
                </a:solidFill>
                <a:latin typeface="+mn-ea"/>
                <a:ea typeface="+mn-ea"/>
                <a:cs typeface="Arial"/>
              </a:rPr>
              <a:t> </a:t>
            </a:r>
            <a:r>
              <a:rPr sz="950" dirty="0">
                <a:solidFill>
                  <a:srgbClr val="8A8A8A"/>
                </a:solidFill>
                <a:latin typeface="+mn-ea"/>
                <a:ea typeface="+mn-ea"/>
                <a:cs typeface="Arial"/>
              </a:rPr>
              <a:t>C</a:t>
            </a:r>
            <a:r>
              <a:rPr sz="950" spc="-105" dirty="0">
                <a:solidFill>
                  <a:srgbClr val="8A8A8A"/>
                </a:solidFill>
                <a:latin typeface="+mn-ea"/>
                <a:ea typeface="+mn-ea"/>
                <a:cs typeface="Arial"/>
              </a:rPr>
              <a:t> </a:t>
            </a:r>
            <a:r>
              <a:rPr sz="950" spc="-50" dirty="0">
                <a:solidFill>
                  <a:srgbClr val="8A8A8A"/>
                </a:solidFill>
                <a:latin typeface="+mn-ea"/>
                <a:ea typeface="+mn-ea"/>
                <a:cs typeface="Arial"/>
              </a:rPr>
              <a:t>T</a:t>
            </a:r>
            <a:endParaRPr sz="950">
              <a:latin typeface="+mn-ea"/>
              <a:ea typeface="+mn-ea"/>
              <a:cs typeface="Arial"/>
            </a:endParaRPr>
          </a:p>
        </p:txBody>
      </p:sp>
      <p:sp>
        <p:nvSpPr>
          <p:cNvPr id="5" name="object 5"/>
          <p:cNvSpPr/>
          <p:nvPr/>
        </p:nvSpPr>
        <p:spPr>
          <a:xfrm>
            <a:off x="1142999" y="1904999"/>
            <a:ext cx="57150" cy="3238500"/>
          </a:xfrm>
          <a:custGeom>
            <a:avLst/>
            <a:gdLst/>
            <a:ahLst/>
            <a:cxnLst/>
            <a:rect l="l" t="t" r="r" b="b"/>
            <a:pathLst>
              <a:path w="57150" h="3238500">
                <a:moveTo>
                  <a:pt x="57149" y="3238499"/>
                </a:moveTo>
                <a:lnTo>
                  <a:pt x="0" y="3238499"/>
                </a:lnTo>
                <a:lnTo>
                  <a:pt x="0" y="0"/>
                </a:lnTo>
                <a:lnTo>
                  <a:pt x="57149" y="0"/>
                </a:lnTo>
                <a:lnTo>
                  <a:pt x="57149" y="3238499"/>
                </a:lnTo>
                <a:close/>
              </a:path>
            </a:pathLst>
          </a:custGeom>
          <a:solidFill>
            <a:srgbClr val="B8860A"/>
          </a:solidFill>
        </p:spPr>
        <p:txBody>
          <a:bodyPr wrap="square" lIns="0" tIns="0" rIns="0" bIns="0" rtlCol="0"/>
          <a:lstStyle/>
          <a:p>
            <a:endParaRPr>
              <a:latin typeface="+mn-ea"/>
              <a:ea typeface="+mn-ea"/>
            </a:endParaRPr>
          </a:p>
        </p:txBody>
      </p:sp>
      <p:sp>
        <p:nvSpPr>
          <p:cNvPr id="6" name="object 6"/>
          <p:cNvSpPr txBox="1"/>
          <p:nvPr/>
        </p:nvSpPr>
        <p:spPr>
          <a:xfrm>
            <a:off x="1511299" y="2255964"/>
            <a:ext cx="4562475" cy="194284"/>
          </a:xfrm>
          <a:prstGeom prst="rect">
            <a:avLst/>
          </a:prstGeom>
        </p:spPr>
        <p:txBody>
          <a:bodyPr vert="horz" wrap="square" lIns="0" tIns="17145" rIns="0" bIns="0" rtlCol="0">
            <a:spAutoFit/>
          </a:bodyPr>
          <a:lstStyle/>
          <a:p>
            <a:pPr marL="12700">
              <a:lnSpc>
                <a:spcPct val="100000"/>
              </a:lnSpc>
              <a:spcBef>
                <a:spcPts val="135"/>
              </a:spcBef>
            </a:pPr>
            <a:r>
              <a:rPr sz="1050" dirty="0">
                <a:solidFill>
                  <a:srgbClr val="8A8A8A"/>
                </a:solidFill>
                <a:latin typeface="+mn-ea"/>
                <a:ea typeface="+mn-ea"/>
                <a:cs typeface="Arial"/>
              </a:rPr>
              <a:t>T</a:t>
            </a:r>
            <a:r>
              <a:rPr sz="1050" spc="-55" dirty="0">
                <a:solidFill>
                  <a:srgbClr val="8A8A8A"/>
                </a:solidFill>
                <a:latin typeface="+mn-ea"/>
                <a:ea typeface="+mn-ea"/>
                <a:cs typeface="Arial"/>
              </a:rPr>
              <a:t> </a:t>
            </a:r>
            <a:r>
              <a:rPr sz="1050" dirty="0">
                <a:solidFill>
                  <a:srgbClr val="8A8A8A"/>
                </a:solidFill>
                <a:latin typeface="+mn-ea"/>
                <a:ea typeface="+mn-ea"/>
                <a:cs typeface="Arial"/>
              </a:rPr>
              <a:t>O</a:t>
            </a:r>
            <a:r>
              <a:rPr sz="1050" spc="-30" dirty="0">
                <a:solidFill>
                  <a:srgbClr val="8A8A8A"/>
                </a:solidFill>
                <a:latin typeface="+mn-ea"/>
                <a:ea typeface="+mn-ea"/>
                <a:cs typeface="Arial"/>
              </a:rPr>
              <a:t> </a:t>
            </a:r>
            <a:r>
              <a:rPr sz="1050" dirty="0">
                <a:solidFill>
                  <a:srgbClr val="8A8A8A"/>
                </a:solidFill>
                <a:latin typeface="+mn-ea"/>
                <a:ea typeface="+mn-ea"/>
                <a:cs typeface="Arial"/>
              </a:rPr>
              <a:t>H</a:t>
            </a:r>
            <a:r>
              <a:rPr sz="1050" spc="-35" dirty="0">
                <a:solidFill>
                  <a:srgbClr val="8A8A8A"/>
                </a:solidFill>
                <a:latin typeface="+mn-ea"/>
                <a:ea typeface="+mn-ea"/>
                <a:cs typeface="Arial"/>
              </a:rPr>
              <a:t> </a:t>
            </a:r>
            <a:r>
              <a:rPr sz="1050" dirty="0">
                <a:solidFill>
                  <a:srgbClr val="8A8A8A"/>
                </a:solidFill>
                <a:latin typeface="+mn-ea"/>
                <a:ea typeface="+mn-ea"/>
                <a:cs typeface="Arial"/>
              </a:rPr>
              <a:t>O</a:t>
            </a:r>
            <a:r>
              <a:rPr sz="1050" spc="-30" dirty="0">
                <a:solidFill>
                  <a:srgbClr val="8A8A8A"/>
                </a:solidFill>
                <a:latin typeface="+mn-ea"/>
                <a:ea typeface="+mn-ea"/>
                <a:cs typeface="Arial"/>
              </a:rPr>
              <a:t> </a:t>
            </a:r>
            <a:r>
              <a:rPr sz="1050" dirty="0">
                <a:solidFill>
                  <a:srgbClr val="8A8A8A"/>
                </a:solidFill>
                <a:latin typeface="+mn-ea"/>
                <a:ea typeface="+mn-ea"/>
                <a:cs typeface="Arial"/>
              </a:rPr>
              <a:t>K</a:t>
            </a:r>
            <a:r>
              <a:rPr sz="1050" spc="-35" dirty="0">
                <a:solidFill>
                  <a:srgbClr val="8A8A8A"/>
                </a:solidFill>
                <a:latin typeface="+mn-ea"/>
                <a:ea typeface="+mn-ea"/>
                <a:cs typeface="Arial"/>
              </a:rPr>
              <a:t> </a:t>
            </a:r>
            <a:r>
              <a:rPr sz="1050" dirty="0">
                <a:solidFill>
                  <a:srgbClr val="8A8A8A"/>
                </a:solidFill>
                <a:latin typeface="+mn-ea"/>
                <a:ea typeface="+mn-ea"/>
                <a:cs typeface="Arial"/>
              </a:rPr>
              <a:t>U</a:t>
            </a:r>
            <a:r>
              <a:rPr sz="1050" spc="110" dirty="0">
                <a:solidFill>
                  <a:srgbClr val="8A8A8A"/>
                </a:solidFill>
                <a:latin typeface="+mn-ea"/>
                <a:ea typeface="+mn-ea"/>
                <a:cs typeface="Arial"/>
              </a:rPr>
              <a:t>  </a:t>
            </a:r>
            <a:r>
              <a:rPr sz="1050" dirty="0">
                <a:solidFill>
                  <a:srgbClr val="8A8A8A"/>
                </a:solidFill>
                <a:latin typeface="+mn-ea"/>
                <a:ea typeface="+mn-ea"/>
                <a:cs typeface="Arial"/>
              </a:rPr>
              <a:t>U</a:t>
            </a:r>
            <a:r>
              <a:rPr sz="1050" spc="-30" dirty="0">
                <a:solidFill>
                  <a:srgbClr val="8A8A8A"/>
                </a:solidFill>
                <a:latin typeface="+mn-ea"/>
                <a:ea typeface="+mn-ea"/>
                <a:cs typeface="Arial"/>
              </a:rPr>
              <a:t> </a:t>
            </a:r>
            <a:r>
              <a:rPr sz="1050" dirty="0">
                <a:solidFill>
                  <a:srgbClr val="8A8A8A"/>
                </a:solidFill>
                <a:latin typeface="+mn-ea"/>
                <a:ea typeface="+mn-ea"/>
                <a:cs typeface="Arial"/>
              </a:rPr>
              <a:t>N</a:t>
            </a:r>
            <a:r>
              <a:rPr sz="1050" spc="-30" dirty="0">
                <a:solidFill>
                  <a:srgbClr val="8A8A8A"/>
                </a:solidFill>
                <a:latin typeface="+mn-ea"/>
                <a:ea typeface="+mn-ea"/>
                <a:cs typeface="Arial"/>
              </a:rPr>
              <a:t> </a:t>
            </a:r>
            <a:r>
              <a:rPr sz="1050" dirty="0">
                <a:solidFill>
                  <a:srgbClr val="8A8A8A"/>
                </a:solidFill>
                <a:latin typeface="+mn-ea"/>
                <a:ea typeface="+mn-ea"/>
                <a:cs typeface="Arial"/>
              </a:rPr>
              <a:t>I</a:t>
            </a:r>
            <a:r>
              <a:rPr sz="1050" spc="-30" dirty="0">
                <a:solidFill>
                  <a:srgbClr val="8A8A8A"/>
                </a:solidFill>
                <a:latin typeface="+mn-ea"/>
                <a:ea typeface="+mn-ea"/>
                <a:cs typeface="Arial"/>
              </a:rPr>
              <a:t> </a:t>
            </a:r>
            <a:r>
              <a:rPr sz="1050" dirty="0">
                <a:solidFill>
                  <a:srgbClr val="8A8A8A"/>
                </a:solidFill>
                <a:latin typeface="+mn-ea"/>
                <a:ea typeface="+mn-ea"/>
                <a:cs typeface="Arial"/>
              </a:rPr>
              <a:t>V</a:t>
            </a:r>
            <a:r>
              <a:rPr sz="1050" spc="-35" dirty="0">
                <a:solidFill>
                  <a:srgbClr val="8A8A8A"/>
                </a:solidFill>
                <a:latin typeface="+mn-ea"/>
                <a:ea typeface="+mn-ea"/>
                <a:cs typeface="Arial"/>
              </a:rPr>
              <a:t> </a:t>
            </a:r>
            <a:r>
              <a:rPr sz="1050" dirty="0">
                <a:solidFill>
                  <a:srgbClr val="8A8A8A"/>
                </a:solidFill>
                <a:latin typeface="+mn-ea"/>
                <a:ea typeface="+mn-ea"/>
                <a:cs typeface="Arial"/>
              </a:rPr>
              <a:t>E</a:t>
            </a:r>
            <a:r>
              <a:rPr sz="1050" spc="-30" dirty="0">
                <a:solidFill>
                  <a:srgbClr val="8A8A8A"/>
                </a:solidFill>
                <a:latin typeface="+mn-ea"/>
                <a:ea typeface="+mn-ea"/>
                <a:cs typeface="Arial"/>
              </a:rPr>
              <a:t> </a:t>
            </a:r>
            <a:r>
              <a:rPr sz="1050" dirty="0">
                <a:solidFill>
                  <a:srgbClr val="8A8A8A"/>
                </a:solidFill>
                <a:latin typeface="+mn-ea"/>
                <a:ea typeface="+mn-ea"/>
                <a:cs typeface="Arial"/>
              </a:rPr>
              <a:t>R</a:t>
            </a:r>
            <a:r>
              <a:rPr sz="1050" spc="-35" dirty="0">
                <a:solidFill>
                  <a:srgbClr val="8A8A8A"/>
                </a:solidFill>
                <a:latin typeface="+mn-ea"/>
                <a:ea typeface="+mn-ea"/>
                <a:cs typeface="Arial"/>
              </a:rPr>
              <a:t> </a:t>
            </a:r>
            <a:r>
              <a:rPr sz="1050" dirty="0">
                <a:solidFill>
                  <a:srgbClr val="8A8A8A"/>
                </a:solidFill>
                <a:latin typeface="+mn-ea"/>
                <a:ea typeface="+mn-ea"/>
                <a:cs typeface="Arial"/>
              </a:rPr>
              <a:t>S</a:t>
            </a:r>
            <a:r>
              <a:rPr sz="1050" spc="-30" dirty="0">
                <a:solidFill>
                  <a:srgbClr val="8A8A8A"/>
                </a:solidFill>
                <a:latin typeface="+mn-ea"/>
                <a:ea typeface="+mn-ea"/>
                <a:cs typeface="Arial"/>
              </a:rPr>
              <a:t> </a:t>
            </a:r>
            <a:r>
              <a:rPr sz="1050" dirty="0">
                <a:solidFill>
                  <a:srgbClr val="8A8A8A"/>
                </a:solidFill>
                <a:latin typeface="+mn-ea"/>
                <a:ea typeface="+mn-ea"/>
                <a:cs typeface="Arial"/>
              </a:rPr>
              <a:t>I</a:t>
            </a:r>
            <a:r>
              <a:rPr sz="1050" spc="-30" dirty="0">
                <a:solidFill>
                  <a:srgbClr val="8A8A8A"/>
                </a:solidFill>
                <a:latin typeface="+mn-ea"/>
                <a:ea typeface="+mn-ea"/>
                <a:cs typeface="Arial"/>
              </a:rPr>
              <a:t> </a:t>
            </a:r>
            <a:r>
              <a:rPr sz="1050" dirty="0">
                <a:solidFill>
                  <a:srgbClr val="8A8A8A"/>
                </a:solidFill>
                <a:latin typeface="+mn-ea"/>
                <a:ea typeface="+mn-ea"/>
                <a:cs typeface="Arial"/>
              </a:rPr>
              <a:t>T</a:t>
            </a:r>
            <a:r>
              <a:rPr sz="1050" spc="-35" dirty="0">
                <a:solidFill>
                  <a:srgbClr val="8A8A8A"/>
                </a:solidFill>
                <a:latin typeface="+mn-ea"/>
                <a:ea typeface="+mn-ea"/>
                <a:cs typeface="Arial"/>
              </a:rPr>
              <a:t> </a:t>
            </a:r>
            <a:r>
              <a:rPr sz="1050" dirty="0">
                <a:solidFill>
                  <a:srgbClr val="8A8A8A"/>
                </a:solidFill>
                <a:latin typeface="+mn-ea"/>
                <a:ea typeface="+mn-ea"/>
                <a:cs typeface="Arial"/>
              </a:rPr>
              <a:t>Y</a:t>
            </a:r>
            <a:r>
              <a:rPr sz="1050" spc="490" dirty="0">
                <a:solidFill>
                  <a:srgbClr val="8A8A8A"/>
                </a:solidFill>
                <a:latin typeface="+mn-ea"/>
                <a:ea typeface="+mn-ea"/>
                <a:cs typeface="Arial"/>
              </a:rPr>
              <a:t> </a:t>
            </a:r>
            <a:r>
              <a:rPr sz="1150" spc="835" dirty="0">
                <a:solidFill>
                  <a:srgbClr val="8A8A8A"/>
                </a:solidFill>
                <a:latin typeface="+mn-ea"/>
                <a:ea typeface="+mn-ea"/>
                <a:cs typeface="Arial"/>
              </a:rPr>
              <a:t>∕</a:t>
            </a:r>
            <a:r>
              <a:rPr sz="1150" spc="500" dirty="0">
                <a:solidFill>
                  <a:srgbClr val="8A8A8A"/>
                </a:solidFill>
                <a:latin typeface="+mn-ea"/>
                <a:ea typeface="+mn-ea"/>
                <a:cs typeface="Arial"/>
              </a:rPr>
              <a:t> </a:t>
            </a:r>
            <a:r>
              <a:rPr sz="1050" dirty="0">
                <a:solidFill>
                  <a:srgbClr val="8A8A8A"/>
                </a:solidFill>
                <a:latin typeface="+mn-ea"/>
                <a:ea typeface="+mn-ea"/>
                <a:cs typeface="Arial"/>
              </a:rPr>
              <a:t>O</a:t>
            </a:r>
            <a:r>
              <a:rPr sz="1050" spc="-30" dirty="0">
                <a:solidFill>
                  <a:srgbClr val="8A8A8A"/>
                </a:solidFill>
                <a:latin typeface="+mn-ea"/>
                <a:ea typeface="+mn-ea"/>
                <a:cs typeface="Arial"/>
              </a:rPr>
              <a:t> </a:t>
            </a:r>
            <a:r>
              <a:rPr sz="1050" dirty="0">
                <a:solidFill>
                  <a:srgbClr val="8A8A8A"/>
                </a:solidFill>
                <a:latin typeface="+mn-ea"/>
                <a:ea typeface="+mn-ea"/>
                <a:cs typeface="Arial"/>
              </a:rPr>
              <a:t>R</a:t>
            </a:r>
            <a:r>
              <a:rPr sz="1050" spc="-55" dirty="0">
                <a:solidFill>
                  <a:srgbClr val="8A8A8A"/>
                </a:solidFill>
                <a:latin typeface="+mn-ea"/>
                <a:ea typeface="+mn-ea"/>
                <a:cs typeface="Arial"/>
              </a:rPr>
              <a:t> </a:t>
            </a:r>
            <a:r>
              <a:rPr sz="1050" dirty="0">
                <a:solidFill>
                  <a:srgbClr val="8A8A8A"/>
                </a:solidFill>
                <a:latin typeface="+mn-ea"/>
                <a:ea typeface="+mn-ea"/>
                <a:cs typeface="Arial"/>
              </a:rPr>
              <a:t>T</a:t>
            </a:r>
            <a:r>
              <a:rPr sz="1050" spc="-30" dirty="0">
                <a:solidFill>
                  <a:srgbClr val="8A8A8A"/>
                </a:solidFill>
                <a:latin typeface="+mn-ea"/>
                <a:ea typeface="+mn-ea"/>
                <a:cs typeface="Arial"/>
              </a:rPr>
              <a:t> </a:t>
            </a:r>
            <a:r>
              <a:rPr sz="1050" dirty="0">
                <a:solidFill>
                  <a:srgbClr val="8A8A8A"/>
                </a:solidFill>
                <a:latin typeface="+mn-ea"/>
                <a:ea typeface="+mn-ea"/>
                <a:cs typeface="Arial"/>
              </a:rPr>
              <a:t>H</a:t>
            </a:r>
            <a:r>
              <a:rPr sz="1050" spc="-35" dirty="0">
                <a:solidFill>
                  <a:srgbClr val="8A8A8A"/>
                </a:solidFill>
                <a:latin typeface="+mn-ea"/>
                <a:ea typeface="+mn-ea"/>
                <a:cs typeface="Arial"/>
              </a:rPr>
              <a:t> </a:t>
            </a:r>
            <a:r>
              <a:rPr sz="1050" dirty="0">
                <a:solidFill>
                  <a:srgbClr val="8A8A8A"/>
                </a:solidFill>
                <a:latin typeface="+mn-ea"/>
                <a:ea typeface="+mn-ea"/>
                <a:cs typeface="Arial"/>
              </a:rPr>
              <a:t>O</a:t>
            </a:r>
            <a:r>
              <a:rPr sz="1050" spc="-30" dirty="0">
                <a:solidFill>
                  <a:srgbClr val="8A8A8A"/>
                </a:solidFill>
                <a:latin typeface="+mn-ea"/>
                <a:ea typeface="+mn-ea"/>
                <a:cs typeface="Arial"/>
              </a:rPr>
              <a:t> </a:t>
            </a:r>
            <a:r>
              <a:rPr sz="1050" dirty="0">
                <a:solidFill>
                  <a:srgbClr val="8A8A8A"/>
                </a:solidFill>
                <a:latin typeface="+mn-ea"/>
                <a:ea typeface="+mn-ea"/>
                <a:cs typeface="Arial"/>
              </a:rPr>
              <a:t>P</a:t>
            </a:r>
            <a:r>
              <a:rPr sz="1050" spc="-110" dirty="0">
                <a:solidFill>
                  <a:srgbClr val="8A8A8A"/>
                </a:solidFill>
                <a:latin typeface="+mn-ea"/>
                <a:ea typeface="+mn-ea"/>
                <a:cs typeface="Arial"/>
              </a:rPr>
              <a:t> </a:t>
            </a:r>
            <a:r>
              <a:rPr sz="1050" dirty="0">
                <a:solidFill>
                  <a:srgbClr val="8A8A8A"/>
                </a:solidFill>
                <a:latin typeface="+mn-ea"/>
                <a:ea typeface="+mn-ea"/>
                <a:cs typeface="Arial"/>
              </a:rPr>
              <a:t>A</a:t>
            </a:r>
            <a:r>
              <a:rPr sz="1050" spc="-30" dirty="0">
                <a:solidFill>
                  <a:srgbClr val="8A8A8A"/>
                </a:solidFill>
                <a:latin typeface="+mn-ea"/>
                <a:ea typeface="+mn-ea"/>
                <a:cs typeface="Arial"/>
              </a:rPr>
              <a:t> </a:t>
            </a:r>
            <a:r>
              <a:rPr sz="1050" dirty="0">
                <a:solidFill>
                  <a:srgbClr val="8A8A8A"/>
                </a:solidFill>
                <a:latin typeface="+mn-ea"/>
                <a:ea typeface="+mn-ea"/>
                <a:cs typeface="Arial"/>
              </a:rPr>
              <a:t>E</a:t>
            </a:r>
            <a:r>
              <a:rPr sz="1050" spc="-35" dirty="0">
                <a:solidFill>
                  <a:srgbClr val="8A8A8A"/>
                </a:solidFill>
                <a:latin typeface="+mn-ea"/>
                <a:ea typeface="+mn-ea"/>
                <a:cs typeface="Arial"/>
              </a:rPr>
              <a:t> </a:t>
            </a:r>
            <a:r>
              <a:rPr sz="1050" dirty="0">
                <a:solidFill>
                  <a:srgbClr val="8A8A8A"/>
                </a:solidFill>
                <a:latin typeface="+mn-ea"/>
                <a:ea typeface="+mn-ea"/>
                <a:cs typeface="Arial"/>
              </a:rPr>
              <a:t>D</a:t>
            </a:r>
            <a:r>
              <a:rPr sz="1050" spc="-30" dirty="0">
                <a:solidFill>
                  <a:srgbClr val="8A8A8A"/>
                </a:solidFill>
                <a:latin typeface="+mn-ea"/>
                <a:ea typeface="+mn-ea"/>
                <a:cs typeface="Arial"/>
              </a:rPr>
              <a:t> </a:t>
            </a:r>
            <a:r>
              <a:rPr sz="1050" dirty="0">
                <a:solidFill>
                  <a:srgbClr val="8A8A8A"/>
                </a:solidFill>
                <a:latin typeface="+mn-ea"/>
                <a:ea typeface="+mn-ea"/>
                <a:cs typeface="Arial"/>
              </a:rPr>
              <a:t>I</a:t>
            </a:r>
            <a:r>
              <a:rPr sz="1050" spc="-35" dirty="0">
                <a:solidFill>
                  <a:srgbClr val="8A8A8A"/>
                </a:solidFill>
                <a:latin typeface="+mn-ea"/>
                <a:ea typeface="+mn-ea"/>
                <a:cs typeface="Arial"/>
              </a:rPr>
              <a:t> </a:t>
            </a:r>
            <a:r>
              <a:rPr sz="1050" dirty="0">
                <a:solidFill>
                  <a:srgbClr val="8A8A8A"/>
                </a:solidFill>
                <a:latin typeface="+mn-ea"/>
                <a:ea typeface="+mn-ea"/>
                <a:cs typeface="Arial"/>
              </a:rPr>
              <a:t>C</a:t>
            </a:r>
            <a:r>
              <a:rPr sz="1050" spc="110" dirty="0">
                <a:solidFill>
                  <a:srgbClr val="8A8A8A"/>
                </a:solidFill>
                <a:latin typeface="+mn-ea"/>
                <a:ea typeface="+mn-ea"/>
                <a:cs typeface="Arial"/>
              </a:rPr>
              <a:t>  </a:t>
            </a:r>
            <a:r>
              <a:rPr sz="1050" dirty="0">
                <a:solidFill>
                  <a:srgbClr val="8A8A8A"/>
                </a:solidFill>
                <a:latin typeface="+mn-ea"/>
                <a:ea typeface="+mn-ea"/>
                <a:cs typeface="Arial"/>
              </a:rPr>
              <a:t>S</a:t>
            </a:r>
            <a:r>
              <a:rPr sz="1050" spc="-30" dirty="0">
                <a:solidFill>
                  <a:srgbClr val="8A8A8A"/>
                </a:solidFill>
                <a:latin typeface="+mn-ea"/>
                <a:ea typeface="+mn-ea"/>
                <a:cs typeface="Arial"/>
              </a:rPr>
              <a:t> </a:t>
            </a:r>
            <a:r>
              <a:rPr sz="1050" dirty="0">
                <a:solidFill>
                  <a:srgbClr val="8A8A8A"/>
                </a:solidFill>
                <a:latin typeface="+mn-ea"/>
                <a:ea typeface="+mn-ea"/>
                <a:cs typeface="Arial"/>
              </a:rPr>
              <a:t>U</a:t>
            </a:r>
            <a:r>
              <a:rPr sz="1050" spc="-30" dirty="0">
                <a:solidFill>
                  <a:srgbClr val="8A8A8A"/>
                </a:solidFill>
                <a:latin typeface="+mn-ea"/>
                <a:ea typeface="+mn-ea"/>
                <a:cs typeface="Arial"/>
              </a:rPr>
              <a:t> </a:t>
            </a:r>
            <a:r>
              <a:rPr sz="1050" dirty="0">
                <a:solidFill>
                  <a:srgbClr val="8A8A8A"/>
                </a:solidFill>
                <a:latin typeface="+mn-ea"/>
                <a:ea typeface="+mn-ea"/>
                <a:cs typeface="Arial"/>
              </a:rPr>
              <a:t>R</a:t>
            </a:r>
            <a:r>
              <a:rPr sz="1050" spc="-30" dirty="0">
                <a:solidFill>
                  <a:srgbClr val="8A8A8A"/>
                </a:solidFill>
                <a:latin typeface="+mn-ea"/>
                <a:ea typeface="+mn-ea"/>
                <a:cs typeface="Arial"/>
              </a:rPr>
              <a:t> </a:t>
            </a:r>
            <a:r>
              <a:rPr sz="1050" dirty="0">
                <a:solidFill>
                  <a:srgbClr val="8A8A8A"/>
                </a:solidFill>
                <a:latin typeface="+mn-ea"/>
                <a:ea typeface="+mn-ea"/>
                <a:cs typeface="Arial"/>
              </a:rPr>
              <a:t>G</a:t>
            </a:r>
            <a:r>
              <a:rPr sz="1050" spc="-35" dirty="0">
                <a:solidFill>
                  <a:srgbClr val="8A8A8A"/>
                </a:solidFill>
                <a:latin typeface="+mn-ea"/>
                <a:ea typeface="+mn-ea"/>
                <a:cs typeface="Arial"/>
              </a:rPr>
              <a:t> </a:t>
            </a:r>
            <a:r>
              <a:rPr sz="1050" dirty="0">
                <a:solidFill>
                  <a:srgbClr val="8A8A8A"/>
                </a:solidFill>
                <a:latin typeface="+mn-ea"/>
                <a:ea typeface="+mn-ea"/>
                <a:cs typeface="Arial"/>
              </a:rPr>
              <a:t>E</a:t>
            </a:r>
            <a:r>
              <a:rPr sz="1050" spc="-30" dirty="0">
                <a:solidFill>
                  <a:srgbClr val="8A8A8A"/>
                </a:solidFill>
                <a:latin typeface="+mn-ea"/>
                <a:ea typeface="+mn-ea"/>
                <a:cs typeface="Arial"/>
              </a:rPr>
              <a:t> </a:t>
            </a:r>
            <a:r>
              <a:rPr sz="1050" dirty="0">
                <a:solidFill>
                  <a:srgbClr val="8A8A8A"/>
                </a:solidFill>
                <a:latin typeface="+mn-ea"/>
                <a:ea typeface="+mn-ea"/>
                <a:cs typeface="Arial"/>
              </a:rPr>
              <a:t>R</a:t>
            </a:r>
            <a:r>
              <a:rPr sz="1050" spc="-50" dirty="0">
                <a:solidFill>
                  <a:srgbClr val="8A8A8A"/>
                </a:solidFill>
                <a:latin typeface="+mn-ea"/>
                <a:ea typeface="+mn-ea"/>
                <a:cs typeface="Arial"/>
              </a:rPr>
              <a:t> Y</a:t>
            </a:r>
            <a:endParaRPr sz="1050">
              <a:latin typeface="+mn-ea"/>
              <a:ea typeface="+mn-ea"/>
              <a:cs typeface="Arial"/>
            </a:endParaRPr>
          </a:p>
        </p:txBody>
      </p:sp>
      <p:sp>
        <p:nvSpPr>
          <p:cNvPr id="7" name="object 7"/>
          <p:cNvSpPr/>
          <p:nvPr/>
        </p:nvSpPr>
        <p:spPr>
          <a:xfrm>
            <a:off x="1523999" y="3238499"/>
            <a:ext cx="762000" cy="19050"/>
          </a:xfrm>
          <a:custGeom>
            <a:avLst/>
            <a:gdLst/>
            <a:ahLst/>
            <a:cxnLst/>
            <a:rect l="l" t="t" r="r" b="b"/>
            <a:pathLst>
              <a:path w="762000" h="19050">
                <a:moveTo>
                  <a:pt x="761999" y="19049"/>
                </a:moveTo>
                <a:lnTo>
                  <a:pt x="0" y="19049"/>
                </a:lnTo>
                <a:lnTo>
                  <a:pt x="0" y="0"/>
                </a:lnTo>
                <a:lnTo>
                  <a:pt x="761999" y="0"/>
                </a:lnTo>
                <a:lnTo>
                  <a:pt x="761999" y="19049"/>
                </a:lnTo>
                <a:close/>
              </a:path>
            </a:pathLst>
          </a:custGeom>
          <a:solidFill>
            <a:srgbClr val="B8860A"/>
          </a:solidFill>
        </p:spPr>
        <p:txBody>
          <a:bodyPr wrap="square" lIns="0" tIns="0" rIns="0" bIns="0" rtlCol="0"/>
          <a:lstStyle/>
          <a:p>
            <a:endParaRPr>
              <a:latin typeface="+mn-ea"/>
              <a:ea typeface="+mn-ea"/>
            </a:endParaRPr>
          </a:p>
        </p:txBody>
      </p:sp>
      <p:sp>
        <p:nvSpPr>
          <p:cNvPr id="8" name="object 8"/>
          <p:cNvSpPr txBox="1"/>
          <p:nvPr/>
        </p:nvSpPr>
        <p:spPr>
          <a:xfrm>
            <a:off x="1511299" y="2535999"/>
            <a:ext cx="5213351" cy="1237518"/>
          </a:xfrm>
          <a:prstGeom prst="rect">
            <a:avLst/>
          </a:prstGeom>
        </p:spPr>
        <p:txBody>
          <a:bodyPr vert="horz" wrap="square" lIns="0" tIns="16510" rIns="0" bIns="0" rtlCol="0">
            <a:spAutoFit/>
          </a:bodyPr>
          <a:lstStyle/>
          <a:p>
            <a:pPr marL="12700">
              <a:lnSpc>
                <a:spcPct val="100000"/>
              </a:lnSpc>
              <a:spcBef>
                <a:spcPts val="130"/>
              </a:spcBef>
            </a:pPr>
            <a:r>
              <a:rPr sz="2850" b="1" spc="-240" dirty="0" err="1">
                <a:solidFill>
                  <a:srgbClr val="1F3A5E"/>
                </a:solidFill>
                <a:latin typeface="+mn-ea"/>
                <a:ea typeface="+mn-ea"/>
                <a:cs typeface="BIZ UDPGothic"/>
              </a:rPr>
              <a:t>東北大学整形外科</a:t>
            </a:r>
            <a:r>
              <a:rPr lang="ja-JP" altLang="en-US" sz="2850" b="1" spc="-240" dirty="0">
                <a:solidFill>
                  <a:srgbClr val="1F3A5E"/>
                </a:solidFill>
                <a:latin typeface="+mn-ea"/>
                <a:ea typeface="+mn-ea"/>
                <a:cs typeface="BIZ UDPGothic"/>
              </a:rPr>
              <a:t>　腫瘍班（秘書）</a:t>
            </a:r>
            <a:endParaRPr sz="2850" dirty="0">
              <a:latin typeface="+mn-ea"/>
              <a:ea typeface="+mn-ea"/>
              <a:cs typeface="BIZ UDPGothic"/>
            </a:endParaRPr>
          </a:p>
          <a:p>
            <a:pPr>
              <a:lnSpc>
                <a:spcPct val="100000"/>
              </a:lnSpc>
              <a:spcBef>
                <a:spcPts val="365"/>
              </a:spcBef>
            </a:pPr>
            <a:endParaRPr sz="2550" dirty="0">
              <a:latin typeface="+mn-ea"/>
              <a:ea typeface="+mn-ea"/>
              <a:cs typeface="BIZ UDPGothic"/>
            </a:endParaRPr>
          </a:p>
          <a:p>
            <a:pPr marL="12700">
              <a:lnSpc>
                <a:spcPct val="100000"/>
              </a:lnSpc>
            </a:pPr>
            <a:endParaRPr sz="2200" dirty="0">
              <a:latin typeface="+mn-ea"/>
              <a:ea typeface="+mn-ea"/>
              <a:cs typeface="BIZ UDPGothic"/>
            </a:endParaRPr>
          </a:p>
        </p:txBody>
      </p:sp>
      <p:sp>
        <p:nvSpPr>
          <p:cNvPr id="9" name="object 9"/>
          <p:cNvSpPr txBox="1"/>
          <p:nvPr/>
        </p:nvSpPr>
        <p:spPr>
          <a:xfrm>
            <a:off x="1523999" y="3600452"/>
            <a:ext cx="3120390" cy="530225"/>
          </a:xfrm>
          <a:prstGeom prst="rect">
            <a:avLst/>
          </a:prstGeom>
        </p:spPr>
        <p:txBody>
          <a:bodyPr vert="horz" wrap="square" lIns="0" tIns="45720" rIns="0" bIns="0" rtlCol="0">
            <a:spAutoFit/>
          </a:bodyPr>
          <a:lstStyle/>
          <a:p>
            <a:pPr marL="12700">
              <a:lnSpc>
                <a:spcPct val="100000"/>
              </a:lnSpc>
              <a:spcBef>
                <a:spcPts val="360"/>
              </a:spcBef>
            </a:pPr>
            <a:r>
              <a:rPr sz="950" b="1" dirty="0">
                <a:solidFill>
                  <a:srgbClr val="595959"/>
                </a:solidFill>
                <a:latin typeface="+mn-ea"/>
                <a:ea typeface="+mn-ea"/>
                <a:cs typeface="Source Han Sans JP"/>
              </a:rPr>
              <a:t>E</a:t>
            </a:r>
            <a:r>
              <a:rPr sz="950" b="1" spc="-35" dirty="0">
                <a:solidFill>
                  <a:srgbClr val="595959"/>
                </a:solidFill>
                <a:latin typeface="+mn-ea"/>
                <a:ea typeface="+mn-ea"/>
                <a:cs typeface="Source Han Sans JP"/>
              </a:rPr>
              <a:t> </a:t>
            </a:r>
            <a:r>
              <a:rPr sz="950" b="1" dirty="0">
                <a:solidFill>
                  <a:srgbClr val="595959"/>
                </a:solidFill>
                <a:latin typeface="+mn-ea"/>
                <a:ea typeface="+mn-ea"/>
                <a:cs typeface="Source Han Sans JP"/>
              </a:rPr>
              <a:t>-</a:t>
            </a:r>
            <a:r>
              <a:rPr sz="950" b="1" spc="-35" dirty="0">
                <a:solidFill>
                  <a:srgbClr val="595959"/>
                </a:solidFill>
                <a:latin typeface="+mn-ea"/>
                <a:ea typeface="+mn-ea"/>
                <a:cs typeface="Source Han Sans JP"/>
              </a:rPr>
              <a:t> </a:t>
            </a:r>
            <a:r>
              <a:rPr sz="950" b="1" dirty="0">
                <a:solidFill>
                  <a:srgbClr val="595959"/>
                </a:solidFill>
                <a:latin typeface="+mn-ea"/>
                <a:ea typeface="+mn-ea"/>
                <a:cs typeface="Source Han Sans JP"/>
              </a:rPr>
              <a:t>M</a:t>
            </a:r>
            <a:r>
              <a:rPr sz="950" b="1" spc="-30" dirty="0">
                <a:solidFill>
                  <a:srgbClr val="595959"/>
                </a:solidFill>
                <a:latin typeface="+mn-ea"/>
                <a:ea typeface="+mn-ea"/>
                <a:cs typeface="Source Han Sans JP"/>
              </a:rPr>
              <a:t> </a:t>
            </a:r>
            <a:r>
              <a:rPr sz="950" b="1" dirty="0">
                <a:solidFill>
                  <a:srgbClr val="595959"/>
                </a:solidFill>
                <a:latin typeface="+mn-ea"/>
                <a:ea typeface="+mn-ea"/>
                <a:cs typeface="Source Han Sans JP"/>
              </a:rPr>
              <a:t>A</a:t>
            </a:r>
            <a:r>
              <a:rPr sz="950" b="1" spc="-35" dirty="0">
                <a:solidFill>
                  <a:srgbClr val="595959"/>
                </a:solidFill>
                <a:latin typeface="+mn-ea"/>
                <a:ea typeface="+mn-ea"/>
                <a:cs typeface="Source Han Sans JP"/>
              </a:rPr>
              <a:t> </a:t>
            </a:r>
            <a:r>
              <a:rPr sz="950" b="1" dirty="0">
                <a:solidFill>
                  <a:srgbClr val="595959"/>
                </a:solidFill>
                <a:latin typeface="+mn-ea"/>
                <a:ea typeface="+mn-ea"/>
                <a:cs typeface="Source Han Sans JP"/>
              </a:rPr>
              <a:t>I</a:t>
            </a:r>
            <a:r>
              <a:rPr sz="950" b="1" spc="-30" dirty="0">
                <a:solidFill>
                  <a:srgbClr val="595959"/>
                </a:solidFill>
                <a:latin typeface="+mn-ea"/>
                <a:ea typeface="+mn-ea"/>
                <a:cs typeface="Source Han Sans JP"/>
              </a:rPr>
              <a:t> </a:t>
            </a:r>
            <a:r>
              <a:rPr sz="950" b="1" spc="-50" dirty="0">
                <a:solidFill>
                  <a:srgbClr val="595959"/>
                </a:solidFill>
                <a:latin typeface="+mn-ea"/>
                <a:ea typeface="+mn-ea"/>
                <a:cs typeface="Source Han Sans JP"/>
              </a:rPr>
              <a:t>L</a:t>
            </a:r>
            <a:endParaRPr sz="950" dirty="0">
              <a:latin typeface="+mn-ea"/>
              <a:ea typeface="+mn-ea"/>
              <a:cs typeface="Source Han Sans JP"/>
            </a:endParaRPr>
          </a:p>
          <a:p>
            <a:pPr marL="12700">
              <a:lnSpc>
                <a:spcPct val="100000"/>
              </a:lnSpc>
              <a:spcBef>
                <a:spcPts val="409"/>
              </a:spcBef>
            </a:pPr>
            <a:endParaRPr sz="1800" dirty="0">
              <a:latin typeface="+mn-ea"/>
              <a:ea typeface="+mn-ea"/>
              <a:cs typeface="Arial"/>
            </a:endParaRPr>
          </a:p>
        </p:txBody>
      </p:sp>
      <p:grpSp>
        <p:nvGrpSpPr>
          <p:cNvPr id="10" name="object 10"/>
          <p:cNvGrpSpPr/>
          <p:nvPr/>
        </p:nvGrpSpPr>
        <p:grpSpPr>
          <a:xfrm>
            <a:off x="0" y="0"/>
            <a:ext cx="12192000" cy="342900"/>
            <a:chOff x="0" y="0"/>
            <a:chExt cx="12192000" cy="342900"/>
          </a:xfrm>
        </p:grpSpPr>
        <p:sp>
          <p:nvSpPr>
            <p:cNvPr id="11" name="object 11"/>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12" name="object 12"/>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13" name="object 13"/>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14" name="object 14"/>
          <p:cNvSpPr txBox="1"/>
          <p:nvPr/>
        </p:nvSpPr>
        <p:spPr>
          <a:xfrm>
            <a:off x="10833595" y="87979"/>
            <a:ext cx="1129806" cy="170560"/>
          </a:xfrm>
          <a:prstGeom prst="rect">
            <a:avLst/>
          </a:prstGeom>
        </p:spPr>
        <p:txBody>
          <a:bodyPr vert="horz" wrap="square" lIns="0" tIns="16510" rIns="0" bIns="0" rtlCol="0">
            <a:spAutoFit/>
          </a:bodyPr>
          <a:lstStyle/>
          <a:p>
            <a:pPr marL="12700">
              <a:lnSpc>
                <a:spcPct val="100000"/>
              </a:lnSpc>
              <a:spcBef>
                <a:spcPts val="130"/>
              </a:spcBef>
            </a:pPr>
            <a:r>
              <a:rPr sz="1000" spc="-50" dirty="0">
                <a:solidFill>
                  <a:srgbClr val="FFFFFF"/>
                </a:solidFill>
                <a:latin typeface="+mn-ea"/>
                <a:ea typeface="+mn-ea"/>
                <a:cs typeface="SimSun"/>
              </a:rPr>
              <a:t>東北大学整形外科</a:t>
            </a:r>
            <a:endParaRPr sz="1000" dirty="0">
              <a:latin typeface="+mn-ea"/>
              <a:ea typeface="+mn-ea"/>
              <a:cs typeface="SimSun"/>
            </a:endParaRPr>
          </a:p>
        </p:txBody>
      </p:sp>
      <p:pic>
        <p:nvPicPr>
          <p:cNvPr id="15" name="コンテンツ プレースホルダー 4">
            <a:extLst>
              <a:ext uri="{FF2B5EF4-FFF2-40B4-BE49-F238E27FC236}">
                <a16:creationId xmlns:a16="http://schemas.microsoft.com/office/drawing/2014/main" id="{589BA0BA-1DAE-5EB2-4CD8-86CABF41887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077200" y="1785696"/>
            <a:ext cx="2971799" cy="3387496"/>
          </a:xfrm>
          <a:prstGeom prst="rect">
            <a:avLst/>
          </a:prstGeom>
        </p:spPr>
      </p:pic>
      <p:sp>
        <p:nvSpPr>
          <p:cNvPr id="17" name="テキスト ボックス 16">
            <a:extLst>
              <a:ext uri="{FF2B5EF4-FFF2-40B4-BE49-F238E27FC236}">
                <a16:creationId xmlns:a16="http://schemas.microsoft.com/office/drawing/2014/main" id="{23AEA0E3-9F6B-CA4A-CD15-27A9BD96F1E2}"/>
              </a:ext>
            </a:extLst>
          </p:cNvPr>
          <p:cNvSpPr txBox="1"/>
          <p:nvPr/>
        </p:nvSpPr>
        <p:spPr>
          <a:xfrm>
            <a:off x="1511299" y="4196773"/>
            <a:ext cx="6094268" cy="584775"/>
          </a:xfrm>
          <a:prstGeom prst="rect">
            <a:avLst/>
          </a:prstGeom>
          <a:noFill/>
        </p:spPr>
        <p:txBody>
          <a:bodyPr wrap="square">
            <a:spAutoFit/>
          </a:bodyPr>
          <a:lstStyle/>
          <a:p>
            <a:r>
              <a:rPr lang="ja-JP" altLang="ja-JP" sz="3200" b="0" i="0" dirty="0">
                <a:solidFill>
                  <a:sysClr val="windowText" lastClr="000000"/>
                </a:solidFill>
                <a:effectLst/>
                <a:latin typeface="Arial" panose="020B0604020202020204" pitchFamily="34" charset="0"/>
                <a:hlinkClick r:id="rId3"/>
              </a:rPr>
              <a:t>hisho.ortho@grp.tohoku.ac.jp</a:t>
            </a:r>
            <a:endParaRPr lang="ja-JP" altLang="en-US" sz="32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pSp>
        <p:nvGrpSpPr>
          <p:cNvPr id="2" name="object 2"/>
          <p:cNvGrpSpPr/>
          <p:nvPr/>
        </p:nvGrpSpPr>
        <p:grpSpPr>
          <a:xfrm>
            <a:off x="0" y="-4762"/>
            <a:ext cx="12197080" cy="6863080"/>
            <a:chOff x="0" y="-4762"/>
            <a:chExt cx="12197080" cy="6863080"/>
          </a:xfrm>
        </p:grpSpPr>
        <p:pic>
          <p:nvPicPr>
            <p:cNvPr id="3" name="object 3"/>
            <p:cNvPicPr/>
            <p:nvPr/>
          </p:nvPicPr>
          <p:blipFill>
            <a:blip r:embed="rId2" cstate="print"/>
            <a:stretch>
              <a:fillRect/>
            </a:stretch>
          </p:blipFill>
          <p:spPr>
            <a:xfrm>
              <a:off x="0" y="0"/>
              <a:ext cx="12191999" cy="6857999"/>
            </a:xfrm>
            <a:prstGeom prst="rect">
              <a:avLst/>
            </a:prstGeom>
          </p:spPr>
        </p:pic>
        <p:sp>
          <p:nvSpPr>
            <p:cNvPr id="4" name="object 4"/>
            <p:cNvSpPr/>
            <p:nvPr/>
          </p:nvSpPr>
          <p:spPr>
            <a:xfrm>
              <a:off x="9529760" y="0"/>
              <a:ext cx="2662555" cy="2662555"/>
            </a:xfrm>
            <a:custGeom>
              <a:avLst/>
              <a:gdLst/>
              <a:ahLst/>
              <a:cxnLst/>
              <a:rect l="l" t="t" r="r" b="b"/>
              <a:pathLst>
                <a:path w="2662554" h="2662555">
                  <a:moveTo>
                    <a:pt x="2662238" y="2502725"/>
                  </a:moveTo>
                  <a:lnTo>
                    <a:pt x="2605825" y="2526381"/>
                  </a:lnTo>
                  <a:lnTo>
                    <a:pt x="2562316" y="2543165"/>
                  </a:lnTo>
                  <a:lnTo>
                    <a:pt x="2518401" y="2558878"/>
                  </a:lnTo>
                  <a:lnTo>
                    <a:pt x="2474121" y="2573507"/>
                  </a:lnTo>
                  <a:lnTo>
                    <a:pt x="2429488" y="2587046"/>
                  </a:lnTo>
                  <a:lnTo>
                    <a:pt x="2384543" y="2599484"/>
                  </a:lnTo>
                  <a:lnTo>
                    <a:pt x="2339299" y="2610817"/>
                  </a:lnTo>
                  <a:lnTo>
                    <a:pt x="2293798" y="2621034"/>
                  </a:lnTo>
                  <a:lnTo>
                    <a:pt x="2248053" y="2630133"/>
                  </a:lnTo>
                  <a:lnTo>
                    <a:pt x="2202106" y="2638106"/>
                  </a:lnTo>
                  <a:lnTo>
                    <a:pt x="2155970" y="2644950"/>
                  </a:lnTo>
                  <a:lnTo>
                    <a:pt x="2109687" y="2650659"/>
                  </a:lnTo>
                  <a:lnTo>
                    <a:pt x="2063270" y="2655230"/>
                  </a:lnTo>
                  <a:lnTo>
                    <a:pt x="2016762" y="2658661"/>
                  </a:lnTo>
                  <a:lnTo>
                    <a:pt x="1970177" y="2660949"/>
                  </a:lnTo>
                  <a:lnTo>
                    <a:pt x="1923557" y="2662094"/>
                  </a:lnTo>
                  <a:lnTo>
                    <a:pt x="1900237" y="2662237"/>
                  </a:lnTo>
                  <a:lnTo>
                    <a:pt x="1876916" y="2662094"/>
                  </a:lnTo>
                  <a:lnTo>
                    <a:pt x="1830296" y="2660949"/>
                  </a:lnTo>
                  <a:lnTo>
                    <a:pt x="1783711" y="2658661"/>
                  </a:lnTo>
                  <a:lnTo>
                    <a:pt x="1737204" y="2655230"/>
                  </a:lnTo>
                  <a:lnTo>
                    <a:pt x="1690787" y="2650659"/>
                  </a:lnTo>
                  <a:lnTo>
                    <a:pt x="1644503" y="2644950"/>
                  </a:lnTo>
                  <a:lnTo>
                    <a:pt x="1598367" y="2638106"/>
                  </a:lnTo>
                  <a:lnTo>
                    <a:pt x="1552419" y="2630133"/>
                  </a:lnTo>
                  <a:lnTo>
                    <a:pt x="1506674" y="2621034"/>
                  </a:lnTo>
                  <a:lnTo>
                    <a:pt x="1461172" y="2610817"/>
                  </a:lnTo>
                  <a:lnTo>
                    <a:pt x="1415928" y="2599484"/>
                  </a:lnTo>
                  <a:lnTo>
                    <a:pt x="1370984" y="2587046"/>
                  </a:lnTo>
                  <a:lnTo>
                    <a:pt x="1326351" y="2573507"/>
                  </a:lnTo>
                  <a:lnTo>
                    <a:pt x="1282071" y="2558878"/>
                  </a:lnTo>
                  <a:lnTo>
                    <a:pt x="1238156" y="2543165"/>
                  </a:lnTo>
                  <a:lnTo>
                    <a:pt x="1194647" y="2526381"/>
                  </a:lnTo>
                  <a:lnTo>
                    <a:pt x="1151555" y="2508533"/>
                  </a:lnTo>
                  <a:lnTo>
                    <a:pt x="1108922" y="2489635"/>
                  </a:lnTo>
                  <a:lnTo>
                    <a:pt x="1066760" y="2469693"/>
                  </a:lnTo>
                  <a:lnTo>
                    <a:pt x="1025106" y="2448726"/>
                  </a:lnTo>
                  <a:lnTo>
                    <a:pt x="983972" y="2426739"/>
                  </a:lnTo>
                  <a:lnTo>
                    <a:pt x="943395" y="2403753"/>
                  </a:lnTo>
                  <a:lnTo>
                    <a:pt x="903390" y="2379775"/>
                  </a:lnTo>
                  <a:lnTo>
                    <a:pt x="863991" y="2354826"/>
                  </a:lnTo>
                  <a:lnTo>
                    <a:pt x="825210" y="2328913"/>
                  </a:lnTo>
                  <a:lnTo>
                    <a:pt x="787083" y="2302061"/>
                  </a:lnTo>
                  <a:lnTo>
                    <a:pt x="749620" y="2274277"/>
                  </a:lnTo>
                  <a:lnTo>
                    <a:pt x="712856" y="2245586"/>
                  </a:lnTo>
                  <a:lnTo>
                    <a:pt x="676802" y="2215998"/>
                  </a:lnTo>
                  <a:lnTo>
                    <a:pt x="641490" y="2185537"/>
                  </a:lnTo>
                  <a:lnTo>
                    <a:pt x="606931" y="2154215"/>
                  </a:lnTo>
                  <a:lnTo>
                    <a:pt x="573157" y="2122059"/>
                  </a:lnTo>
                  <a:lnTo>
                    <a:pt x="540176" y="2089079"/>
                  </a:lnTo>
                  <a:lnTo>
                    <a:pt x="508020" y="2055304"/>
                  </a:lnTo>
                  <a:lnTo>
                    <a:pt x="476698" y="2020745"/>
                  </a:lnTo>
                  <a:lnTo>
                    <a:pt x="446238" y="1985433"/>
                  </a:lnTo>
                  <a:lnTo>
                    <a:pt x="416650" y="1949379"/>
                  </a:lnTo>
                  <a:lnTo>
                    <a:pt x="387958" y="1912615"/>
                  </a:lnTo>
                  <a:lnTo>
                    <a:pt x="360174" y="1875153"/>
                  </a:lnTo>
                  <a:lnTo>
                    <a:pt x="333321" y="1837025"/>
                  </a:lnTo>
                  <a:lnTo>
                    <a:pt x="307408" y="1798245"/>
                  </a:lnTo>
                  <a:lnTo>
                    <a:pt x="282458" y="1758846"/>
                  </a:lnTo>
                  <a:lnTo>
                    <a:pt x="258481" y="1718840"/>
                  </a:lnTo>
                  <a:lnTo>
                    <a:pt x="235496" y="1678265"/>
                  </a:lnTo>
                  <a:lnTo>
                    <a:pt x="213509" y="1637131"/>
                  </a:lnTo>
                  <a:lnTo>
                    <a:pt x="192541" y="1595476"/>
                  </a:lnTo>
                  <a:lnTo>
                    <a:pt x="172600" y="1553313"/>
                  </a:lnTo>
                  <a:lnTo>
                    <a:pt x="153702" y="1510679"/>
                  </a:lnTo>
                  <a:lnTo>
                    <a:pt x="135853" y="1467588"/>
                  </a:lnTo>
                  <a:lnTo>
                    <a:pt x="119069" y="1424079"/>
                  </a:lnTo>
                  <a:lnTo>
                    <a:pt x="103356" y="1380164"/>
                  </a:lnTo>
                  <a:lnTo>
                    <a:pt x="88728" y="1335884"/>
                  </a:lnTo>
                  <a:lnTo>
                    <a:pt x="75189" y="1291251"/>
                  </a:lnTo>
                  <a:lnTo>
                    <a:pt x="62751" y="1246306"/>
                  </a:lnTo>
                  <a:lnTo>
                    <a:pt x="51418" y="1201063"/>
                  </a:lnTo>
                  <a:lnTo>
                    <a:pt x="41201" y="1155562"/>
                  </a:lnTo>
                  <a:lnTo>
                    <a:pt x="32102" y="1109817"/>
                  </a:lnTo>
                  <a:lnTo>
                    <a:pt x="24129" y="1063869"/>
                  </a:lnTo>
                  <a:lnTo>
                    <a:pt x="17285" y="1017733"/>
                  </a:lnTo>
                  <a:lnTo>
                    <a:pt x="11578" y="971449"/>
                  </a:lnTo>
                  <a:lnTo>
                    <a:pt x="7006" y="925033"/>
                  </a:lnTo>
                  <a:lnTo>
                    <a:pt x="3575" y="878525"/>
                  </a:lnTo>
                  <a:lnTo>
                    <a:pt x="1287" y="831940"/>
                  </a:lnTo>
                  <a:lnTo>
                    <a:pt x="143" y="785320"/>
                  </a:lnTo>
                  <a:lnTo>
                    <a:pt x="0" y="761999"/>
                  </a:lnTo>
                  <a:lnTo>
                    <a:pt x="143" y="738679"/>
                  </a:lnTo>
                  <a:lnTo>
                    <a:pt x="1287" y="692059"/>
                  </a:lnTo>
                  <a:lnTo>
                    <a:pt x="3576" y="645474"/>
                  </a:lnTo>
                  <a:lnTo>
                    <a:pt x="7006" y="598966"/>
                  </a:lnTo>
                  <a:lnTo>
                    <a:pt x="11578" y="552549"/>
                  </a:lnTo>
                  <a:lnTo>
                    <a:pt x="17286" y="506266"/>
                  </a:lnTo>
                  <a:lnTo>
                    <a:pt x="24130" y="460129"/>
                  </a:lnTo>
                  <a:lnTo>
                    <a:pt x="32102" y="414182"/>
                  </a:lnTo>
                  <a:lnTo>
                    <a:pt x="41201" y="368437"/>
                  </a:lnTo>
                  <a:lnTo>
                    <a:pt x="51419" y="322936"/>
                  </a:lnTo>
                  <a:lnTo>
                    <a:pt x="62752" y="277692"/>
                  </a:lnTo>
                  <a:lnTo>
                    <a:pt x="75189" y="232748"/>
                  </a:lnTo>
                  <a:lnTo>
                    <a:pt x="88729" y="188115"/>
                  </a:lnTo>
                  <a:lnTo>
                    <a:pt x="103357" y="143834"/>
                  </a:lnTo>
                  <a:lnTo>
                    <a:pt x="119069" y="99920"/>
                  </a:lnTo>
                  <a:lnTo>
                    <a:pt x="135853" y="56410"/>
                  </a:lnTo>
                  <a:lnTo>
                    <a:pt x="153702" y="13319"/>
                  </a:lnTo>
                  <a:lnTo>
                    <a:pt x="159509" y="0"/>
                  </a:lnTo>
                </a:path>
              </a:pathLst>
            </a:custGeom>
            <a:ln w="9524">
              <a:solidFill>
                <a:srgbClr val="B8860A"/>
              </a:solidFill>
            </a:ln>
          </p:spPr>
          <p:txBody>
            <a:bodyPr wrap="square" lIns="0" tIns="0" rIns="0" bIns="0" rtlCol="0"/>
            <a:lstStyle/>
            <a:p>
              <a:endParaRPr>
                <a:latin typeface="+mn-ea"/>
                <a:ea typeface="+mn-ea"/>
              </a:endParaRPr>
            </a:p>
          </p:txBody>
        </p:sp>
        <p:sp>
          <p:nvSpPr>
            <p:cNvPr id="5" name="object 5"/>
            <p:cNvSpPr/>
            <p:nvPr/>
          </p:nvSpPr>
          <p:spPr>
            <a:xfrm>
              <a:off x="10863260" y="766762"/>
              <a:ext cx="1329055" cy="1895475"/>
            </a:xfrm>
            <a:custGeom>
              <a:avLst/>
              <a:gdLst/>
              <a:ahLst/>
              <a:cxnLst/>
              <a:rect l="l" t="t" r="r" b="b"/>
              <a:pathLst>
                <a:path w="1329054" h="1895475">
                  <a:moveTo>
                    <a:pt x="1328738" y="1815501"/>
                  </a:moveTo>
                  <a:lnTo>
                    <a:pt x="1288820" y="1831969"/>
                  </a:lnTo>
                  <a:lnTo>
                    <a:pt x="1245023" y="1847640"/>
                  </a:lnTo>
                  <a:lnTo>
                    <a:pt x="1200509" y="1861144"/>
                  </a:lnTo>
                  <a:lnTo>
                    <a:pt x="1155386" y="1872446"/>
                  </a:lnTo>
                  <a:lnTo>
                    <a:pt x="1109763" y="1881521"/>
                  </a:lnTo>
                  <a:lnTo>
                    <a:pt x="1063750" y="1888347"/>
                  </a:lnTo>
                  <a:lnTo>
                    <a:pt x="1017456" y="1892906"/>
                  </a:lnTo>
                  <a:lnTo>
                    <a:pt x="970996" y="1895189"/>
                  </a:lnTo>
                  <a:lnTo>
                    <a:pt x="947737" y="1895474"/>
                  </a:lnTo>
                  <a:lnTo>
                    <a:pt x="936106" y="1895403"/>
                  </a:lnTo>
                  <a:lnTo>
                    <a:pt x="889620" y="1893691"/>
                  </a:lnTo>
                  <a:lnTo>
                    <a:pt x="843274" y="1889700"/>
                  </a:lnTo>
                  <a:lnTo>
                    <a:pt x="797180" y="1883439"/>
                  </a:lnTo>
                  <a:lnTo>
                    <a:pt x="751447" y="1874924"/>
                  </a:lnTo>
                  <a:lnTo>
                    <a:pt x="706189" y="1864176"/>
                  </a:lnTo>
                  <a:lnTo>
                    <a:pt x="661514" y="1851220"/>
                  </a:lnTo>
                  <a:lnTo>
                    <a:pt x="617525" y="1836088"/>
                  </a:lnTo>
                  <a:lnTo>
                    <a:pt x="574334" y="1818815"/>
                  </a:lnTo>
                  <a:lnTo>
                    <a:pt x="532042" y="1799444"/>
                  </a:lnTo>
                  <a:lnTo>
                    <a:pt x="490750" y="1778021"/>
                  </a:lnTo>
                  <a:lnTo>
                    <a:pt x="450561" y="1754597"/>
                  </a:lnTo>
                  <a:lnTo>
                    <a:pt x="411570" y="1729230"/>
                  </a:lnTo>
                  <a:lnTo>
                    <a:pt x="373870" y="1701980"/>
                  </a:lnTo>
                  <a:lnTo>
                    <a:pt x="337552" y="1672914"/>
                  </a:lnTo>
                  <a:lnTo>
                    <a:pt x="302704" y="1642100"/>
                  </a:lnTo>
                  <a:lnTo>
                    <a:pt x="269411" y="1609613"/>
                  </a:lnTo>
                  <a:lnTo>
                    <a:pt x="237752" y="1575532"/>
                  </a:lnTo>
                  <a:lnTo>
                    <a:pt x="207803" y="1539939"/>
                  </a:lnTo>
                  <a:lnTo>
                    <a:pt x="179635" y="1502919"/>
                  </a:lnTo>
                  <a:lnTo>
                    <a:pt x="153319" y="1464561"/>
                  </a:lnTo>
                  <a:lnTo>
                    <a:pt x="128917" y="1424958"/>
                  </a:lnTo>
                  <a:lnTo>
                    <a:pt x="106487" y="1384206"/>
                  </a:lnTo>
                  <a:lnTo>
                    <a:pt x="86084" y="1342402"/>
                  </a:lnTo>
                  <a:lnTo>
                    <a:pt x="67757" y="1299647"/>
                  </a:lnTo>
                  <a:lnTo>
                    <a:pt x="51550" y="1256045"/>
                  </a:lnTo>
                  <a:lnTo>
                    <a:pt x="37501" y="1211699"/>
                  </a:lnTo>
                  <a:lnTo>
                    <a:pt x="25645" y="1166718"/>
                  </a:lnTo>
                  <a:lnTo>
                    <a:pt x="16011" y="1121210"/>
                  </a:lnTo>
                  <a:lnTo>
                    <a:pt x="8621" y="1075283"/>
                  </a:lnTo>
                  <a:lnTo>
                    <a:pt x="3494" y="1029049"/>
                  </a:lnTo>
                  <a:lnTo>
                    <a:pt x="641" y="982620"/>
                  </a:lnTo>
                  <a:lnTo>
                    <a:pt x="0" y="947737"/>
                  </a:lnTo>
                  <a:lnTo>
                    <a:pt x="71" y="936106"/>
                  </a:lnTo>
                  <a:lnTo>
                    <a:pt x="1783" y="889620"/>
                  </a:lnTo>
                  <a:lnTo>
                    <a:pt x="5774" y="843274"/>
                  </a:lnTo>
                  <a:lnTo>
                    <a:pt x="12034" y="797180"/>
                  </a:lnTo>
                  <a:lnTo>
                    <a:pt x="20549" y="751449"/>
                  </a:lnTo>
                  <a:lnTo>
                    <a:pt x="31298" y="706190"/>
                  </a:lnTo>
                  <a:lnTo>
                    <a:pt x="44254" y="661514"/>
                  </a:lnTo>
                  <a:lnTo>
                    <a:pt x="59386" y="617526"/>
                  </a:lnTo>
                  <a:lnTo>
                    <a:pt x="76659" y="574335"/>
                  </a:lnTo>
                  <a:lnTo>
                    <a:pt x="96030" y="532043"/>
                  </a:lnTo>
                  <a:lnTo>
                    <a:pt x="117453" y="490752"/>
                  </a:lnTo>
                  <a:lnTo>
                    <a:pt x="140875" y="450563"/>
                  </a:lnTo>
                  <a:lnTo>
                    <a:pt x="166242" y="411571"/>
                  </a:lnTo>
                  <a:lnTo>
                    <a:pt x="193493" y="373871"/>
                  </a:lnTo>
                  <a:lnTo>
                    <a:pt x="222560" y="337553"/>
                  </a:lnTo>
                  <a:lnTo>
                    <a:pt x="253373" y="302705"/>
                  </a:lnTo>
                  <a:lnTo>
                    <a:pt x="285860" y="269411"/>
                  </a:lnTo>
                  <a:lnTo>
                    <a:pt x="319941" y="237752"/>
                  </a:lnTo>
                  <a:lnTo>
                    <a:pt x="355534" y="207802"/>
                  </a:lnTo>
                  <a:lnTo>
                    <a:pt x="392554" y="179636"/>
                  </a:lnTo>
                  <a:lnTo>
                    <a:pt x="430911" y="153319"/>
                  </a:lnTo>
                  <a:lnTo>
                    <a:pt x="470513" y="128917"/>
                  </a:lnTo>
                  <a:lnTo>
                    <a:pt x="511266" y="106487"/>
                  </a:lnTo>
                  <a:lnTo>
                    <a:pt x="553071" y="86084"/>
                  </a:lnTo>
                  <a:lnTo>
                    <a:pt x="595825" y="67757"/>
                  </a:lnTo>
                  <a:lnTo>
                    <a:pt x="639428" y="51549"/>
                  </a:lnTo>
                  <a:lnTo>
                    <a:pt x="683774" y="37501"/>
                  </a:lnTo>
                  <a:lnTo>
                    <a:pt x="728753" y="25645"/>
                  </a:lnTo>
                  <a:lnTo>
                    <a:pt x="774263" y="16011"/>
                  </a:lnTo>
                  <a:lnTo>
                    <a:pt x="820190" y="8621"/>
                  </a:lnTo>
                  <a:lnTo>
                    <a:pt x="866424" y="3494"/>
                  </a:lnTo>
                  <a:lnTo>
                    <a:pt x="912854" y="642"/>
                  </a:lnTo>
                  <a:lnTo>
                    <a:pt x="947737" y="0"/>
                  </a:lnTo>
                  <a:lnTo>
                    <a:pt x="959368" y="71"/>
                  </a:lnTo>
                  <a:lnTo>
                    <a:pt x="1005853" y="1783"/>
                  </a:lnTo>
                  <a:lnTo>
                    <a:pt x="1052199" y="5774"/>
                  </a:lnTo>
                  <a:lnTo>
                    <a:pt x="1098293" y="12034"/>
                  </a:lnTo>
                  <a:lnTo>
                    <a:pt x="1144024" y="20549"/>
                  </a:lnTo>
                  <a:lnTo>
                    <a:pt x="1189282" y="31297"/>
                  </a:lnTo>
                  <a:lnTo>
                    <a:pt x="1233958" y="44253"/>
                  </a:lnTo>
                  <a:lnTo>
                    <a:pt x="1277944" y="59386"/>
                  </a:lnTo>
                  <a:lnTo>
                    <a:pt x="1321137" y="76659"/>
                  </a:lnTo>
                  <a:lnTo>
                    <a:pt x="1328738" y="79972"/>
                  </a:lnTo>
                </a:path>
              </a:pathLst>
            </a:custGeom>
            <a:ln w="9524">
              <a:solidFill>
                <a:srgbClr val="B8860A"/>
              </a:solidFill>
            </a:ln>
          </p:spPr>
          <p:txBody>
            <a:bodyPr wrap="square" lIns="0" tIns="0" rIns="0" bIns="0" rtlCol="0"/>
            <a:lstStyle/>
            <a:p>
              <a:endParaRPr>
                <a:latin typeface="+mn-ea"/>
                <a:ea typeface="+mn-ea"/>
              </a:endParaRPr>
            </a:p>
          </p:txBody>
        </p:sp>
        <p:sp>
          <p:nvSpPr>
            <p:cNvPr id="6" name="object 6"/>
            <p:cNvSpPr/>
            <p:nvPr/>
          </p:nvSpPr>
          <p:spPr>
            <a:xfrm>
              <a:off x="761999" y="2666999"/>
              <a:ext cx="571500" cy="28575"/>
            </a:xfrm>
            <a:custGeom>
              <a:avLst/>
              <a:gdLst/>
              <a:ahLst/>
              <a:cxnLst/>
              <a:rect l="l" t="t" r="r" b="b"/>
              <a:pathLst>
                <a:path w="571500" h="28575">
                  <a:moveTo>
                    <a:pt x="571499" y="28574"/>
                  </a:moveTo>
                  <a:lnTo>
                    <a:pt x="0" y="28574"/>
                  </a:lnTo>
                  <a:lnTo>
                    <a:pt x="0" y="0"/>
                  </a:lnTo>
                  <a:lnTo>
                    <a:pt x="571499" y="0"/>
                  </a:lnTo>
                  <a:lnTo>
                    <a:pt x="571499" y="28574"/>
                  </a:lnTo>
                  <a:close/>
                </a:path>
              </a:pathLst>
            </a:custGeom>
            <a:solidFill>
              <a:srgbClr val="B8860A"/>
            </a:solidFill>
          </p:spPr>
          <p:txBody>
            <a:bodyPr wrap="square" lIns="0" tIns="0" rIns="0" bIns="0" rtlCol="0"/>
            <a:lstStyle/>
            <a:p>
              <a:endParaRPr>
                <a:latin typeface="+mn-ea"/>
                <a:ea typeface="+mn-ea"/>
              </a:endParaRPr>
            </a:p>
          </p:txBody>
        </p:sp>
      </p:grpSp>
      <p:sp>
        <p:nvSpPr>
          <p:cNvPr id="7" name="object 7"/>
          <p:cNvSpPr txBox="1"/>
          <p:nvPr/>
        </p:nvSpPr>
        <p:spPr>
          <a:xfrm>
            <a:off x="749299" y="2847752"/>
            <a:ext cx="2473325" cy="182101"/>
          </a:xfrm>
          <a:prstGeom prst="rect">
            <a:avLst/>
          </a:prstGeom>
        </p:spPr>
        <p:txBody>
          <a:bodyPr vert="horz" wrap="square" lIns="0" tIns="12700" rIns="0" bIns="0" rtlCol="0">
            <a:spAutoFit/>
          </a:bodyPr>
          <a:lstStyle/>
          <a:p>
            <a:pPr marL="12700">
              <a:lnSpc>
                <a:spcPct val="100000"/>
              </a:lnSpc>
              <a:spcBef>
                <a:spcPts val="100"/>
              </a:spcBef>
              <a:tabLst>
                <a:tab pos="1034415" algn="l"/>
                <a:tab pos="1292225" algn="l"/>
                <a:tab pos="2272665" algn="l"/>
              </a:tabLst>
            </a:pPr>
            <a:r>
              <a:rPr sz="950" dirty="0">
                <a:solidFill>
                  <a:srgbClr val="E6C778"/>
                </a:solidFill>
                <a:latin typeface="+mn-ea"/>
                <a:ea typeface="+mn-ea"/>
                <a:cs typeface="Arial"/>
              </a:rPr>
              <a:t>C</a:t>
            </a:r>
            <a:r>
              <a:rPr sz="950" spc="135" dirty="0">
                <a:solidFill>
                  <a:srgbClr val="E6C778"/>
                </a:solidFill>
                <a:latin typeface="+mn-ea"/>
                <a:ea typeface="+mn-ea"/>
                <a:cs typeface="Arial"/>
              </a:rPr>
              <a:t> </a:t>
            </a:r>
            <a:r>
              <a:rPr sz="950" dirty="0">
                <a:solidFill>
                  <a:srgbClr val="E6C778"/>
                </a:solidFill>
                <a:latin typeface="+mn-ea"/>
                <a:ea typeface="+mn-ea"/>
                <a:cs typeface="Arial"/>
              </a:rPr>
              <a:t>H</a:t>
            </a:r>
            <a:r>
              <a:rPr sz="950" spc="140" dirty="0">
                <a:solidFill>
                  <a:srgbClr val="E6C778"/>
                </a:solidFill>
                <a:latin typeface="+mn-ea"/>
                <a:ea typeface="+mn-ea"/>
                <a:cs typeface="Arial"/>
              </a:rPr>
              <a:t> </a:t>
            </a:r>
            <a:r>
              <a:rPr sz="950" dirty="0">
                <a:solidFill>
                  <a:srgbClr val="E6C778"/>
                </a:solidFill>
                <a:latin typeface="+mn-ea"/>
                <a:ea typeface="+mn-ea"/>
                <a:cs typeface="Arial"/>
              </a:rPr>
              <a:t>A</a:t>
            </a:r>
            <a:r>
              <a:rPr sz="950" spc="140" dirty="0">
                <a:solidFill>
                  <a:srgbClr val="E6C778"/>
                </a:solidFill>
                <a:latin typeface="+mn-ea"/>
                <a:ea typeface="+mn-ea"/>
                <a:cs typeface="Arial"/>
              </a:rPr>
              <a:t> </a:t>
            </a:r>
            <a:r>
              <a:rPr sz="950" dirty="0">
                <a:solidFill>
                  <a:srgbClr val="E6C778"/>
                </a:solidFill>
                <a:latin typeface="+mn-ea"/>
                <a:ea typeface="+mn-ea"/>
                <a:cs typeface="Arial"/>
              </a:rPr>
              <a:t>P</a:t>
            </a:r>
            <a:r>
              <a:rPr sz="950" spc="140" dirty="0">
                <a:solidFill>
                  <a:srgbClr val="E6C778"/>
                </a:solidFill>
                <a:latin typeface="+mn-ea"/>
                <a:ea typeface="+mn-ea"/>
                <a:cs typeface="Arial"/>
              </a:rPr>
              <a:t> </a:t>
            </a:r>
            <a:r>
              <a:rPr sz="950" dirty="0">
                <a:solidFill>
                  <a:srgbClr val="E6C778"/>
                </a:solidFill>
                <a:latin typeface="+mn-ea"/>
                <a:ea typeface="+mn-ea"/>
                <a:cs typeface="Arial"/>
              </a:rPr>
              <a:t>T</a:t>
            </a:r>
            <a:r>
              <a:rPr sz="950" spc="135" dirty="0">
                <a:solidFill>
                  <a:srgbClr val="E6C778"/>
                </a:solidFill>
                <a:latin typeface="+mn-ea"/>
                <a:ea typeface="+mn-ea"/>
                <a:cs typeface="Arial"/>
              </a:rPr>
              <a:t> </a:t>
            </a:r>
            <a:r>
              <a:rPr sz="950" dirty="0">
                <a:solidFill>
                  <a:srgbClr val="E6C778"/>
                </a:solidFill>
                <a:latin typeface="+mn-ea"/>
                <a:ea typeface="+mn-ea"/>
                <a:cs typeface="Arial"/>
              </a:rPr>
              <a:t>E</a:t>
            </a:r>
            <a:r>
              <a:rPr sz="950" spc="140" dirty="0">
                <a:solidFill>
                  <a:srgbClr val="E6C778"/>
                </a:solidFill>
                <a:latin typeface="+mn-ea"/>
                <a:ea typeface="+mn-ea"/>
                <a:cs typeface="Arial"/>
              </a:rPr>
              <a:t> </a:t>
            </a:r>
            <a:r>
              <a:rPr sz="950" spc="-50" dirty="0">
                <a:solidFill>
                  <a:srgbClr val="E6C778"/>
                </a:solidFill>
                <a:latin typeface="+mn-ea"/>
                <a:ea typeface="+mn-ea"/>
                <a:cs typeface="Arial"/>
              </a:rPr>
              <a:t>R</a:t>
            </a:r>
            <a:r>
              <a:rPr sz="950" dirty="0">
                <a:solidFill>
                  <a:srgbClr val="E6C778"/>
                </a:solidFill>
                <a:latin typeface="+mn-ea"/>
                <a:ea typeface="+mn-ea"/>
                <a:cs typeface="Arial"/>
              </a:rPr>
              <a:t>	</a:t>
            </a:r>
            <a:r>
              <a:rPr sz="1100" spc="730" dirty="0">
                <a:solidFill>
                  <a:srgbClr val="E6C778"/>
                </a:solidFill>
                <a:latin typeface="+mn-ea"/>
                <a:ea typeface="+mn-ea"/>
                <a:cs typeface="Arial"/>
              </a:rPr>
              <a:t>∕</a:t>
            </a:r>
            <a:r>
              <a:rPr sz="1100" dirty="0">
                <a:solidFill>
                  <a:srgbClr val="E6C778"/>
                </a:solidFill>
                <a:latin typeface="+mn-ea"/>
                <a:ea typeface="+mn-ea"/>
                <a:cs typeface="Arial"/>
              </a:rPr>
              <a:t>	</a:t>
            </a:r>
            <a:r>
              <a:rPr sz="950" dirty="0">
                <a:solidFill>
                  <a:srgbClr val="E6C778"/>
                </a:solidFill>
                <a:latin typeface="+mn-ea"/>
                <a:ea typeface="+mn-ea"/>
                <a:cs typeface="Arial"/>
              </a:rPr>
              <a:t>S</a:t>
            </a:r>
            <a:r>
              <a:rPr sz="950" spc="135" dirty="0">
                <a:solidFill>
                  <a:srgbClr val="E6C778"/>
                </a:solidFill>
                <a:latin typeface="+mn-ea"/>
                <a:ea typeface="+mn-ea"/>
                <a:cs typeface="Arial"/>
              </a:rPr>
              <a:t> </a:t>
            </a:r>
            <a:r>
              <a:rPr sz="950" dirty="0">
                <a:solidFill>
                  <a:srgbClr val="E6C778"/>
                </a:solidFill>
                <a:latin typeface="+mn-ea"/>
                <a:ea typeface="+mn-ea"/>
                <a:cs typeface="Arial"/>
              </a:rPr>
              <a:t>E</a:t>
            </a:r>
            <a:r>
              <a:rPr sz="950" spc="140" dirty="0">
                <a:solidFill>
                  <a:srgbClr val="E6C778"/>
                </a:solidFill>
                <a:latin typeface="+mn-ea"/>
                <a:ea typeface="+mn-ea"/>
                <a:cs typeface="Arial"/>
              </a:rPr>
              <a:t> </a:t>
            </a:r>
            <a:r>
              <a:rPr sz="950" dirty="0">
                <a:solidFill>
                  <a:srgbClr val="E6C778"/>
                </a:solidFill>
                <a:latin typeface="+mn-ea"/>
                <a:ea typeface="+mn-ea"/>
                <a:cs typeface="Arial"/>
              </a:rPr>
              <a:t>C</a:t>
            </a:r>
            <a:r>
              <a:rPr sz="950" spc="135" dirty="0">
                <a:solidFill>
                  <a:srgbClr val="E6C778"/>
                </a:solidFill>
                <a:latin typeface="+mn-ea"/>
                <a:ea typeface="+mn-ea"/>
                <a:cs typeface="Arial"/>
              </a:rPr>
              <a:t> </a:t>
            </a:r>
            <a:r>
              <a:rPr sz="950" dirty="0">
                <a:solidFill>
                  <a:srgbClr val="E6C778"/>
                </a:solidFill>
                <a:latin typeface="+mn-ea"/>
                <a:ea typeface="+mn-ea"/>
                <a:cs typeface="Arial"/>
              </a:rPr>
              <a:t>T</a:t>
            </a:r>
            <a:r>
              <a:rPr sz="950" spc="140" dirty="0">
                <a:solidFill>
                  <a:srgbClr val="E6C778"/>
                </a:solidFill>
                <a:latin typeface="+mn-ea"/>
                <a:ea typeface="+mn-ea"/>
                <a:cs typeface="Arial"/>
              </a:rPr>
              <a:t> </a:t>
            </a:r>
            <a:r>
              <a:rPr sz="950" dirty="0">
                <a:solidFill>
                  <a:srgbClr val="E6C778"/>
                </a:solidFill>
                <a:latin typeface="+mn-ea"/>
                <a:ea typeface="+mn-ea"/>
                <a:cs typeface="Arial"/>
              </a:rPr>
              <a:t>I</a:t>
            </a:r>
            <a:r>
              <a:rPr sz="950" spc="140" dirty="0">
                <a:solidFill>
                  <a:srgbClr val="E6C778"/>
                </a:solidFill>
                <a:latin typeface="+mn-ea"/>
                <a:ea typeface="+mn-ea"/>
                <a:cs typeface="Arial"/>
              </a:rPr>
              <a:t> </a:t>
            </a:r>
            <a:r>
              <a:rPr sz="950" dirty="0">
                <a:solidFill>
                  <a:srgbClr val="E6C778"/>
                </a:solidFill>
                <a:latin typeface="+mn-ea"/>
                <a:ea typeface="+mn-ea"/>
                <a:cs typeface="Arial"/>
              </a:rPr>
              <a:t>O</a:t>
            </a:r>
            <a:r>
              <a:rPr sz="950" spc="135" dirty="0">
                <a:solidFill>
                  <a:srgbClr val="E6C778"/>
                </a:solidFill>
                <a:latin typeface="+mn-ea"/>
                <a:ea typeface="+mn-ea"/>
                <a:cs typeface="Arial"/>
              </a:rPr>
              <a:t> </a:t>
            </a:r>
            <a:r>
              <a:rPr sz="950" spc="-50" dirty="0">
                <a:solidFill>
                  <a:srgbClr val="E6C778"/>
                </a:solidFill>
                <a:latin typeface="+mn-ea"/>
                <a:ea typeface="+mn-ea"/>
                <a:cs typeface="Arial"/>
              </a:rPr>
              <a:t>N</a:t>
            </a:r>
            <a:r>
              <a:rPr sz="950" dirty="0">
                <a:solidFill>
                  <a:srgbClr val="E6C778"/>
                </a:solidFill>
                <a:latin typeface="+mn-ea"/>
                <a:ea typeface="+mn-ea"/>
                <a:cs typeface="Arial"/>
              </a:rPr>
              <a:t>	0</a:t>
            </a:r>
            <a:r>
              <a:rPr sz="950" spc="140" dirty="0">
                <a:solidFill>
                  <a:srgbClr val="E6C778"/>
                </a:solidFill>
                <a:latin typeface="+mn-ea"/>
                <a:ea typeface="+mn-ea"/>
                <a:cs typeface="Arial"/>
              </a:rPr>
              <a:t> </a:t>
            </a:r>
            <a:r>
              <a:rPr sz="950" spc="-50" dirty="0">
                <a:solidFill>
                  <a:srgbClr val="E6C778"/>
                </a:solidFill>
                <a:latin typeface="+mn-ea"/>
                <a:ea typeface="+mn-ea"/>
                <a:cs typeface="Arial"/>
              </a:rPr>
              <a:t>2</a:t>
            </a:r>
            <a:endParaRPr sz="950">
              <a:latin typeface="+mn-ea"/>
              <a:ea typeface="+mn-ea"/>
              <a:cs typeface="Arial"/>
            </a:endParaRPr>
          </a:p>
        </p:txBody>
      </p:sp>
      <p:sp>
        <p:nvSpPr>
          <p:cNvPr id="8" name="object 8"/>
          <p:cNvSpPr txBox="1"/>
          <p:nvPr/>
        </p:nvSpPr>
        <p:spPr>
          <a:xfrm>
            <a:off x="749299" y="3170935"/>
            <a:ext cx="6633209" cy="697230"/>
          </a:xfrm>
          <a:prstGeom prst="rect">
            <a:avLst/>
          </a:prstGeom>
        </p:spPr>
        <p:txBody>
          <a:bodyPr vert="horz" wrap="square" lIns="0" tIns="13335" rIns="0" bIns="0" rtlCol="0">
            <a:spAutoFit/>
          </a:bodyPr>
          <a:lstStyle/>
          <a:p>
            <a:pPr marL="12700">
              <a:lnSpc>
                <a:spcPct val="100000"/>
              </a:lnSpc>
              <a:spcBef>
                <a:spcPts val="105"/>
              </a:spcBef>
              <a:tabLst>
                <a:tab pos="2637155" algn="l"/>
              </a:tabLst>
            </a:pPr>
            <a:r>
              <a:rPr sz="4400" b="1" spc="-300" dirty="0">
                <a:solidFill>
                  <a:srgbClr val="FFFFFF"/>
                </a:solidFill>
                <a:latin typeface="+mn-ea"/>
                <a:ea typeface="+mn-ea"/>
                <a:cs typeface="BIZ UDPGothic"/>
              </a:rPr>
              <a:t>参考資</a:t>
            </a:r>
            <a:r>
              <a:rPr sz="4400" b="1" spc="-580" dirty="0">
                <a:solidFill>
                  <a:srgbClr val="FFFFFF"/>
                </a:solidFill>
                <a:latin typeface="+mn-ea"/>
                <a:ea typeface="+mn-ea"/>
                <a:cs typeface="BIZ UDPGothic"/>
              </a:rPr>
              <a:t>料</a:t>
            </a:r>
            <a:r>
              <a:rPr sz="4400" b="1" dirty="0">
                <a:solidFill>
                  <a:srgbClr val="FFFFFF"/>
                </a:solidFill>
                <a:latin typeface="+mn-ea"/>
                <a:ea typeface="+mn-ea"/>
                <a:cs typeface="BIZ UDPGothic"/>
              </a:rPr>
              <a:t>	</a:t>
            </a:r>
            <a:r>
              <a:rPr sz="4400" b="1" spc="-300" dirty="0">
                <a:solidFill>
                  <a:srgbClr val="FFFFFF"/>
                </a:solidFill>
                <a:latin typeface="+mn-ea"/>
                <a:ea typeface="+mn-ea"/>
                <a:cs typeface="BIZ UDPGothic"/>
              </a:rPr>
              <a:t>各</a:t>
            </a:r>
            <a:r>
              <a:rPr sz="4400" b="1" spc="-465" dirty="0">
                <a:solidFill>
                  <a:srgbClr val="FFFFFF"/>
                </a:solidFill>
                <a:latin typeface="+mn-ea"/>
                <a:ea typeface="+mn-ea"/>
                <a:cs typeface="BIZ UDPGothic"/>
              </a:rPr>
              <a:t>種</a:t>
            </a:r>
            <a:r>
              <a:rPr sz="4400" b="1" spc="-459" dirty="0">
                <a:solidFill>
                  <a:srgbClr val="FFFFFF"/>
                </a:solidFill>
                <a:latin typeface="+mn-ea"/>
                <a:ea typeface="+mn-ea"/>
                <a:cs typeface="Ryo Gothic Std B"/>
              </a:rPr>
              <a:t>ス</a:t>
            </a:r>
            <a:r>
              <a:rPr sz="4400" b="1" spc="-415" dirty="0">
                <a:solidFill>
                  <a:srgbClr val="FFFFFF"/>
                </a:solidFill>
                <a:latin typeface="+mn-ea"/>
                <a:ea typeface="+mn-ea"/>
                <a:cs typeface="Ryo Gothic Std B"/>
              </a:rPr>
              <a:t>コ</a:t>
            </a:r>
            <a:r>
              <a:rPr sz="4400" b="1" spc="-655" dirty="0">
                <a:solidFill>
                  <a:srgbClr val="FFFFFF"/>
                </a:solidFill>
                <a:latin typeface="+mn-ea"/>
                <a:ea typeface="+mn-ea"/>
                <a:cs typeface="Ryo Gothic Std B"/>
              </a:rPr>
              <a:t>ア</a:t>
            </a:r>
            <a:r>
              <a:rPr sz="4400" b="1" spc="-795" dirty="0">
                <a:solidFill>
                  <a:srgbClr val="FFFFFF"/>
                </a:solidFill>
                <a:latin typeface="+mn-ea"/>
                <a:ea typeface="+mn-ea"/>
                <a:cs typeface="Ryo Gothic Std B"/>
              </a:rPr>
              <a:t>リ</a:t>
            </a:r>
            <a:r>
              <a:rPr sz="4400" b="1" spc="-475" dirty="0">
                <a:solidFill>
                  <a:srgbClr val="FFFFFF"/>
                </a:solidFill>
                <a:latin typeface="+mn-ea"/>
                <a:ea typeface="+mn-ea"/>
                <a:cs typeface="Ryo Gothic Std B"/>
              </a:rPr>
              <a:t>ン</a:t>
            </a:r>
            <a:r>
              <a:rPr sz="4400" b="1" spc="-580" dirty="0">
                <a:solidFill>
                  <a:srgbClr val="FFFFFF"/>
                </a:solidFill>
                <a:latin typeface="+mn-ea"/>
                <a:ea typeface="+mn-ea"/>
                <a:cs typeface="Ryo Gothic Std B"/>
              </a:rPr>
              <a:t>グ</a:t>
            </a:r>
            <a:endParaRPr sz="4400">
              <a:latin typeface="+mn-ea"/>
              <a:ea typeface="+mn-ea"/>
              <a:cs typeface="Ryo Gothic Std B"/>
            </a:endParaRPr>
          </a:p>
        </p:txBody>
      </p:sp>
      <p:sp>
        <p:nvSpPr>
          <p:cNvPr id="9" name="object 9"/>
          <p:cNvSpPr txBox="1"/>
          <p:nvPr/>
        </p:nvSpPr>
        <p:spPr>
          <a:xfrm>
            <a:off x="749299" y="4083050"/>
            <a:ext cx="4549775" cy="695062"/>
          </a:xfrm>
          <a:prstGeom prst="rect">
            <a:avLst/>
          </a:prstGeom>
        </p:spPr>
        <p:txBody>
          <a:bodyPr vert="horz" wrap="square" lIns="0" tIns="12700" rIns="0" bIns="0" rtlCol="0">
            <a:spAutoFit/>
          </a:bodyPr>
          <a:lstStyle/>
          <a:p>
            <a:pPr marL="12700">
              <a:lnSpc>
                <a:spcPct val="100000"/>
              </a:lnSpc>
              <a:spcBef>
                <a:spcPts val="100"/>
              </a:spcBef>
            </a:pPr>
            <a:r>
              <a:rPr sz="1200" dirty="0">
                <a:solidFill>
                  <a:srgbClr val="FFFFFF"/>
                </a:solidFill>
                <a:latin typeface="+mn-ea"/>
                <a:ea typeface="+mn-ea"/>
                <a:cs typeface="Arial"/>
              </a:rPr>
              <a:t>R</a:t>
            </a:r>
            <a:r>
              <a:rPr sz="1200" spc="-155" dirty="0">
                <a:solidFill>
                  <a:srgbClr val="FFFFFF"/>
                </a:solidFill>
                <a:latin typeface="+mn-ea"/>
                <a:ea typeface="+mn-ea"/>
                <a:cs typeface="Arial"/>
              </a:rPr>
              <a:t> </a:t>
            </a:r>
            <a:r>
              <a:rPr sz="1200" dirty="0">
                <a:solidFill>
                  <a:srgbClr val="FFFFFF"/>
                </a:solidFill>
                <a:latin typeface="+mn-ea"/>
                <a:ea typeface="+mn-ea"/>
                <a:cs typeface="Arial"/>
              </a:rPr>
              <a:t>e</a:t>
            </a:r>
            <a:r>
              <a:rPr sz="1200" spc="-155" dirty="0">
                <a:solidFill>
                  <a:srgbClr val="FFFFFF"/>
                </a:solidFill>
                <a:latin typeface="+mn-ea"/>
                <a:ea typeface="+mn-ea"/>
                <a:cs typeface="Arial"/>
              </a:rPr>
              <a:t> </a:t>
            </a:r>
            <a:r>
              <a:rPr sz="1200" spc="-10" dirty="0">
                <a:solidFill>
                  <a:srgbClr val="FFFFFF"/>
                </a:solidFill>
                <a:latin typeface="+mn-ea"/>
                <a:ea typeface="+mn-ea"/>
                <a:cs typeface="Arial"/>
              </a:rPr>
              <a:t>f</a:t>
            </a:r>
            <a:r>
              <a:rPr sz="1200" spc="-155" dirty="0">
                <a:solidFill>
                  <a:srgbClr val="FFFFFF"/>
                </a:solidFill>
                <a:latin typeface="+mn-ea"/>
                <a:ea typeface="+mn-ea"/>
                <a:cs typeface="Arial"/>
              </a:rPr>
              <a:t> </a:t>
            </a:r>
            <a:r>
              <a:rPr sz="1200" dirty="0">
                <a:solidFill>
                  <a:srgbClr val="FFFFFF"/>
                </a:solidFill>
                <a:latin typeface="+mn-ea"/>
                <a:ea typeface="+mn-ea"/>
                <a:cs typeface="Arial"/>
              </a:rPr>
              <a:t>e</a:t>
            </a:r>
            <a:r>
              <a:rPr sz="1200" spc="-155" dirty="0">
                <a:solidFill>
                  <a:srgbClr val="FFFFFF"/>
                </a:solidFill>
                <a:latin typeface="+mn-ea"/>
                <a:ea typeface="+mn-ea"/>
                <a:cs typeface="Arial"/>
              </a:rPr>
              <a:t> </a:t>
            </a:r>
            <a:r>
              <a:rPr sz="1200" spc="-10" dirty="0">
                <a:solidFill>
                  <a:srgbClr val="FFFFFF"/>
                </a:solidFill>
                <a:latin typeface="+mn-ea"/>
                <a:ea typeface="+mn-ea"/>
                <a:cs typeface="Arial"/>
              </a:rPr>
              <a:t>r</a:t>
            </a:r>
            <a:r>
              <a:rPr sz="1200" spc="-155" dirty="0">
                <a:solidFill>
                  <a:srgbClr val="FFFFFF"/>
                </a:solidFill>
                <a:latin typeface="+mn-ea"/>
                <a:ea typeface="+mn-ea"/>
                <a:cs typeface="Arial"/>
              </a:rPr>
              <a:t> </a:t>
            </a:r>
            <a:r>
              <a:rPr sz="1200" dirty="0">
                <a:solidFill>
                  <a:srgbClr val="FFFFFF"/>
                </a:solidFill>
                <a:latin typeface="+mn-ea"/>
                <a:ea typeface="+mn-ea"/>
                <a:cs typeface="Arial"/>
              </a:rPr>
              <a:t>e</a:t>
            </a:r>
            <a:r>
              <a:rPr sz="1200" spc="-155" dirty="0">
                <a:solidFill>
                  <a:srgbClr val="FFFFFF"/>
                </a:solidFill>
                <a:latin typeface="+mn-ea"/>
                <a:ea typeface="+mn-ea"/>
                <a:cs typeface="Arial"/>
              </a:rPr>
              <a:t> </a:t>
            </a:r>
            <a:r>
              <a:rPr sz="1200" dirty="0">
                <a:solidFill>
                  <a:srgbClr val="FFFFFF"/>
                </a:solidFill>
                <a:latin typeface="+mn-ea"/>
                <a:ea typeface="+mn-ea"/>
                <a:cs typeface="Arial"/>
              </a:rPr>
              <a:t>n</a:t>
            </a:r>
            <a:r>
              <a:rPr sz="1200" spc="-155" dirty="0">
                <a:solidFill>
                  <a:srgbClr val="FFFFFF"/>
                </a:solidFill>
                <a:latin typeface="+mn-ea"/>
                <a:ea typeface="+mn-ea"/>
                <a:cs typeface="Arial"/>
              </a:rPr>
              <a:t> </a:t>
            </a:r>
            <a:r>
              <a:rPr sz="1200" dirty="0">
                <a:solidFill>
                  <a:srgbClr val="FFFFFF"/>
                </a:solidFill>
                <a:latin typeface="+mn-ea"/>
                <a:ea typeface="+mn-ea"/>
                <a:cs typeface="Arial"/>
              </a:rPr>
              <a:t>c</a:t>
            </a:r>
            <a:r>
              <a:rPr sz="1200" spc="-155" dirty="0">
                <a:solidFill>
                  <a:srgbClr val="FFFFFF"/>
                </a:solidFill>
                <a:latin typeface="+mn-ea"/>
                <a:ea typeface="+mn-ea"/>
                <a:cs typeface="Arial"/>
              </a:rPr>
              <a:t> </a:t>
            </a:r>
            <a:r>
              <a:rPr sz="1200" dirty="0">
                <a:solidFill>
                  <a:srgbClr val="FFFFFF"/>
                </a:solidFill>
                <a:latin typeface="+mn-ea"/>
                <a:ea typeface="+mn-ea"/>
                <a:cs typeface="Arial"/>
              </a:rPr>
              <a:t>e</a:t>
            </a:r>
            <a:r>
              <a:rPr sz="1200" spc="365" dirty="0">
                <a:solidFill>
                  <a:srgbClr val="FFFFFF"/>
                </a:solidFill>
                <a:latin typeface="+mn-ea"/>
                <a:ea typeface="+mn-ea"/>
                <a:cs typeface="Arial"/>
              </a:rPr>
              <a:t> </a:t>
            </a:r>
            <a:r>
              <a:rPr sz="1200" dirty="0">
                <a:solidFill>
                  <a:srgbClr val="FFFFFF"/>
                </a:solidFill>
                <a:latin typeface="+mn-ea"/>
                <a:ea typeface="+mn-ea"/>
                <a:cs typeface="Arial"/>
              </a:rPr>
              <a:t>—</a:t>
            </a:r>
            <a:r>
              <a:rPr sz="1200" spc="360" dirty="0">
                <a:solidFill>
                  <a:srgbClr val="FFFFFF"/>
                </a:solidFill>
                <a:latin typeface="+mn-ea"/>
                <a:ea typeface="+mn-ea"/>
                <a:cs typeface="Arial"/>
              </a:rPr>
              <a:t> </a:t>
            </a:r>
            <a:r>
              <a:rPr sz="1200" dirty="0">
                <a:solidFill>
                  <a:srgbClr val="FFFFFF"/>
                </a:solidFill>
                <a:latin typeface="+mn-ea"/>
                <a:ea typeface="+mn-ea"/>
                <a:cs typeface="Arial"/>
              </a:rPr>
              <a:t>S</a:t>
            </a:r>
            <a:r>
              <a:rPr sz="1200" spc="-155" dirty="0">
                <a:solidFill>
                  <a:srgbClr val="FFFFFF"/>
                </a:solidFill>
                <a:latin typeface="+mn-ea"/>
                <a:ea typeface="+mn-ea"/>
                <a:cs typeface="Arial"/>
              </a:rPr>
              <a:t> </a:t>
            </a:r>
            <a:r>
              <a:rPr sz="1200" dirty="0">
                <a:solidFill>
                  <a:srgbClr val="FFFFFF"/>
                </a:solidFill>
                <a:latin typeface="+mn-ea"/>
                <a:ea typeface="+mn-ea"/>
                <a:cs typeface="Arial"/>
              </a:rPr>
              <a:t>c</a:t>
            </a:r>
            <a:r>
              <a:rPr sz="1200" spc="-155" dirty="0">
                <a:solidFill>
                  <a:srgbClr val="FFFFFF"/>
                </a:solidFill>
                <a:latin typeface="+mn-ea"/>
                <a:ea typeface="+mn-ea"/>
                <a:cs typeface="Arial"/>
              </a:rPr>
              <a:t> </a:t>
            </a:r>
            <a:r>
              <a:rPr sz="1200" dirty="0">
                <a:solidFill>
                  <a:srgbClr val="FFFFFF"/>
                </a:solidFill>
                <a:latin typeface="+mn-ea"/>
                <a:ea typeface="+mn-ea"/>
                <a:cs typeface="Arial"/>
              </a:rPr>
              <a:t>o</a:t>
            </a:r>
            <a:r>
              <a:rPr sz="1200" spc="-155" dirty="0">
                <a:solidFill>
                  <a:srgbClr val="FFFFFF"/>
                </a:solidFill>
                <a:latin typeface="+mn-ea"/>
                <a:ea typeface="+mn-ea"/>
                <a:cs typeface="Arial"/>
              </a:rPr>
              <a:t> </a:t>
            </a:r>
            <a:r>
              <a:rPr sz="1200" spc="-10" dirty="0">
                <a:solidFill>
                  <a:srgbClr val="FFFFFF"/>
                </a:solidFill>
                <a:latin typeface="+mn-ea"/>
                <a:ea typeface="+mn-ea"/>
                <a:cs typeface="Arial"/>
              </a:rPr>
              <a:t>r</a:t>
            </a:r>
            <a:r>
              <a:rPr sz="1200" spc="-150" dirty="0">
                <a:solidFill>
                  <a:srgbClr val="FFFFFF"/>
                </a:solidFill>
                <a:latin typeface="+mn-ea"/>
                <a:ea typeface="+mn-ea"/>
                <a:cs typeface="Arial"/>
              </a:rPr>
              <a:t> </a:t>
            </a:r>
            <a:r>
              <a:rPr sz="1200" dirty="0">
                <a:solidFill>
                  <a:srgbClr val="FFFFFF"/>
                </a:solidFill>
                <a:latin typeface="+mn-ea"/>
                <a:ea typeface="+mn-ea"/>
                <a:cs typeface="Arial"/>
              </a:rPr>
              <a:t>i</a:t>
            </a:r>
            <a:r>
              <a:rPr sz="1200" spc="-155" dirty="0">
                <a:solidFill>
                  <a:srgbClr val="FFFFFF"/>
                </a:solidFill>
                <a:latin typeface="+mn-ea"/>
                <a:ea typeface="+mn-ea"/>
                <a:cs typeface="Arial"/>
              </a:rPr>
              <a:t> </a:t>
            </a:r>
            <a:r>
              <a:rPr sz="1200" dirty="0">
                <a:solidFill>
                  <a:srgbClr val="FFFFFF"/>
                </a:solidFill>
                <a:latin typeface="+mn-ea"/>
                <a:ea typeface="+mn-ea"/>
                <a:cs typeface="Arial"/>
              </a:rPr>
              <a:t>n</a:t>
            </a:r>
            <a:r>
              <a:rPr sz="1200" spc="-155" dirty="0">
                <a:solidFill>
                  <a:srgbClr val="FFFFFF"/>
                </a:solidFill>
                <a:latin typeface="+mn-ea"/>
                <a:ea typeface="+mn-ea"/>
                <a:cs typeface="Arial"/>
              </a:rPr>
              <a:t> </a:t>
            </a:r>
            <a:r>
              <a:rPr sz="1200" dirty="0">
                <a:solidFill>
                  <a:srgbClr val="FFFFFF"/>
                </a:solidFill>
                <a:latin typeface="+mn-ea"/>
                <a:ea typeface="+mn-ea"/>
                <a:cs typeface="Arial"/>
              </a:rPr>
              <a:t>g</a:t>
            </a:r>
            <a:r>
              <a:rPr sz="1200" spc="360" dirty="0">
                <a:solidFill>
                  <a:srgbClr val="FFFFFF"/>
                </a:solidFill>
                <a:latin typeface="+mn-ea"/>
                <a:ea typeface="+mn-ea"/>
                <a:cs typeface="Arial"/>
              </a:rPr>
              <a:t> </a:t>
            </a:r>
            <a:r>
              <a:rPr sz="1200" dirty="0">
                <a:solidFill>
                  <a:srgbClr val="FFFFFF"/>
                </a:solidFill>
                <a:latin typeface="+mn-ea"/>
                <a:ea typeface="+mn-ea"/>
                <a:cs typeface="Arial"/>
              </a:rPr>
              <a:t>S</a:t>
            </a:r>
            <a:r>
              <a:rPr sz="1200" spc="-155" dirty="0">
                <a:solidFill>
                  <a:srgbClr val="FFFFFF"/>
                </a:solidFill>
                <a:latin typeface="+mn-ea"/>
                <a:ea typeface="+mn-ea"/>
                <a:cs typeface="Arial"/>
              </a:rPr>
              <a:t> </a:t>
            </a:r>
            <a:r>
              <a:rPr sz="1200" dirty="0">
                <a:solidFill>
                  <a:srgbClr val="FFFFFF"/>
                </a:solidFill>
                <a:latin typeface="+mn-ea"/>
                <a:ea typeface="+mn-ea"/>
                <a:cs typeface="Arial"/>
              </a:rPr>
              <a:t>y</a:t>
            </a:r>
            <a:r>
              <a:rPr sz="1200" spc="-155" dirty="0">
                <a:solidFill>
                  <a:srgbClr val="FFFFFF"/>
                </a:solidFill>
                <a:latin typeface="+mn-ea"/>
                <a:ea typeface="+mn-ea"/>
                <a:cs typeface="Arial"/>
              </a:rPr>
              <a:t> </a:t>
            </a:r>
            <a:r>
              <a:rPr sz="1200" dirty="0">
                <a:solidFill>
                  <a:srgbClr val="FFFFFF"/>
                </a:solidFill>
                <a:latin typeface="+mn-ea"/>
                <a:ea typeface="+mn-ea"/>
                <a:cs typeface="Arial"/>
              </a:rPr>
              <a:t>s</a:t>
            </a:r>
            <a:r>
              <a:rPr sz="1200" spc="-155" dirty="0">
                <a:solidFill>
                  <a:srgbClr val="FFFFFF"/>
                </a:solidFill>
                <a:latin typeface="+mn-ea"/>
                <a:ea typeface="+mn-ea"/>
                <a:cs typeface="Arial"/>
              </a:rPr>
              <a:t> </a:t>
            </a:r>
            <a:r>
              <a:rPr sz="1200" spc="-10" dirty="0">
                <a:solidFill>
                  <a:srgbClr val="FFFFFF"/>
                </a:solidFill>
                <a:latin typeface="+mn-ea"/>
                <a:ea typeface="+mn-ea"/>
                <a:cs typeface="Arial"/>
              </a:rPr>
              <a:t>t</a:t>
            </a:r>
            <a:r>
              <a:rPr sz="1200" spc="-150" dirty="0">
                <a:solidFill>
                  <a:srgbClr val="FFFFFF"/>
                </a:solidFill>
                <a:latin typeface="+mn-ea"/>
                <a:ea typeface="+mn-ea"/>
                <a:cs typeface="Arial"/>
              </a:rPr>
              <a:t> </a:t>
            </a:r>
            <a:r>
              <a:rPr sz="1200" dirty="0">
                <a:solidFill>
                  <a:srgbClr val="FFFFFF"/>
                </a:solidFill>
                <a:latin typeface="+mn-ea"/>
                <a:ea typeface="+mn-ea"/>
                <a:cs typeface="Arial"/>
              </a:rPr>
              <a:t>e</a:t>
            </a:r>
            <a:r>
              <a:rPr sz="1200" spc="-155" dirty="0">
                <a:solidFill>
                  <a:srgbClr val="FFFFFF"/>
                </a:solidFill>
                <a:latin typeface="+mn-ea"/>
                <a:ea typeface="+mn-ea"/>
                <a:cs typeface="Arial"/>
              </a:rPr>
              <a:t> </a:t>
            </a:r>
            <a:r>
              <a:rPr sz="1200" spc="-10" dirty="0">
                <a:solidFill>
                  <a:srgbClr val="FFFFFF"/>
                </a:solidFill>
                <a:latin typeface="+mn-ea"/>
                <a:ea typeface="+mn-ea"/>
                <a:cs typeface="Arial"/>
              </a:rPr>
              <a:t>m</a:t>
            </a:r>
            <a:r>
              <a:rPr sz="1200" spc="-155" dirty="0">
                <a:solidFill>
                  <a:srgbClr val="FFFFFF"/>
                </a:solidFill>
                <a:latin typeface="+mn-ea"/>
                <a:ea typeface="+mn-ea"/>
                <a:cs typeface="Arial"/>
              </a:rPr>
              <a:t> </a:t>
            </a:r>
            <a:r>
              <a:rPr sz="1200" dirty="0">
                <a:solidFill>
                  <a:srgbClr val="FFFFFF"/>
                </a:solidFill>
                <a:latin typeface="+mn-ea"/>
                <a:ea typeface="+mn-ea"/>
                <a:cs typeface="Arial"/>
              </a:rPr>
              <a:t>s</a:t>
            </a:r>
            <a:r>
              <a:rPr sz="1200" spc="360" dirty="0">
                <a:solidFill>
                  <a:srgbClr val="FFFFFF"/>
                </a:solidFill>
                <a:latin typeface="+mn-ea"/>
                <a:ea typeface="+mn-ea"/>
                <a:cs typeface="Arial"/>
              </a:rPr>
              <a:t> </a:t>
            </a:r>
            <a:r>
              <a:rPr sz="1200" spc="-10" dirty="0">
                <a:solidFill>
                  <a:srgbClr val="FFFFFF"/>
                </a:solidFill>
                <a:latin typeface="+mn-ea"/>
                <a:ea typeface="+mn-ea"/>
                <a:cs typeface="Arial"/>
              </a:rPr>
              <a:t>f</a:t>
            </a:r>
            <a:r>
              <a:rPr sz="1200" spc="-155" dirty="0">
                <a:solidFill>
                  <a:srgbClr val="FFFFFF"/>
                </a:solidFill>
                <a:latin typeface="+mn-ea"/>
                <a:ea typeface="+mn-ea"/>
                <a:cs typeface="Arial"/>
              </a:rPr>
              <a:t> </a:t>
            </a:r>
            <a:r>
              <a:rPr sz="1200" dirty="0">
                <a:solidFill>
                  <a:srgbClr val="FFFFFF"/>
                </a:solidFill>
                <a:latin typeface="+mn-ea"/>
                <a:ea typeface="+mn-ea"/>
                <a:cs typeface="Arial"/>
              </a:rPr>
              <a:t>o</a:t>
            </a:r>
            <a:r>
              <a:rPr sz="1200" spc="-155" dirty="0">
                <a:solidFill>
                  <a:srgbClr val="FFFFFF"/>
                </a:solidFill>
                <a:latin typeface="+mn-ea"/>
                <a:ea typeface="+mn-ea"/>
                <a:cs typeface="Arial"/>
              </a:rPr>
              <a:t> </a:t>
            </a:r>
            <a:r>
              <a:rPr sz="1200" dirty="0">
                <a:solidFill>
                  <a:srgbClr val="FFFFFF"/>
                </a:solidFill>
                <a:latin typeface="+mn-ea"/>
                <a:ea typeface="+mn-ea"/>
                <a:cs typeface="Arial"/>
              </a:rPr>
              <a:t>r</a:t>
            </a:r>
            <a:r>
              <a:rPr sz="1200" spc="365" dirty="0">
                <a:solidFill>
                  <a:srgbClr val="FFFFFF"/>
                </a:solidFill>
                <a:latin typeface="+mn-ea"/>
                <a:ea typeface="+mn-ea"/>
                <a:cs typeface="Arial"/>
              </a:rPr>
              <a:t> </a:t>
            </a:r>
            <a:r>
              <a:rPr sz="1200" dirty="0">
                <a:solidFill>
                  <a:srgbClr val="FFFFFF"/>
                </a:solidFill>
                <a:latin typeface="+mn-ea"/>
                <a:ea typeface="+mn-ea"/>
                <a:cs typeface="Arial"/>
              </a:rPr>
              <a:t>B</a:t>
            </a:r>
            <a:r>
              <a:rPr sz="1200" spc="-155" dirty="0">
                <a:solidFill>
                  <a:srgbClr val="FFFFFF"/>
                </a:solidFill>
                <a:latin typeface="+mn-ea"/>
                <a:ea typeface="+mn-ea"/>
                <a:cs typeface="Arial"/>
              </a:rPr>
              <a:t> </a:t>
            </a:r>
            <a:r>
              <a:rPr sz="1200" dirty="0">
                <a:solidFill>
                  <a:srgbClr val="FFFFFF"/>
                </a:solidFill>
                <a:latin typeface="+mn-ea"/>
                <a:ea typeface="+mn-ea"/>
                <a:cs typeface="Arial"/>
              </a:rPr>
              <a:t>o</a:t>
            </a:r>
            <a:r>
              <a:rPr sz="1200" spc="-155" dirty="0">
                <a:solidFill>
                  <a:srgbClr val="FFFFFF"/>
                </a:solidFill>
                <a:latin typeface="+mn-ea"/>
                <a:ea typeface="+mn-ea"/>
                <a:cs typeface="Arial"/>
              </a:rPr>
              <a:t> </a:t>
            </a:r>
            <a:r>
              <a:rPr sz="1200" dirty="0">
                <a:solidFill>
                  <a:srgbClr val="FFFFFF"/>
                </a:solidFill>
                <a:latin typeface="+mn-ea"/>
                <a:ea typeface="+mn-ea"/>
                <a:cs typeface="Arial"/>
              </a:rPr>
              <a:t>n</a:t>
            </a:r>
            <a:r>
              <a:rPr sz="1200" spc="-155" dirty="0">
                <a:solidFill>
                  <a:srgbClr val="FFFFFF"/>
                </a:solidFill>
                <a:latin typeface="+mn-ea"/>
                <a:ea typeface="+mn-ea"/>
                <a:cs typeface="Arial"/>
              </a:rPr>
              <a:t> </a:t>
            </a:r>
            <a:r>
              <a:rPr sz="1200" dirty="0">
                <a:solidFill>
                  <a:srgbClr val="FFFFFF"/>
                </a:solidFill>
                <a:latin typeface="+mn-ea"/>
                <a:ea typeface="+mn-ea"/>
                <a:cs typeface="Arial"/>
              </a:rPr>
              <a:t>e</a:t>
            </a:r>
            <a:r>
              <a:rPr sz="1200" spc="360" dirty="0">
                <a:solidFill>
                  <a:srgbClr val="FFFFFF"/>
                </a:solidFill>
                <a:latin typeface="+mn-ea"/>
                <a:ea typeface="+mn-ea"/>
                <a:cs typeface="Arial"/>
              </a:rPr>
              <a:t> </a:t>
            </a:r>
            <a:r>
              <a:rPr sz="1200" spc="-10" dirty="0">
                <a:solidFill>
                  <a:srgbClr val="FFFFFF"/>
                </a:solidFill>
                <a:latin typeface="+mn-ea"/>
                <a:ea typeface="+mn-ea"/>
                <a:cs typeface="Arial"/>
              </a:rPr>
              <a:t>M</a:t>
            </a:r>
            <a:r>
              <a:rPr sz="1200" spc="-150" dirty="0">
                <a:solidFill>
                  <a:srgbClr val="FFFFFF"/>
                </a:solidFill>
                <a:latin typeface="+mn-ea"/>
                <a:ea typeface="+mn-ea"/>
                <a:cs typeface="Arial"/>
              </a:rPr>
              <a:t> </a:t>
            </a:r>
            <a:r>
              <a:rPr sz="1200" dirty="0">
                <a:solidFill>
                  <a:srgbClr val="FFFFFF"/>
                </a:solidFill>
                <a:latin typeface="+mn-ea"/>
                <a:ea typeface="+mn-ea"/>
                <a:cs typeface="Arial"/>
              </a:rPr>
              <a:t>e</a:t>
            </a:r>
            <a:r>
              <a:rPr sz="1200" spc="-155" dirty="0">
                <a:solidFill>
                  <a:srgbClr val="FFFFFF"/>
                </a:solidFill>
                <a:latin typeface="+mn-ea"/>
                <a:ea typeface="+mn-ea"/>
                <a:cs typeface="Arial"/>
              </a:rPr>
              <a:t> </a:t>
            </a:r>
            <a:r>
              <a:rPr sz="1200" spc="-10" dirty="0">
                <a:solidFill>
                  <a:srgbClr val="FFFFFF"/>
                </a:solidFill>
                <a:latin typeface="+mn-ea"/>
                <a:ea typeface="+mn-ea"/>
                <a:cs typeface="Arial"/>
              </a:rPr>
              <a:t>t</a:t>
            </a:r>
            <a:r>
              <a:rPr sz="1200" spc="-155" dirty="0">
                <a:solidFill>
                  <a:srgbClr val="FFFFFF"/>
                </a:solidFill>
                <a:latin typeface="+mn-ea"/>
                <a:ea typeface="+mn-ea"/>
                <a:cs typeface="Arial"/>
              </a:rPr>
              <a:t> </a:t>
            </a:r>
            <a:r>
              <a:rPr sz="1200" dirty="0">
                <a:solidFill>
                  <a:srgbClr val="FFFFFF"/>
                </a:solidFill>
                <a:latin typeface="+mn-ea"/>
                <a:ea typeface="+mn-ea"/>
                <a:cs typeface="Arial"/>
              </a:rPr>
              <a:t>a</a:t>
            </a:r>
            <a:r>
              <a:rPr sz="1200" spc="-155" dirty="0">
                <a:solidFill>
                  <a:srgbClr val="FFFFFF"/>
                </a:solidFill>
                <a:latin typeface="+mn-ea"/>
                <a:ea typeface="+mn-ea"/>
                <a:cs typeface="Arial"/>
              </a:rPr>
              <a:t> </a:t>
            </a:r>
            <a:r>
              <a:rPr sz="1200" dirty="0">
                <a:solidFill>
                  <a:srgbClr val="FFFFFF"/>
                </a:solidFill>
                <a:latin typeface="+mn-ea"/>
                <a:ea typeface="+mn-ea"/>
                <a:cs typeface="Arial"/>
              </a:rPr>
              <a:t>s</a:t>
            </a:r>
            <a:r>
              <a:rPr sz="1200" spc="-155" dirty="0">
                <a:solidFill>
                  <a:srgbClr val="FFFFFF"/>
                </a:solidFill>
                <a:latin typeface="+mn-ea"/>
                <a:ea typeface="+mn-ea"/>
                <a:cs typeface="Arial"/>
              </a:rPr>
              <a:t> </a:t>
            </a:r>
            <a:r>
              <a:rPr sz="1200" spc="-10" dirty="0">
                <a:solidFill>
                  <a:srgbClr val="FFFFFF"/>
                </a:solidFill>
                <a:latin typeface="+mn-ea"/>
                <a:ea typeface="+mn-ea"/>
                <a:cs typeface="Arial"/>
              </a:rPr>
              <a:t>t</a:t>
            </a:r>
            <a:r>
              <a:rPr sz="1200" spc="-155" dirty="0">
                <a:solidFill>
                  <a:srgbClr val="FFFFFF"/>
                </a:solidFill>
                <a:latin typeface="+mn-ea"/>
                <a:ea typeface="+mn-ea"/>
                <a:cs typeface="Arial"/>
              </a:rPr>
              <a:t> </a:t>
            </a:r>
            <a:r>
              <a:rPr sz="1200" dirty="0">
                <a:solidFill>
                  <a:srgbClr val="FFFFFF"/>
                </a:solidFill>
                <a:latin typeface="+mn-ea"/>
                <a:ea typeface="+mn-ea"/>
                <a:cs typeface="Arial"/>
              </a:rPr>
              <a:t>a</a:t>
            </a:r>
            <a:r>
              <a:rPr sz="1200" spc="-155" dirty="0">
                <a:solidFill>
                  <a:srgbClr val="FFFFFF"/>
                </a:solidFill>
                <a:latin typeface="+mn-ea"/>
                <a:ea typeface="+mn-ea"/>
                <a:cs typeface="Arial"/>
              </a:rPr>
              <a:t> </a:t>
            </a:r>
            <a:r>
              <a:rPr sz="1200" dirty="0">
                <a:solidFill>
                  <a:srgbClr val="FFFFFF"/>
                </a:solidFill>
                <a:latin typeface="+mn-ea"/>
                <a:ea typeface="+mn-ea"/>
                <a:cs typeface="Arial"/>
              </a:rPr>
              <a:t>s</a:t>
            </a:r>
            <a:r>
              <a:rPr sz="1200" spc="-155" dirty="0">
                <a:solidFill>
                  <a:srgbClr val="FFFFFF"/>
                </a:solidFill>
                <a:latin typeface="+mn-ea"/>
                <a:ea typeface="+mn-ea"/>
                <a:cs typeface="Arial"/>
              </a:rPr>
              <a:t> </a:t>
            </a:r>
            <a:r>
              <a:rPr sz="1200" dirty="0">
                <a:solidFill>
                  <a:srgbClr val="FFFFFF"/>
                </a:solidFill>
                <a:latin typeface="+mn-ea"/>
                <a:ea typeface="+mn-ea"/>
                <a:cs typeface="Arial"/>
              </a:rPr>
              <a:t>i</a:t>
            </a:r>
            <a:r>
              <a:rPr sz="1200" spc="-155" dirty="0">
                <a:solidFill>
                  <a:srgbClr val="FFFFFF"/>
                </a:solidFill>
                <a:latin typeface="+mn-ea"/>
                <a:ea typeface="+mn-ea"/>
                <a:cs typeface="Arial"/>
              </a:rPr>
              <a:t> </a:t>
            </a:r>
            <a:r>
              <a:rPr sz="1200" spc="-50" dirty="0">
                <a:solidFill>
                  <a:srgbClr val="FFFFFF"/>
                </a:solidFill>
                <a:latin typeface="+mn-ea"/>
                <a:ea typeface="+mn-ea"/>
                <a:cs typeface="Arial"/>
              </a:rPr>
              <a:t>s</a:t>
            </a:r>
            <a:endParaRPr sz="1200" dirty="0">
              <a:latin typeface="+mn-ea"/>
              <a:ea typeface="+mn-ea"/>
              <a:cs typeface="Arial"/>
            </a:endParaRPr>
          </a:p>
          <a:p>
            <a:pPr>
              <a:lnSpc>
                <a:spcPct val="100000"/>
              </a:lnSpc>
            </a:pPr>
            <a:endParaRPr sz="1200" dirty="0">
              <a:latin typeface="+mn-ea"/>
              <a:ea typeface="+mn-ea"/>
              <a:cs typeface="Arial"/>
            </a:endParaRPr>
          </a:p>
          <a:p>
            <a:pPr>
              <a:lnSpc>
                <a:spcPct val="100000"/>
              </a:lnSpc>
              <a:spcBef>
                <a:spcPts val="1000"/>
              </a:spcBef>
            </a:pPr>
            <a:endParaRPr sz="1200" dirty="0">
              <a:latin typeface="+mn-ea"/>
              <a:ea typeface="+mn-ea"/>
              <a:cs typeface="Arial"/>
            </a:endParaRP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80173" y="830566"/>
            <a:ext cx="47625" cy="228600"/>
          </a:xfrm>
          <a:custGeom>
            <a:avLst/>
            <a:gdLst/>
            <a:ahLst/>
            <a:cxnLst/>
            <a:rect l="l" t="t" r="r" b="b"/>
            <a:pathLst>
              <a:path w="47625" h="228600">
                <a:moveTo>
                  <a:pt x="47624" y="228599"/>
                </a:moveTo>
                <a:lnTo>
                  <a:pt x="0" y="228599"/>
                </a:lnTo>
                <a:lnTo>
                  <a:pt x="0" y="0"/>
                </a:lnTo>
                <a:lnTo>
                  <a:pt x="47624" y="0"/>
                </a:lnTo>
                <a:lnTo>
                  <a:pt x="47624" y="228599"/>
                </a:lnTo>
                <a:close/>
              </a:path>
            </a:pathLst>
          </a:custGeom>
          <a:solidFill>
            <a:srgbClr val="B8860A"/>
          </a:solidFill>
        </p:spPr>
        <p:txBody>
          <a:bodyPr wrap="square" lIns="0" tIns="0" rIns="0" bIns="0" rtlCol="0"/>
          <a:lstStyle/>
          <a:p>
            <a:endParaRPr>
              <a:latin typeface="+mn-ea"/>
              <a:ea typeface="+mn-ea"/>
            </a:endParaRPr>
          </a:p>
        </p:txBody>
      </p:sp>
      <p:sp>
        <p:nvSpPr>
          <p:cNvPr id="3" name="object 3" descr="$PPTXTitle"/>
          <p:cNvSpPr txBox="1">
            <a:spLocks noGrp="1"/>
          </p:cNvSpPr>
          <p:nvPr>
            <p:ph type="title"/>
          </p:nvPr>
        </p:nvSpPr>
        <p:spPr>
          <a:xfrm>
            <a:off x="429398" y="741291"/>
            <a:ext cx="3256915" cy="357505"/>
          </a:xfrm>
          <a:prstGeom prst="rect">
            <a:avLst/>
          </a:prstGeom>
        </p:spPr>
        <p:txBody>
          <a:bodyPr vert="horz" wrap="square" lIns="0" tIns="15875" rIns="0" bIns="0" rtlCol="0">
            <a:spAutoFit/>
          </a:bodyPr>
          <a:lstStyle/>
          <a:p>
            <a:pPr marL="12700">
              <a:lnSpc>
                <a:spcPct val="100000"/>
              </a:lnSpc>
              <a:spcBef>
                <a:spcPts val="125"/>
              </a:spcBef>
            </a:pPr>
            <a:r>
              <a:rPr sz="2150" b="1" spc="-150" dirty="0">
                <a:solidFill>
                  <a:srgbClr val="1F3A5E"/>
                </a:solidFill>
                <a:latin typeface="+mn-ea"/>
                <a:ea typeface="+mn-ea"/>
                <a:cs typeface="Source Han Sans JP"/>
              </a:rPr>
              <a:t>ECOG</a:t>
            </a:r>
            <a:r>
              <a:rPr sz="2150" b="1" spc="55" dirty="0">
                <a:solidFill>
                  <a:srgbClr val="1F3A5E"/>
                </a:solidFill>
                <a:latin typeface="+mn-ea"/>
                <a:ea typeface="+mn-ea"/>
                <a:cs typeface="Source Han Sans JP"/>
              </a:rPr>
              <a:t> </a:t>
            </a:r>
            <a:r>
              <a:rPr sz="2150" b="1" spc="-110" dirty="0">
                <a:solidFill>
                  <a:srgbClr val="1F3A5E"/>
                </a:solidFill>
                <a:latin typeface="+mn-ea"/>
                <a:ea typeface="+mn-ea"/>
                <a:cs typeface="Source Han Sans JP"/>
              </a:rPr>
              <a:t>Performance</a:t>
            </a:r>
            <a:r>
              <a:rPr sz="2150" b="1" spc="55" dirty="0">
                <a:solidFill>
                  <a:srgbClr val="1F3A5E"/>
                </a:solidFill>
                <a:latin typeface="+mn-ea"/>
                <a:ea typeface="+mn-ea"/>
                <a:cs typeface="Source Han Sans JP"/>
              </a:rPr>
              <a:t> </a:t>
            </a:r>
            <a:r>
              <a:rPr sz="2150" b="1" spc="-70" dirty="0">
                <a:solidFill>
                  <a:srgbClr val="1F3A5E"/>
                </a:solidFill>
                <a:latin typeface="+mn-ea"/>
                <a:ea typeface="+mn-ea"/>
                <a:cs typeface="Source Han Sans JP"/>
              </a:rPr>
              <a:t>Status</a:t>
            </a:r>
            <a:endParaRPr sz="2150" dirty="0">
              <a:latin typeface="+mn-ea"/>
              <a:ea typeface="+mn-ea"/>
              <a:cs typeface="Source Han Sans JP"/>
            </a:endParaRPr>
          </a:p>
        </p:txBody>
      </p:sp>
      <p:grpSp>
        <p:nvGrpSpPr>
          <p:cNvPr id="6" name="object 6"/>
          <p:cNvGrpSpPr/>
          <p:nvPr/>
        </p:nvGrpSpPr>
        <p:grpSpPr>
          <a:xfrm>
            <a:off x="0" y="0"/>
            <a:ext cx="12192000" cy="342900"/>
            <a:chOff x="0" y="0"/>
            <a:chExt cx="12192000" cy="342900"/>
          </a:xfrm>
        </p:grpSpPr>
        <p:sp>
          <p:nvSpPr>
            <p:cNvPr id="7" name="object 7"/>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8" name="object 8"/>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9" name="object 9"/>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10" name="object 10"/>
          <p:cNvSpPr txBox="1"/>
          <p:nvPr/>
        </p:nvSpPr>
        <p:spPr>
          <a:xfrm>
            <a:off x="10833594" y="87979"/>
            <a:ext cx="1358405" cy="170560"/>
          </a:xfrm>
          <a:prstGeom prst="rect">
            <a:avLst/>
          </a:prstGeom>
        </p:spPr>
        <p:txBody>
          <a:bodyPr vert="horz" wrap="square" lIns="0" tIns="16510" rIns="0" bIns="0" rtlCol="0">
            <a:spAutoFit/>
          </a:bodyPr>
          <a:lstStyle/>
          <a:p>
            <a:pPr marL="12700">
              <a:lnSpc>
                <a:spcPct val="100000"/>
              </a:lnSpc>
              <a:spcBef>
                <a:spcPts val="130"/>
              </a:spcBef>
            </a:pPr>
            <a:r>
              <a:rPr sz="1000" spc="-50" dirty="0">
                <a:solidFill>
                  <a:srgbClr val="FFFFFF"/>
                </a:solidFill>
                <a:latin typeface="+mn-ea"/>
                <a:ea typeface="+mn-ea"/>
                <a:cs typeface="SimSun"/>
              </a:rPr>
              <a:t>東北大学整形外科</a:t>
            </a:r>
            <a:endParaRPr sz="1000" dirty="0">
              <a:latin typeface="+mn-ea"/>
              <a:ea typeface="+mn-ea"/>
              <a:cs typeface="SimSun"/>
            </a:endParaRPr>
          </a:p>
        </p:txBody>
      </p:sp>
      <p:graphicFrame>
        <p:nvGraphicFramePr>
          <p:cNvPr id="15" name="表 3">
            <a:extLst>
              <a:ext uri="{FF2B5EF4-FFF2-40B4-BE49-F238E27FC236}">
                <a16:creationId xmlns:a16="http://schemas.microsoft.com/office/drawing/2014/main" id="{92EEC8BC-3B2E-4F8C-F13A-E25BACF00FBD}"/>
              </a:ext>
            </a:extLst>
          </p:cNvPr>
          <p:cNvGraphicFramePr>
            <a:graphicFrameLocks noGrp="1"/>
          </p:cNvGraphicFramePr>
          <p:nvPr>
            <p:extLst>
              <p:ext uri="{D42A27DB-BD31-4B8C-83A1-F6EECF244321}">
                <p14:modId xmlns:p14="http://schemas.microsoft.com/office/powerpoint/2010/main" val="3813077450"/>
              </p:ext>
            </p:extLst>
          </p:nvPr>
        </p:nvGraphicFramePr>
        <p:xfrm>
          <a:off x="620864" y="1966684"/>
          <a:ext cx="10559876" cy="3296920"/>
        </p:xfrm>
        <a:graphic>
          <a:graphicData uri="http://schemas.openxmlformats.org/drawingml/2006/table">
            <a:tbl>
              <a:tblPr firstRow="1" bandRow="1">
                <a:tableStyleId>{5C22544A-7EE6-4342-B048-85BDC9FD1C3A}</a:tableStyleId>
              </a:tblPr>
              <a:tblGrid>
                <a:gridCol w="1879512">
                  <a:extLst>
                    <a:ext uri="{9D8B030D-6E8A-4147-A177-3AD203B41FA5}">
                      <a16:colId xmlns:a16="http://schemas.microsoft.com/office/drawing/2014/main" val="2716797958"/>
                    </a:ext>
                  </a:extLst>
                </a:gridCol>
                <a:gridCol w="8680364">
                  <a:extLst>
                    <a:ext uri="{9D8B030D-6E8A-4147-A177-3AD203B41FA5}">
                      <a16:colId xmlns:a16="http://schemas.microsoft.com/office/drawing/2014/main" val="1362882285"/>
                    </a:ext>
                  </a:extLst>
                </a:gridCol>
              </a:tblGrid>
              <a:tr h="370840">
                <a:tc>
                  <a:txBody>
                    <a:bodyPr/>
                    <a:lstStyle/>
                    <a:p>
                      <a:pPr algn="ctr"/>
                      <a:r>
                        <a:rPr kumimoji="1" lang="en-US" altLang="ja-JP" b="0" baseline="0" dirty="0">
                          <a:solidFill>
                            <a:schemeClr val="bg1"/>
                          </a:solidFill>
                          <a:latin typeface="Arial" panose="020B0604020202020204" pitchFamily="34" charset="0"/>
                          <a:ea typeface="游ゴシック" panose="020B0400000000000000" pitchFamily="50" charset="-128"/>
                        </a:rPr>
                        <a:t>Score</a:t>
                      </a:r>
                      <a:endParaRPr kumimoji="1" lang="ja-JP" altLang="en-US" b="0" baseline="0" dirty="0">
                        <a:solidFill>
                          <a:schemeClr val="bg1"/>
                        </a:solidFill>
                        <a:latin typeface="Arial" panose="020B0604020202020204" pitchFamily="34" charset="0"/>
                        <a:ea typeface="游ゴシック" panose="020B0400000000000000" pitchFamily="50" charset="-128"/>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accent1"/>
                    </a:solidFill>
                  </a:tcPr>
                </a:tc>
                <a:tc>
                  <a:txBody>
                    <a:bodyPr/>
                    <a:lstStyle/>
                    <a:p>
                      <a:pPr algn="ctr"/>
                      <a:r>
                        <a:rPr kumimoji="1" lang="ja-JP" altLang="en-US" b="1" baseline="0" dirty="0">
                          <a:solidFill>
                            <a:schemeClr val="bg1"/>
                          </a:solidFill>
                          <a:latin typeface="Arial" panose="020B0604020202020204" pitchFamily="34" charset="0"/>
                          <a:ea typeface="游ゴシック" panose="020B0400000000000000" pitchFamily="50" charset="-128"/>
                        </a:rPr>
                        <a:t>定義</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2151498605"/>
                  </a:ext>
                </a:extLst>
              </a:tr>
              <a:tr h="370840">
                <a:tc>
                  <a:txBody>
                    <a:bodyPr/>
                    <a:lstStyle/>
                    <a:p>
                      <a:pPr algn="ctr"/>
                      <a:r>
                        <a:rPr kumimoji="1" lang="en-US" altLang="ja-JP" baseline="0" dirty="0">
                          <a:latin typeface="Arial" panose="020B0604020202020204" pitchFamily="34" charset="0"/>
                          <a:ea typeface="游ゴシック" panose="020B0400000000000000" pitchFamily="50" charset="-128"/>
                        </a:rPr>
                        <a:t>0</a:t>
                      </a:r>
                      <a:endParaRPr kumimoji="1" lang="ja-JP" altLang="en-US"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r>
                        <a:rPr kumimoji="1" lang="ja-JP" altLang="en-US" sz="1600" baseline="0" dirty="0">
                          <a:latin typeface="Arial" panose="020B0604020202020204" pitchFamily="34" charset="0"/>
                          <a:ea typeface="游ゴシック" panose="020B0400000000000000" pitchFamily="50" charset="-128"/>
                        </a:rPr>
                        <a:t>全く問題なく活動できる。</a:t>
                      </a:r>
                      <a:endParaRPr kumimoji="1" lang="en-US" altLang="ja-JP" sz="1600" baseline="0" dirty="0">
                        <a:latin typeface="Arial" panose="020B0604020202020204" pitchFamily="34" charset="0"/>
                        <a:ea typeface="游ゴシック" panose="020B0400000000000000" pitchFamily="50" charset="-128"/>
                      </a:endParaRPr>
                    </a:p>
                    <a:p>
                      <a:r>
                        <a:rPr kumimoji="1" lang="ja-JP" altLang="en-US" sz="1600" baseline="0" dirty="0">
                          <a:latin typeface="Arial" panose="020B0604020202020204" pitchFamily="34" charset="0"/>
                          <a:ea typeface="游ゴシック" panose="020B0400000000000000" pitchFamily="50" charset="-128"/>
                        </a:rPr>
                        <a:t>発病前と同じ日常生活が制限なく行える。</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extLst>
                  <a:ext uri="{0D108BD9-81ED-4DB2-BD59-A6C34878D82A}">
                    <a16:rowId xmlns:a16="http://schemas.microsoft.com/office/drawing/2014/main" val="4050109678"/>
                  </a:ext>
                </a:extLst>
              </a:tr>
              <a:tr h="370840">
                <a:tc>
                  <a:txBody>
                    <a:bodyPr/>
                    <a:lstStyle/>
                    <a:p>
                      <a:pPr algn="ctr"/>
                      <a:r>
                        <a:rPr kumimoji="1" lang="en-US" altLang="ja-JP" baseline="0" dirty="0">
                          <a:latin typeface="Arial" panose="020B0604020202020204" pitchFamily="34" charset="0"/>
                          <a:ea typeface="游ゴシック" panose="020B0400000000000000" pitchFamily="50" charset="-128"/>
                        </a:rPr>
                        <a:t>1</a:t>
                      </a:r>
                      <a:endParaRPr kumimoji="1" lang="ja-JP" altLang="en-US"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r>
                        <a:rPr kumimoji="1" lang="ja-JP" altLang="en-US" sz="1600" baseline="0" dirty="0">
                          <a:latin typeface="Arial" panose="020B0604020202020204" pitchFamily="34" charset="0"/>
                          <a:ea typeface="游ゴシック" panose="020B0400000000000000" pitchFamily="50" charset="-128"/>
                        </a:rPr>
                        <a:t>肉体的に激しい活動は制限されるが、歩行可能で軽作業や座っての作業は行うことができる。</a:t>
                      </a:r>
                      <a:endParaRPr kumimoji="1" lang="en-US" altLang="ja-JP" sz="1600" baseline="0" dirty="0">
                        <a:latin typeface="Arial" panose="020B0604020202020204" pitchFamily="34" charset="0"/>
                        <a:ea typeface="游ゴシック" panose="020B0400000000000000" pitchFamily="50" charset="-128"/>
                      </a:endParaRPr>
                    </a:p>
                    <a:p>
                      <a:r>
                        <a:rPr kumimoji="1" lang="ja-JP" altLang="en-US" sz="1600" baseline="0" dirty="0">
                          <a:latin typeface="Arial" panose="020B0604020202020204" pitchFamily="34" charset="0"/>
                          <a:ea typeface="游ゴシック" panose="020B0400000000000000" pitchFamily="50" charset="-128"/>
                        </a:rPr>
                        <a:t>例：軽い家事、事務作業</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extLst>
                  <a:ext uri="{0D108BD9-81ED-4DB2-BD59-A6C34878D82A}">
                    <a16:rowId xmlns:a16="http://schemas.microsoft.com/office/drawing/2014/main" val="4171948898"/>
                  </a:ext>
                </a:extLst>
              </a:tr>
              <a:tr h="370840">
                <a:tc>
                  <a:txBody>
                    <a:bodyPr/>
                    <a:lstStyle/>
                    <a:p>
                      <a:pPr algn="ctr"/>
                      <a:r>
                        <a:rPr kumimoji="1" lang="en-US" altLang="ja-JP" baseline="0" dirty="0">
                          <a:latin typeface="Arial" panose="020B0604020202020204" pitchFamily="34" charset="0"/>
                          <a:ea typeface="游ゴシック" panose="020B0400000000000000" pitchFamily="50" charset="-128"/>
                        </a:rPr>
                        <a:t>2</a:t>
                      </a:r>
                      <a:endParaRPr kumimoji="1" lang="ja-JP" altLang="en-US"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r>
                        <a:rPr kumimoji="1" lang="ja-JP" altLang="en-US" sz="1600" baseline="0" dirty="0">
                          <a:latin typeface="Arial" panose="020B0604020202020204" pitchFamily="34" charset="0"/>
                          <a:ea typeface="游ゴシック" panose="020B0400000000000000" pitchFamily="50" charset="-128"/>
                        </a:rPr>
                        <a:t>歩行可能で自分の身の回りのことはすべて可能だが作業はできない。</a:t>
                      </a:r>
                      <a:endParaRPr kumimoji="1" lang="en-US" altLang="ja-JP" sz="1600" baseline="0" dirty="0">
                        <a:latin typeface="Arial" panose="020B0604020202020204" pitchFamily="34" charset="0"/>
                        <a:ea typeface="游ゴシック" panose="020B0400000000000000" pitchFamily="50" charset="-128"/>
                      </a:endParaRPr>
                    </a:p>
                    <a:p>
                      <a:r>
                        <a:rPr kumimoji="1" lang="ja-JP" altLang="en-US" sz="1600" baseline="0" dirty="0">
                          <a:latin typeface="Arial" panose="020B0604020202020204" pitchFamily="34" charset="0"/>
                          <a:ea typeface="游ゴシック" panose="020B0400000000000000" pitchFamily="50" charset="-128"/>
                        </a:rPr>
                        <a:t>日中の</a:t>
                      </a:r>
                      <a:r>
                        <a:rPr kumimoji="1" lang="en-US" altLang="ja-JP" sz="1600" baseline="0" dirty="0">
                          <a:latin typeface="Arial" panose="020B0604020202020204" pitchFamily="34" charset="0"/>
                          <a:ea typeface="游ゴシック" panose="020B0400000000000000" pitchFamily="50" charset="-128"/>
                        </a:rPr>
                        <a:t>50%</a:t>
                      </a:r>
                      <a:r>
                        <a:rPr kumimoji="1" lang="ja-JP" altLang="en-US" sz="1600" baseline="0" dirty="0">
                          <a:latin typeface="Arial" panose="020B0604020202020204" pitchFamily="34" charset="0"/>
                          <a:ea typeface="游ゴシック" panose="020B0400000000000000" pitchFamily="50" charset="-128"/>
                        </a:rPr>
                        <a:t>以上はベッド外で過ごす。</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extLst>
                  <a:ext uri="{0D108BD9-81ED-4DB2-BD59-A6C34878D82A}">
                    <a16:rowId xmlns:a16="http://schemas.microsoft.com/office/drawing/2014/main" val="974494472"/>
                  </a:ext>
                </a:extLst>
              </a:tr>
              <a:tr h="185420">
                <a:tc>
                  <a:txBody>
                    <a:bodyPr/>
                    <a:lstStyle/>
                    <a:p>
                      <a:pPr algn="ctr"/>
                      <a:r>
                        <a:rPr kumimoji="1" lang="en-US" altLang="ja-JP" baseline="0" dirty="0">
                          <a:latin typeface="Arial" panose="020B0604020202020204" pitchFamily="34" charset="0"/>
                          <a:ea typeface="游ゴシック" panose="020B0400000000000000" pitchFamily="50" charset="-128"/>
                        </a:rPr>
                        <a:t>3</a:t>
                      </a:r>
                      <a:endParaRPr kumimoji="1" lang="ja-JP" altLang="en-US"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r>
                        <a:rPr kumimoji="1" lang="ja-JP" altLang="en-US" sz="1600" baseline="0" dirty="0">
                          <a:latin typeface="Arial" panose="020B0604020202020204" pitchFamily="34" charset="0"/>
                          <a:ea typeface="游ゴシック" panose="020B0400000000000000" pitchFamily="50" charset="-128"/>
                        </a:rPr>
                        <a:t>限られた自分の身の回りのことしかできない。日中の</a:t>
                      </a:r>
                      <a:r>
                        <a:rPr kumimoji="1" lang="en-US" altLang="ja-JP" sz="1600" baseline="0" dirty="0">
                          <a:latin typeface="Arial" panose="020B0604020202020204" pitchFamily="34" charset="0"/>
                          <a:ea typeface="游ゴシック" panose="020B0400000000000000" pitchFamily="50" charset="-128"/>
                        </a:rPr>
                        <a:t>50%</a:t>
                      </a:r>
                      <a:r>
                        <a:rPr kumimoji="1" lang="ja-JP" altLang="en-US" sz="1600" baseline="0" dirty="0">
                          <a:latin typeface="Arial" panose="020B0604020202020204" pitchFamily="34" charset="0"/>
                          <a:ea typeface="游ゴシック" panose="020B0400000000000000" pitchFamily="50" charset="-128"/>
                        </a:rPr>
                        <a:t>以上をベッドか椅子で過ごす。</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extLst>
                  <a:ext uri="{0D108BD9-81ED-4DB2-BD59-A6C34878D82A}">
                    <a16:rowId xmlns:a16="http://schemas.microsoft.com/office/drawing/2014/main" val="3999299932"/>
                  </a:ext>
                </a:extLst>
              </a:tr>
              <a:tr h="185420">
                <a:tc>
                  <a:txBody>
                    <a:bodyPr/>
                    <a:lstStyle/>
                    <a:p>
                      <a:pPr algn="ctr"/>
                      <a:r>
                        <a:rPr kumimoji="1" lang="en-US" altLang="ja-JP" baseline="0" dirty="0">
                          <a:latin typeface="Arial" panose="020B0604020202020204" pitchFamily="34" charset="0"/>
                          <a:ea typeface="游ゴシック" panose="020B0400000000000000" pitchFamily="50" charset="-128"/>
                        </a:rPr>
                        <a:t>4</a:t>
                      </a:r>
                      <a:endParaRPr kumimoji="1" lang="ja-JP" altLang="en-US"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r>
                        <a:rPr kumimoji="1" lang="ja-JP" altLang="en-US" sz="1600" baseline="0" dirty="0">
                          <a:latin typeface="Arial" panose="020B0604020202020204" pitchFamily="34" charset="0"/>
                          <a:ea typeface="游ゴシック" panose="020B0400000000000000" pitchFamily="50" charset="-128"/>
                        </a:rPr>
                        <a:t>全く動けない。</a:t>
                      </a:r>
                      <a:endParaRPr kumimoji="1" lang="en-US" altLang="ja-JP" sz="1600" baseline="0" dirty="0">
                        <a:latin typeface="Arial" panose="020B0604020202020204" pitchFamily="34" charset="0"/>
                        <a:ea typeface="游ゴシック" panose="020B0400000000000000" pitchFamily="50" charset="-128"/>
                      </a:endParaRPr>
                    </a:p>
                    <a:p>
                      <a:r>
                        <a:rPr kumimoji="1" lang="ja-JP" altLang="en-US" sz="1600" baseline="0" dirty="0">
                          <a:latin typeface="Arial" panose="020B0604020202020204" pitchFamily="34" charset="0"/>
                          <a:ea typeface="游ゴシック" panose="020B0400000000000000" pitchFamily="50" charset="-128"/>
                        </a:rPr>
                        <a:t>自分の身の回りのことは全くできない。</a:t>
                      </a:r>
                      <a:endParaRPr kumimoji="1" lang="en-US" altLang="ja-JP" sz="1600" baseline="0" dirty="0">
                        <a:latin typeface="Arial" panose="020B0604020202020204" pitchFamily="34" charset="0"/>
                        <a:ea typeface="游ゴシック" panose="020B0400000000000000" pitchFamily="50" charset="-128"/>
                      </a:endParaRPr>
                    </a:p>
                    <a:p>
                      <a:r>
                        <a:rPr kumimoji="1" lang="ja-JP" altLang="en-US" sz="1600" baseline="0" dirty="0">
                          <a:latin typeface="Arial" panose="020B0604020202020204" pitchFamily="34" charset="0"/>
                          <a:ea typeface="游ゴシック" panose="020B0400000000000000" pitchFamily="50" charset="-128"/>
                        </a:rPr>
                        <a:t>完全にベッドか椅子で過ごす。</a:t>
                      </a: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extLst>
                  <a:ext uri="{0D108BD9-81ED-4DB2-BD59-A6C34878D82A}">
                    <a16:rowId xmlns:a16="http://schemas.microsoft.com/office/drawing/2014/main" val="2127123437"/>
                  </a:ext>
                </a:extLst>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object 3"/>
          <p:cNvSpPr/>
          <p:nvPr/>
        </p:nvSpPr>
        <p:spPr>
          <a:xfrm>
            <a:off x="228599" y="542924"/>
            <a:ext cx="47625" cy="209550"/>
          </a:xfrm>
          <a:custGeom>
            <a:avLst/>
            <a:gdLst/>
            <a:ahLst/>
            <a:cxnLst/>
            <a:rect l="l" t="t" r="r" b="b"/>
            <a:pathLst>
              <a:path w="47625" h="209550">
                <a:moveTo>
                  <a:pt x="47624" y="209549"/>
                </a:moveTo>
                <a:lnTo>
                  <a:pt x="0" y="209549"/>
                </a:lnTo>
                <a:lnTo>
                  <a:pt x="0" y="0"/>
                </a:lnTo>
                <a:lnTo>
                  <a:pt x="47624" y="0"/>
                </a:lnTo>
                <a:lnTo>
                  <a:pt x="47624" y="209549"/>
                </a:lnTo>
                <a:close/>
              </a:path>
            </a:pathLst>
          </a:custGeom>
          <a:solidFill>
            <a:srgbClr val="B8860A"/>
          </a:solidFill>
        </p:spPr>
        <p:txBody>
          <a:bodyPr wrap="square" lIns="0" tIns="0" rIns="0" bIns="0" rtlCol="0"/>
          <a:lstStyle/>
          <a:p>
            <a:endParaRPr>
              <a:latin typeface="+mn-ea"/>
              <a:ea typeface="+mn-ea"/>
            </a:endParaRPr>
          </a:p>
        </p:txBody>
      </p:sp>
      <p:sp>
        <p:nvSpPr>
          <p:cNvPr id="4" name="object 4" descr="$PPTXTitle"/>
          <p:cNvSpPr txBox="1">
            <a:spLocks noGrp="1"/>
          </p:cNvSpPr>
          <p:nvPr>
            <p:ph type="title"/>
          </p:nvPr>
        </p:nvSpPr>
        <p:spPr>
          <a:xfrm>
            <a:off x="377824" y="440907"/>
            <a:ext cx="2657475" cy="349885"/>
          </a:xfrm>
          <a:prstGeom prst="rect">
            <a:avLst/>
          </a:prstGeom>
        </p:spPr>
        <p:txBody>
          <a:bodyPr vert="horz" wrap="square" lIns="0" tIns="15875" rIns="0" bIns="0" rtlCol="0">
            <a:spAutoFit/>
          </a:bodyPr>
          <a:lstStyle/>
          <a:p>
            <a:pPr marL="12700">
              <a:lnSpc>
                <a:spcPct val="100000"/>
              </a:lnSpc>
              <a:spcBef>
                <a:spcPts val="125"/>
              </a:spcBef>
              <a:tabLst>
                <a:tab pos="1527810" algn="l"/>
              </a:tabLst>
            </a:pPr>
            <a:r>
              <a:rPr sz="2100" b="1" spc="-135" dirty="0">
                <a:solidFill>
                  <a:srgbClr val="1F3A5E"/>
                </a:solidFill>
                <a:latin typeface="+mn-ea"/>
                <a:ea typeface="+mn-ea"/>
                <a:cs typeface="Source Han Sans JP"/>
              </a:rPr>
              <a:t>Mirels</a:t>
            </a:r>
            <a:r>
              <a:rPr sz="2100" b="1" spc="30" dirty="0">
                <a:solidFill>
                  <a:srgbClr val="1F3A5E"/>
                </a:solidFill>
                <a:latin typeface="+mn-ea"/>
                <a:ea typeface="+mn-ea"/>
                <a:cs typeface="Source Han Sans JP"/>
              </a:rPr>
              <a:t> </a:t>
            </a:r>
            <a:r>
              <a:rPr sz="2100" b="1" spc="-20" dirty="0">
                <a:solidFill>
                  <a:srgbClr val="1F3A5E"/>
                </a:solidFill>
                <a:latin typeface="+mn-ea"/>
                <a:ea typeface="+mn-ea"/>
                <a:cs typeface="Source Han Sans JP"/>
              </a:rPr>
              <a:t>score</a:t>
            </a:r>
            <a:r>
              <a:rPr sz="2100" b="1" dirty="0">
                <a:solidFill>
                  <a:srgbClr val="1F3A5E"/>
                </a:solidFill>
                <a:latin typeface="+mn-ea"/>
                <a:ea typeface="+mn-ea"/>
                <a:cs typeface="Source Han Sans JP"/>
              </a:rPr>
              <a:t>	</a:t>
            </a:r>
            <a:endParaRPr sz="1100" dirty="0">
              <a:latin typeface="+mn-ea"/>
              <a:ea typeface="+mn-ea"/>
              <a:cs typeface="SimSun"/>
            </a:endParaRPr>
          </a:p>
        </p:txBody>
      </p:sp>
      <p:sp>
        <p:nvSpPr>
          <p:cNvPr id="9" name="object 9"/>
          <p:cNvSpPr txBox="1"/>
          <p:nvPr/>
        </p:nvSpPr>
        <p:spPr>
          <a:xfrm>
            <a:off x="189706" y="5813483"/>
            <a:ext cx="8157845" cy="368300"/>
          </a:xfrm>
          <a:prstGeom prst="rect">
            <a:avLst/>
          </a:prstGeom>
        </p:spPr>
        <p:txBody>
          <a:bodyPr vert="horz" wrap="square" lIns="0" tIns="31750" rIns="0" bIns="0" rtlCol="0">
            <a:spAutoFit/>
          </a:bodyPr>
          <a:lstStyle/>
          <a:p>
            <a:pPr marL="12700">
              <a:lnSpc>
                <a:spcPct val="100000"/>
              </a:lnSpc>
              <a:spcBef>
                <a:spcPts val="250"/>
              </a:spcBef>
            </a:pPr>
            <a:r>
              <a:rPr sz="950" i="1" spc="-10" dirty="0">
                <a:solidFill>
                  <a:srgbClr val="595959"/>
                </a:solidFill>
                <a:latin typeface="+mn-ea"/>
                <a:ea typeface="+mn-ea"/>
                <a:cs typeface="Meiryo"/>
              </a:rPr>
              <a:t>‧</a:t>
            </a:r>
            <a:r>
              <a:rPr lang="en-US" sz="950" i="1" spc="-10" dirty="0">
                <a:solidFill>
                  <a:srgbClr val="595959"/>
                </a:solidFill>
                <a:latin typeface="+mn-ea"/>
                <a:ea typeface="+mn-ea"/>
                <a:cs typeface="Meiryo"/>
              </a:rPr>
              <a:t> </a:t>
            </a:r>
            <a:r>
              <a:rPr sz="1000" i="1" spc="-10" dirty="0">
                <a:solidFill>
                  <a:srgbClr val="595959"/>
                </a:solidFill>
                <a:latin typeface="+mn-ea"/>
                <a:ea typeface="+mn-ea"/>
                <a:cs typeface="Arial"/>
              </a:rPr>
              <a:t>Mirels</a:t>
            </a:r>
            <a:r>
              <a:rPr sz="1000" i="1" spc="-35" dirty="0">
                <a:solidFill>
                  <a:srgbClr val="595959"/>
                </a:solidFill>
                <a:latin typeface="+mn-ea"/>
                <a:ea typeface="+mn-ea"/>
                <a:cs typeface="Arial"/>
              </a:rPr>
              <a:t> </a:t>
            </a:r>
            <a:r>
              <a:rPr sz="1000" i="1" spc="-80" dirty="0">
                <a:solidFill>
                  <a:srgbClr val="595959"/>
                </a:solidFill>
                <a:latin typeface="+mn-ea"/>
                <a:ea typeface="+mn-ea"/>
                <a:cs typeface="Arial"/>
              </a:rPr>
              <a:t>H.</a:t>
            </a:r>
            <a:r>
              <a:rPr sz="1000" i="1" spc="-35" dirty="0">
                <a:solidFill>
                  <a:srgbClr val="595959"/>
                </a:solidFill>
                <a:latin typeface="+mn-ea"/>
                <a:ea typeface="+mn-ea"/>
                <a:cs typeface="Arial"/>
              </a:rPr>
              <a:t> </a:t>
            </a:r>
            <a:r>
              <a:rPr sz="1000" i="1" spc="-50" dirty="0">
                <a:solidFill>
                  <a:srgbClr val="595959"/>
                </a:solidFill>
                <a:latin typeface="+mn-ea"/>
                <a:ea typeface="+mn-ea"/>
                <a:cs typeface="Arial"/>
              </a:rPr>
              <a:t>Clin</a:t>
            </a:r>
            <a:r>
              <a:rPr sz="1000" i="1" spc="-30" dirty="0">
                <a:solidFill>
                  <a:srgbClr val="595959"/>
                </a:solidFill>
                <a:latin typeface="+mn-ea"/>
                <a:ea typeface="+mn-ea"/>
                <a:cs typeface="Arial"/>
              </a:rPr>
              <a:t> </a:t>
            </a:r>
            <a:r>
              <a:rPr sz="1000" i="1" spc="-50" dirty="0">
                <a:solidFill>
                  <a:srgbClr val="595959"/>
                </a:solidFill>
                <a:latin typeface="+mn-ea"/>
                <a:ea typeface="+mn-ea"/>
                <a:cs typeface="Arial"/>
              </a:rPr>
              <a:t>Orthop</a:t>
            </a:r>
            <a:r>
              <a:rPr sz="1000" i="1" spc="-35" dirty="0">
                <a:solidFill>
                  <a:srgbClr val="595959"/>
                </a:solidFill>
                <a:latin typeface="+mn-ea"/>
                <a:ea typeface="+mn-ea"/>
                <a:cs typeface="Arial"/>
              </a:rPr>
              <a:t> </a:t>
            </a:r>
            <a:r>
              <a:rPr sz="1000" i="1" spc="-70" dirty="0">
                <a:solidFill>
                  <a:srgbClr val="595959"/>
                </a:solidFill>
                <a:latin typeface="+mn-ea"/>
                <a:ea typeface="+mn-ea"/>
                <a:cs typeface="Arial"/>
              </a:rPr>
              <a:t>Relat</a:t>
            </a:r>
            <a:r>
              <a:rPr sz="1000" i="1" spc="-30" dirty="0">
                <a:solidFill>
                  <a:srgbClr val="595959"/>
                </a:solidFill>
                <a:latin typeface="+mn-ea"/>
                <a:ea typeface="+mn-ea"/>
                <a:cs typeface="Arial"/>
              </a:rPr>
              <a:t> </a:t>
            </a:r>
            <a:r>
              <a:rPr sz="1000" i="1" spc="-114" dirty="0">
                <a:solidFill>
                  <a:srgbClr val="595959"/>
                </a:solidFill>
                <a:latin typeface="+mn-ea"/>
                <a:ea typeface="+mn-ea"/>
                <a:cs typeface="Arial"/>
              </a:rPr>
              <a:t>Res.</a:t>
            </a:r>
            <a:r>
              <a:rPr sz="1000" i="1" spc="-35" dirty="0">
                <a:solidFill>
                  <a:srgbClr val="595959"/>
                </a:solidFill>
                <a:latin typeface="+mn-ea"/>
                <a:ea typeface="+mn-ea"/>
                <a:cs typeface="Arial"/>
              </a:rPr>
              <a:t> </a:t>
            </a:r>
            <a:r>
              <a:rPr sz="1000" i="1" spc="-85" dirty="0">
                <a:solidFill>
                  <a:srgbClr val="595959"/>
                </a:solidFill>
                <a:latin typeface="+mn-ea"/>
                <a:ea typeface="+mn-ea"/>
                <a:cs typeface="Arial"/>
              </a:rPr>
              <a:t>1989;</a:t>
            </a:r>
            <a:r>
              <a:rPr sz="1000" i="1" spc="-30" dirty="0">
                <a:solidFill>
                  <a:srgbClr val="595959"/>
                </a:solidFill>
                <a:latin typeface="+mn-ea"/>
                <a:ea typeface="+mn-ea"/>
                <a:cs typeface="Arial"/>
              </a:rPr>
              <a:t> </a:t>
            </a:r>
            <a:r>
              <a:rPr sz="1000" i="1" spc="-85" dirty="0">
                <a:solidFill>
                  <a:srgbClr val="595959"/>
                </a:solidFill>
                <a:latin typeface="+mn-ea"/>
                <a:ea typeface="+mn-ea"/>
                <a:cs typeface="Arial"/>
              </a:rPr>
              <a:t>249:</a:t>
            </a:r>
            <a:r>
              <a:rPr sz="1000" i="1" spc="-35" dirty="0">
                <a:solidFill>
                  <a:srgbClr val="595959"/>
                </a:solidFill>
                <a:latin typeface="+mn-ea"/>
                <a:ea typeface="+mn-ea"/>
                <a:cs typeface="Arial"/>
              </a:rPr>
              <a:t> </a:t>
            </a:r>
            <a:r>
              <a:rPr sz="1000" i="1" spc="-100" dirty="0">
                <a:solidFill>
                  <a:srgbClr val="595959"/>
                </a:solidFill>
                <a:latin typeface="+mn-ea"/>
                <a:ea typeface="+mn-ea"/>
                <a:cs typeface="Arial"/>
              </a:rPr>
              <a:t>256–</a:t>
            </a:r>
            <a:r>
              <a:rPr sz="1000" i="1" spc="-85" dirty="0">
                <a:solidFill>
                  <a:srgbClr val="595959"/>
                </a:solidFill>
                <a:latin typeface="+mn-ea"/>
                <a:ea typeface="+mn-ea"/>
                <a:cs typeface="Arial"/>
              </a:rPr>
              <a:t>264.</a:t>
            </a:r>
            <a:r>
              <a:rPr sz="1000" i="1" spc="-30" dirty="0">
                <a:solidFill>
                  <a:srgbClr val="595959"/>
                </a:solidFill>
                <a:latin typeface="+mn-ea"/>
                <a:ea typeface="+mn-ea"/>
                <a:cs typeface="Arial"/>
              </a:rPr>
              <a:t> </a:t>
            </a:r>
            <a:r>
              <a:rPr sz="1000" spc="-85" dirty="0">
                <a:solidFill>
                  <a:srgbClr val="595959"/>
                </a:solidFill>
                <a:latin typeface="+mn-ea"/>
                <a:ea typeface="+mn-ea"/>
                <a:cs typeface="Source Han Sans JP"/>
              </a:rPr>
              <a:t>Metastatic</a:t>
            </a:r>
            <a:r>
              <a:rPr sz="1000" spc="15" dirty="0">
                <a:solidFill>
                  <a:srgbClr val="595959"/>
                </a:solidFill>
                <a:latin typeface="+mn-ea"/>
                <a:ea typeface="+mn-ea"/>
                <a:cs typeface="Source Han Sans JP"/>
              </a:rPr>
              <a:t> </a:t>
            </a:r>
            <a:r>
              <a:rPr sz="1000" spc="-80" dirty="0">
                <a:solidFill>
                  <a:srgbClr val="595959"/>
                </a:solidFill>
                <a:latin typeface="+mn-ea"/>
                <a:ea typeface="+mn-ea"/>
                <a:cs typeface="Source Han Sans JP"/>
              </a:rPr>
              <a:t>disease</a:t>
            </a:r>
            <a:r>
              <a:rPr sz="1000" spc="20" dirty="0">
                <a:solidFill>
                  <a:srgbClr val="595959"/>
                </a:solidFill>
                <a:latin typeface="+mn-ea"/>
                <a:ea typeface="+mn-ea"/>
                <a:cs typeface="Source Han Sans JP"/>
              </a:rPr>
              <a:t> </a:t>
            </a:r>
            <a:r>
              <a:rPr sz="1000" spc="-85" dirty="0">
                <a:solidFill>
                  <a:srgbClr val="595959"/>
                </a:solidFill>
                <a:latin typeface="+mn-ea"/>
                <a:ea typeface="+mn-ea"/>
                <a:cs typeface="Source Han Sans JP"/>
              </a:rPr>
              <a:t>in</a:t>
            </a:r>
            <a:r>
              <a:rPr sz="1000" spc="15" dirty="0">
                <a:solidFill>
                  <a:srgbClr val="595959"/>
                </a:solidFill>
                <a:latin typeface="+mn-ea"/>
                <a:ea typeface="+mn-ea"/>
                <a:cs typeface="Source Han Sans JP"/>
              </a:rPr>
              <a:t> </a:t>
            </a:r>
            <a:r>
              <a:rPr sz="1000" spc="-90" dirty="0">
                <a:solidFill>
                  <a:srgbClr val="595959"/>
                </a:solidFill>
                <a:latin typeface="+mn-ea"/>
                <a:ea typeface="+mn-ea"/>
                <a:cs typeface="Source Han Sans JP"/>
              </a:rPr>
              <a:t>long</a:t>
            </a:r>
            <a:r>
              <a:rPr sz="1000" spc="20" dirty="0">
                <a:solidFill>
                  <a:srgbClr val="595959"/>
                </a:solidFill>
                <a:latin typeface="+mn-ea"/>
                <a:ea typeface="+mn-ea"/>
                <a:cs typeface="Source Han Sans JP"/>
              </a:rPr>
              <a:t> </a:t>
            </a:r>
            <a:r>
              <a:rPr sz="1000" spc="-90" dirty="0">
                <a:solidFill>
                  <a:srgbClr val="595959"/>
                </a:solidFill>
                <a:latin typeface="+mn-ea"/>
                <a:ea typeface="+mn-ea"/>
                <a:cs typeface="Source Han Sans JP"/>
              </a:rPr>
              <a:t>bones.</a:t>
            </a:r>
            <a:r>
              <a:rPr sz="1000" spc="15" dirty="0">
                <a:solidFill>
                  <a:srgbClr val="595959"/>
                </a:solidFill>
                <a:latin typeface="+mn-ea"/>
                <a:ea typeface="+mn-ea"/>
                <a:cs typeface="Source Han Sans JP"/>
              </a:rPr>
              <a:t> </a:t>
            </a:r>
            <a:r>
              <a:rPr sz="1000" spc="-120" dirty="0">
                <a:solidFill>
                  <a:srgbClr val="595959"/>
                </a:solidFill>
                <a:latin typeface="+mn-ea"/>
                <a:ea typeface="+mn-ea"/>
                <a:cs typeface="Source Han Sans JP"/>
              </a:rPr>
              <a:t>A</a:t>
            </a:r>
            <a:r>
              <a:rPr sz="1000" spc="20" dirty="0">
                <a:solidFill>
                  <a:srgbClr val="595959"/>
                </a:solidFill>
                <a:latin typeface="+mn-ea"/>
                <a:ea typeface="+mn-ea"/>
                <a:cs typeface="Source Han Sans JP"/>
              </a:rPr>
              <a:t> </a:t>
            </a:r>
            <a:r>
              <a:rPr sz="1000" spc="-95" dirty="0">
                <a:solidFill>
                  <a:srgbClr val="595959"/>
                </a:solidFill>
                <a:latin typeface="+mn-ea"/>
                <a:ea typeface="+mn-ea"/>
                <a:cs typeface="Source Han Sans JP"/>
              </a:rPr>
              <a:t>proposed</a:t>
            </a:r>
            <a:r>
              <a:rPr sz="1000" spc="15" dirty="0">
                <a:solidFill>
                  <a:srgbClr val="595959"/>
                </a:solidFill>
                <a:latin typeface="+mn-ea"/>
                <a:ea typeface="+mn-ea"/>
                <a:cs typeface="Source Han Sans JP"/>
              </a:rPr>
              <a:t> </a:t>
            </a:r>
            <a:r>
              <a:rPr sz="1000" spc="-90" dirty="0">
                <a:solidFill>
                  <a:srgbClr val="595959"/>
                </a:solidFill>
                <a:latin typeface="+mn-ea"/>
                <a:ea typeface="+mn-ea"/>
                <a:cs typeface="Source Han Sans JP"/>
              </a:rPr>
              <a:t>scoring</a:t>
            </a:r>
            <a:r>
              <a:rPr sz="1000" spc="20" dirty="0">
                <a:solidFill>
                  <a:srgbClr val="595959"/>
                </a:solidFill>
                <a:latin typeface="+mn-ea"/>
                <a:ea typeface="+mn-ea"/>
                <a:cs typeface="Source Han Sans JP"/>
              </a:rPr>
              <a:t> </a:t>
            </a:r>
            <a:r>
              <a:rPr sz="1000" spc="-100" dirty="0">
                <a:solidFill>
                  <a:srgbClr val="595959"/>
                </a:solidFill>
                <a:latin typeface="+mn-ea"/>
                <a:ea typeface="+mn-ea"/>
                <a:cs typeface="Source Han Sans JP"/>
              </a:rPr>
              <a:t>system</a:t>
            </a:r>
            <a:r>
              <a:rPr sz="1000" spc="15" dirty="0">
                <a:solidFill>
                  <a:srgbClr val="595959"/>
                </a:solidFill>
                <a:latin typeface="+mn-ea"/>
                <a:ea typeface="+mn-ea"/>
                <a:cs typeface="Source Han Sans JP"/>
              </a:rPr>
              <a:t> </a:t>
            </a:r>
            <a:r>
              <a:rPr sz="1000" spc="-85" dirty="0">
                <a:solidFill>
                  <a:srgbClr val="595959"/>
                </a:solidFill>
                <a:latin typeface="+mn-ea"/>
                <a:ea typeface="+mn-ea"/>
                <a:cs typeface="Source Han Sans JP"/>
              </a:rPr>
              <a:t>for</a:t>
            </a:r>
            <a:r>
              <a:rPr sz="1000" spc="20" dirty="0">
                <a:solidFill>
                  <a:srgbClr val="595959"/>
                </a:solidFill>
                <a:latin typeface="+mn-ea"/>
                <a:ea typeface="+mn-ea"/>
                <a:cs typeface="Source Han Sans JP"/>
              </a:rPr>
              <a:t> </a:t>
            </a:r>
            <a:r>
              <a:rPr sz="1000" spc="-85" dirty="0">
                <a:solidFill>
                  <a:srgbClr val="595959"/>
                </a:solidFill>
                <a:latin typeface="+mn-ea"/>
                <a:ea typeface="+mn-ea"/>
                <a:cs typeface="Source Han Sans JP"/>
              </a:rPr>
              <a:t>diagnosing</a:t>
            </a:r>
            <a:r>
              <a:rPr sz="1000" spc="15" dirty="0">
                <a:solidFill>
                  <a:srgbClr val="595959"/>
                </a:solidFill>
                <a:latin typeface="+mn-ea"/>
                <a:ea typeface="+mn-ea"/>
                <a:cs typeface="Source Han Sans JP"/>
              </a:rPr>
              <a:t> </a:t>
            </a:r>
            <a:r>
              <a:rPr sz="1000" spc="-90" dirty="0">
                <a:solidFill>
                  <a:srgbClr val="595959"/>
                </a:solidFill>
                <a:latin typeface="+mn-ea"/>
                <a:ea typeface="+mn-ea"/>
                <a:cs typeface="Source Han Sans JP"/>
              </a:rPr>
              <a:t>impending</a:t>
            </a:r>
            <a:r>
              <a:rPr sz="1000" spc="20" dirty="0">
                <a:solidFill>
                  <a:srgbClr val="595959"/>
                </a:solidFill>
                <a:latin typeface="+mn-ea"/>
                <a:ea typeface="+mn-ea"/>
                <a:cs typeface="Source Han Sans JP"/>
              </a:rPr>
              <a:t> </a:t>
            </a:r>
            <a:r>
              <a:rPr sz="1000" spc="-85" dirty="0">
                <a:solidFill>
                  <a:srgbClr val="595959"/>
                </a:solidFill>
                <a:latin typeface="+mn-ea"/>
                <a:ea typeface="+mn-ea"/>
                <a:cs typeface="Source Han Sans JP"/>
              </a:rPr>
              <a:t>pathologic</a:t>
            </a:r>
            <a:r>
              <a:rPr sz="1000" spc="15" dirty="0">
                <a:solidFill>
                  <a:srgbClr val="595959"/>
                </a:solidFill>
                <a:latin typeface="+mn-ea"/>
                <a:ea typeface="+mn-ea"/>
                <a:cs typeface="Source Han Sans JP"/>
              </a:rPr>
              <a:t> </a:t>
            </a:r>
            <a:r>
              <a:rPr sz="1000" spc="-10" dirty="0">
                <a:solidFill>
                  <a:srgbClr val="595959"/>
                </a:solidFill>
                <a:latin typeface="+mn-ea"/>
                <a:ea typeface="+mn-ea"/>
                <a:cs typeface="Source Han Sans JP"/>
              </a:rPr>
              <a:t>fractures.</a:t>
            </a:r>
            <a:endParaRPr sz="1000" dirty="0">
              <a:latin typeface="+mn-ea"/>
              <a:ea typeface="+mn-ea"/>
              <a:cs typeface="Source Han Sans JP"/>
            </a:endParaRPr>
          </a:p>
          <a:p>
            <a:pPr marL="12700">
              <a:lnSpc>
                <a:spcPct val="100000"/>
              </a:lnSpc>
              <a:spcBef>
                <a:spcPts val="150"/>
              </a:spcBef>
            </a:pPr>
            <a:r>
              <a:rPr sz="950" i="1" spc="-165" dirty="0">
                <a:solidFill>
                  <a:srgbClr val="595959"/>
                </a:solidFill>
                <a:latin typeface="+mn-ea"/>
                <a:ea typeface="+mn-ea"/>
                <a:cs typeface="Meiryo"/>
              </a:rPr>
              <a:t>‧</a:t>
            </a:r>
            <a:r>
              <a:rPr lang="en-US" sz="950" i="1" spc="-165" dirty="0">
                <a:solidFill>
                  <a:srgbClr val="595959"/>
                </a:solidFill>
                <a:latin typeface="+mn-ea"/>
                <a:ea typeface="+mn-ea"/>
                <a:cs typeface="Meiryo"/>
              </a:rPr>
              <a:t>   </a:t>
            </a:r>
            <a:r>
              <a:rPr sz="950" i="1" spc="-165" dirty="0" err="1">
                <a:solidFill>
                  <a:srgbClr val="595959"/>
                </a:solidFill>
                <a:latin typeface="+mn-ea"/>
                <a:ea typeface="+mn-ea"/>
                <a:cs typeface="Meiryo"/>
              </a:rPr>
              <a:t>日本臨床腫瘍学会．骨転移診療ガイドライン改定第</a:t>
            </a:r>
            <a:r>
              <a:rPr sz="950" i="1" spc="-165" dirty="0">
                <a:solidFill>
                  <a:srgbClr val="595959"/>
                </a:solidFill>
                <a:latin typeface="+mn-ea"/>
                <a:ea typeface="+mn-ea"/>
                <a:cs typeface="Meiryo"/>
              </a:rPr>
              <a:t> </a:t>
            </a:r>
            <a:r>
              <a:rPr sz="1000" i="1" spc="-105" dirty="0">
                <a:solidFill>
                  <a:srgbClr val="595959"/>
                </a:solidFill>
                <a:latin typeface="+mn-ea"/>
                <a:ea typeface="+mn-ea"/>
                <a:cs typeface="Arial"/>
              </a:rPr>
              <a:t>2</a:t>
            </a:r>
            <a:r>
              <a:rPr sz="1000" i="1" spc="10" dirty="0">
                <a:solidFill>
                  <a:srgbClr val="595959"/>
                </a:solidFill>
                <a:latin typeface="+mn-ea"/>
                <a:ea typeface="+mn-ea"/>
                <a:cs typeface="Arial"/>
              </a:rPr>
              <a:t> </a:t>
            </a:r>
            <a:r>
              <a:rPr sz="950" i="1" spc="-185" dirty="0">
                <a:solidFill>
                  <a:srgbClr val="595959"/>
                </a:solidFill>
                <a:latin typeface="+mn-ea"/>
                <a:ea typeface="+mn-ea"/>
                <a:cs typeface="Meiryo"/>
              </a:rPr>
              <a:t>版．</a:t>
            </a:r>
            <a:r>
              <a:rPr sz="1000" i="1" spc="-175" dirty="0">
                <a:solidFill>
                  <a:srgbClr val="595959"/>
                </a:solidFill>
                <a:latin typeface="+mn-ea"/>
                <a:ea typeface="+mn-ea"/>
                <a:cs typeface="Arial"/>
              </a:rPr>
              <a:t>2022</a:t>
            </a:r>
            <a:r>
              <a:rPr sz="1000" i="1" spc="15" dirty="0">
                <a:solidFill>
                  <a:srgbClr val="595959"/>
                </a:solidFill>
                <a:latin typeface="+mn-ea"/>
                <a:ea typeface="+mn-ea"/>
                <a:cs typeface="Arial"/>
              </a:rPr>
              <a:t> </a:t>
            </a:r>
            <a:r>
              <a:rPr sz="950" i="1" spc="-130" dirty="0">
                <a:solidFill>
                  <a:srgbClr val="595959"/>
                </a:solidFill>
                <a:latin typeface="+mn-ea"/>
                <a:ea typeface="+mn-ea"/>
                <a:cs typeface="Meiryo"/>
              </a:rPr>
              <a:t>南江堂．</a:t>
            </a:r>
            <a:endParaRPr sz="950" dirty="0">
              <a:latin typeface="+mn-ea"/>
              <a:ea typeface="+mn-ea"/>
              <a:cs typeface="Meiryo"/>
            </a:endParaRPr>
          </a:p>
        </p:txBody>
      </p:sp>
      <p:grpSp>
        <p:nvGrpSpPr>
          <p:cNvPr id="10" name="object 10"/>
          <p:cNvGrpSpPr/>
          <p:nvPr/>
        </p:nvGrpSpPr>
        <p:grpSpPr>
          <a:xfrm>
            <a:off x="0" y="0"/>
            <a:ext cx="12192000" cy="342900"/>
            <a:chOff x="0" y="0"/>
            <a:chExt cx="12192000" cy="342900"/>
          </a:xfrm>
        </p:grpSpPr>
        <p:sp>
          <p:nvSpPr>
            <p:cNvPr id="11" name="object 11"/>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dirty="0">
                <a:latin typeface="+mn-ea"/>
                <a:ea typeface="+mn-ea"/>
              </a:endParaRPr>
            </a:p>
          </p:txBody>
        </p:sp>
        <p:sp>
          <p:nvSpPr>
            <p:cNvPr id="12" name="object 12"/>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13" name="object 13"/>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14" name="object 14"/>
          <p:cNvSpPr txBox="1"/>
          <p:nvPr/>
        </p:nvSpPr>
        <p:spPr>
          <a:xfrm>
            <a:off x="10833594" y="87979"/>
            <a:ext cx="1358405" cy="170560"/>
          </a:xfrm>
          <a:prstGeom prst="rect">
            <a:avLst/>
          </a:prstGeom>
        </p:spPr>
        <p:txBody>
          <a:bodyPr vert="horz" wrap="square" lIns="0" tIns="16510" rIns="0" bIns="0" rtlCol="0">
            <a:spAutoFit/>
          </a:bodyPr>
          <a:lstStyle/>
          <a:p>
            <a:pPr marL="12700">
              <a:lnSpc>
                <a:spcPct val="100000"/>
              </a:lnSpc>
              <a:spcBef>
                <a:spcPts val="130"/>
              </a:spcBef>
            </a:pPr>
            <a:r>
              <a:rPr sz="1000" spc="-50" dirty="0">
                <a:solidFill>
                  <a:srgbClr val="FFFFFF"/>
                </a:solidFill>
                <a:latin typeface="+mn-ea"/>
                <a:ea typeface="+mn-ea"/>
                <a:cs typeface="SimSun"/>
              </a:rPr>
              <a:t>東北大学整形外科</a:t>
            </a:r>
            <a:endParaRPr sz="1000">
              <a:latin typeface="+mn-ea"/>
              <a:ea typeface="+mn-ea"/>
              <a:cs typeface="SimSun"/>
            </a:endParaRPr>
          </a:p>
        </p:txBody>
      </p:sp>
      <p:graphicFrame>
        <p:nvGraphicFramePr>
          <p:cNvPr id="17" name="表 3">
            <a:extLst>
              <a:ext uri="{FF2B5EF4-FFF2-40B4-BE49-F238E27FC236}">
                <a16:creationId xmlns:a16="http://schemas.microsoft.com/office/drawing/2014/main" id="{501F679E-1F10-88C3-7923-8CAB85C794C3}"/>
              </a:ext>
            </a:extLst>
          </p:cNvPr>
          <p:cNvGraphicFramePr>
            <a:graphicFrameLocks noGrp="1"/>
          </p:cNvGraphicFramePr>
          <p:nvPr>
            <p:extLst>
              <p:ext uri="{D42A27DB-BD31-4B8C-83A1-F6EECF244321}">
                <p14:modId xmlns:p14="http://schemas.microsoft.com/office/powerpoint/2010/main" val="2000954702"/>
              </p:ext>
            </p:extLst>
          </p:nvPr>
        </p:nvGraphicFramePr>
        <p:xfrm>
          <a:off x="609965" y="1876398"/>
          <a:ext cx="10526709" cy="2331720"/>
        </p:xfrm>
        <a:graphic>
          <a:graphicData uri="http://schemas.openxmlformats.org/drawingml/2006/table">
            <a:tbl>
              <a:tblPr firstRow="1" bandRow="1">
                <a:tableStyleId>{5C22544A-7EE6-4342-B048-85BDC9FD1C3A}</a:tableStyleId>
              </a:tblPr>
              <a:tblGrid>
                <a:gridCol w="2642709">
                  <a:extLst>
                    <a:ext uri="{9D8B030D-6E8A-4147-A177-3AD203B41FA5}">
                      <a16:colId xmlns:a16="http://schemas.microsoft.com/office/drawing/2014/main" val="2716797958"/>
                    </a:ext>
                  </a:extLst>
                </a:gridCol>
                <a:gridCol w="2628000">
                  <a:extLst>
                    <a:ext uri="{9D8B030D-6E8A-4147-A177-3AD203B41FA5}">
                      <a16:colId xmlns:a16="http://schemas.microsoft.com/office/drawing/2014/main" val="1362882285"/>
                    </a:ext>
                  </a:extLst>
                </a:gridCol>
                <a:gridCol w="2628000">
                  <a:extLst>
                    <a:ext uri="{9D8B030D-6E8A-4147-A177-3AD203B41FA5}">
                      <a16:colId xmlns:a16="http://schemas.microsoft.com/office/drawing/2014/main" val="1664367748"/>
                    </a:ext>
                  </a:extLst>
                </a:gridCol>
                <a:gridCol w="2628000">
                  <a:extLst>
                    <a:ext uri="{9D8B030D-6E8A-4147-A177-3AD203B41FA5}">
                      <a16:colId xmlns:a16="http://schemas.microsoft.com/office/drawing/2014/main" val="873859288"/>
                    </a:ext>
                  </a:extLst>
                </a:gridCol>
              </a:tblGrid>
              <a:tr h="370840">
                <a:tc>
                  <a:txBody>
                    <a:bodyPr/>
                    <a:lstStyle/>
                    <a:p>
                      <a:pPr algn="ctr"/>
                      <a:r>
                        <a:rPr kumimoji="1" lang="en-US" altLang="ja-JP" b="0" baseline="0" dirty="0">
                          <a:solidFill>
                            <a:schemeClr val="bg1"/>
                          </a:solidFill>
                          <a:latin typeface="Arial" panose="020B0604020202020204" pitchFamily="34" charset="0"/>
                          <a:ea typeface="游ゴシック" panose="020B0400000000000000" pitchFamily="50" charset="-128"/>
                        </a:rPr>
                        <a:t>Score</a:t>
                      </a:r>
                      <a:endParaRPr kumimoji="1" lang="ja-JP" altLang="en-US" b="0" baseline="0" dirty="0">
                        <a:solidFill>
                          <a:schemeClr val="bg1"/>
                        </a:solidFill>
                        <a:latin typeface="Arial" panose="020B0604020202020204" pitchFamily="34" charset="0"/>
                        <a:ea typeface="游ゴシック" panose="020B0400000000000000" pitchFamily="50" charset="-128"/>
                      </a:endParaRPr>
                    </a:p>
                  </a:txBody>
                  <a:tcP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accent1"/>
                    </a:solidFill>
                  </a:tcPr>
                </a:tc>
                <a:tc>
                  <a:txBody>
                    <a:bodyPr/>
                    <a:lstStyle/>
                    <a:p>
                      <a:pPr algn="ctr"/>
                      <a:r>
                        <a:rPr kumimoji="1" lang="en-US" altLang="ja-JP" b="0" baseline="0" dirty="0">
                          <a:solidFill>
                            <a:schemeClr val="bg1"/>
                          </a:solidFill>
                          <a:latin typeface="Arial" panose="020B0604020202020204" pitchFamily="34" charset="0"/>
                          <a:ea typeface="游ゴシック" panose="020B0400000000000000" pitchFamily="50" charset="-128"/>
                        </a:rPr>
                        <a:t>1</a:t>
                      </a:r>
                      <a:r>
                        <a:rPr kumimoji="1" lang="ja-JP" altLang="en-US" b="0" baseline="0" dirty="0">
                          <a:solidFill>
                            <a:schemeClr val="bg1"/>
                          </a:solidFill>
                          <a:latin typeface="Arial" panose="020B0604020202020204" pitchFamily="34" charset="0"/>
                          <a:ea typeface="游ゴシック" panose="020B0400000000000000" pitchFamily="50" charset="-128"/>
                        </a:rPr>
                        <a:t>点</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accent1"/>
                    </a:solidFill>
                  </a:tcPr>
                </a:tc>
                <a:tc>
                  <a:txBody>
                    <a:bodyPr/>
                    <a:lstStyle/>
                    <a:p>
                      <a:pPr algn="ctr"/>
                      <a:r>
                        <a:rPr kumimoji="1" lang="en-US" altLang="ja-JP" b="0" baseline="0" dirty="0">
                          <a:solidFill>
                            <a:schemeClr val="bg1"/>
                          </a:solidFill>
                          <a:latin typeface="Arial" panose="020B0604020202020204" pitchFamily="34" charset="0"/>
                          <a:ea typeface="游ゴシック" panose="020B0400000000000000" pitchFamily="50" charset="-128"/>
                        </a:rPr>
                        <a:t>2</a:t>
                      </a:r>
                      <a:r>
                        <a:rPr kumimoji="1" lang="ja-JP" altLang="en-US" b="0" baseline="0" dirty="0">
                          <a:solidFill>
                            <a:schemeClr val="bg1"/>
                          </a:solidFill>
                          <a:latin typeface="Arial" panose="020B0604020202020204" pitchFamily="34" charset="0"/>
                          <a:ea typeface="游ゴシック" panose="020B0400000000000000" pitchFamily="50" charset="-128"/>
                        </a:rPr>
                        <a:t>点</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accent1"/>
                    </a:solidFill>
                  </a:tcPr>
                </a:tc>
                <a:tc>
                  <a:txBody>
                    <a:bodyPr/>
                    <a:lstStyle/>
                    <a:p>
                      <a:pPr algn="ctr"/>
                      <a:r>
                        <a:rPr kumimoji="1" lang="en-US" altLang="ja-JP" b="0" baseline="0" dirty="0">
                          <a:solidFill>
                            <a:schemeClr val="bg1"/>
                          </a:solidFill>
                          <a:latin typeface="Arial" panose="020B0604020202020204" pitchFamily="34" charset="0"/>
                          <a:ea typeface="游ゴシック" panose="020B0400000000000000" pitchFamily="50" charset="-128"/>
                        </a:rPr>
                        <a:t>3</a:t>
                      </a:r>
                      <a:r>
                        <a:rPr kumimoji="1" lang="ja-JP" altLang="en-US" b="0" baseline="0" dirty="0">
                          <a:solidFill>
                            <a:schemeClr val="bg1"/>
                          </a:solidFill>
                          <a:latin typeface="Arial" panose="020B0604020202020204" pitchFamily="34" charset="0"/>
                          <a:ea typeface="游ゴシック" panose="020B0400000000000000" pitchFamily="50" charset="-128"/>
                        </a:rPr>
                        <a:t>点</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chemeClr val="accent1"/>
                    </a:solidFill>
                  </a:tcPr>
                </a:tc>
                <a:extLst>
                  <a:ext uri="{0D108BD9-81ED-4DB2-BD59-A6C34878D82A}">
                    <a16:rowId xmlns:a16="http://schemas.microsoft.com/office/drawing/2014/main" val="2151498605"/>
                  </a:ext>
                </a:extLst>
              </a:tr>
              <a:tr h="370840">
                <a:tc>
                  <a:txBody>
                    <a:bodyPr/>
                    <a:lstStyle/>
                    <a:p>
                      <a:pPr algn="ctr"/>
                      <a:r>
                        <a:rPr kumimoji="1" lang="ja-JP" altLang="en-US" baseline="0" dirty="0">
                          <a:latin typeface="Arial" panose="020B0604020202020204" pitchFamily="34" charset="0"/>
                          <a:ea typeface="游ゴシック" panose="020B0400000000000000" pitchFamily="50" charset="-128"/>
                        </a:rPr>
                        <a:t>部位</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pPr algn="ctr"/>
                      <a:r>
                        <a:rPr kumimoji="1" lang="ja-JP" altLang="en-US" sz="1600" baseline="0" dirty="0">
                          <a:latin typeface="Arial" panose="020B0604020202020204" pitchFamily="34" charset="0"/>
                          <a:ea typeface="游ゴシック" panose="020B0400000000000000" pitchFamily="50" charset="-128"/>
                        </a:rPr>
                        <a:t>上肢</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pPr algn="ctr"/>
                      <a:r>
                        <a:rPr kumimoji="1" lang="ja-JP" altLang="en-US" sz="1600" baseline="0" dirty="0">
                          <a:latin typeface="Arial" panose="020B0604020202020204" pitchFamily="34" charset="0"/>
                          <a:ea typeface="游ゴシック" panose="020B0400000000000000" pitchFamily="50" charset="-128"/>
                        </a:rPr>
                        <a:t>下肢</a:t>
                      </a:r>
                      <a:endParaRPr kumimoji="1" lang="en-US" altLang="ja-JP" sz="1600" baseline="0" dirty="0">
                        <a:latin typeface="Arial" panose="020B0604020202020204" pitchFamily="34" charset="0"/>
                        <a:ea typeface="游ゴシック" panose="020B0400000000000000" pitchFamily="50" charset="-128"/>
                      </a:endParaRPr>
                    </a:p>
                    <a:p>
                      <a:pPr algn="ctr"/>
                      <a:r>
                        <a:rPr kumimoji="1" lang="ja-JP" altLang="en-US" sz="1600" baseline="0" dirty="0">
                          <a:latin typeface="Arial" panose="020B0604020202020204" pitchFamily="34" charset="0"/>
                          <a:ea typeface="游ゴシック" panose="020B0400000000000000" pitchFamily="50" charset="-128"/>
                        </a:rPr>
                        <a:t>（大腿骨転子部以外）</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pPr algn="ctr"/>
                      <a:r>
                        <a:rPr kumimoji="1" lang="ja-JP" altLang="en-US" sz="1600" baseline="0" dirty="0">
                          <a:latin typeface="Arial" panose="020B0604020202020204" pitchFamily="34" charset="0"/>
                          <a:ea typeface="游ゴシック" panose="020B0400000000000000" pitchFamily="50" charset="-128"/>
                        </a:rPr>
                        <a:t>大腿骨転子部周囲</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extLst>
                  <a:ext uri="{0D108BD9-81ED-4DB2-BD59-A6C34878D82A}">
                    <a16:rowId xmlns:a16="http://schemas.microsoft.com/office/drawing/2014/main" val="4050109678"/>
                  </a:ext>
                </a:extLst>
              </a:tr>
              <a:tr h="370840">
                <a:tc>
                  <a:txBody>
                    <a:bodyPr/>
                    <a:lstStyle/>
                    <a:p>
                      <a:pPr algn="ctr"/>
                      <a:r>
                        <a:rPr kumimoji="1" lang="ja-JP" altLang="en-US" baseline="0" dirty="0">
                          <a:latin typeface="Arial" panose="020B0604020202020204" pitchFamily="34" charset="0"/>
                          <a:ea typeface="游ゴシック" panose="020B0400000000000000" pitchFamily="50" charset="-128"/>
                        </a:rPr>
                        <a:t>痛み</a:t>
                      </a:r>
                      <a:endParaRPr kumimoji="1" lang="en-US" altLang="ja-JP"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pPr algn="ctr"/>
                      <a:r>
                        <a:rPr kumimoji="1" lang="en-US" altLang="ja-JP" sz="1600" baseline="0" dirty="0">
                          <a:latin typeface="Arial" panose="020B0604020202020204" pitchFamily="34" charset="0"/>
                          <a:ea typeface="游ゴシック" panose="020B0400000000000000" pitchFamily="50" charset="-128"/>
                        </a:rPr>
                        <a:t>Mild</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pPr algn="ctr"/>
                      <a:r>
                        <a:rPr kumimoji="1" lang="en-US" altLang="ja-JP" sz="1600" baseline="0" dirty="0">
                          <a:latin typeface="Arial" panose="020B0604020202020204" pitchFamily="34" charset="0"/>
                          <a:ea typeface="游ゴシック" panose="020B0400000000000000" pitchFamily="50" charset="-128"/>
                        </a:rPr>
                        <a:t>Moderate</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pPr algn="ctr"/>
                      <a:r>
                        <a:rPr kumimoji="1" lang="en-US" altLang="ja-JP" sz="1600" baseline="0" dirty="0">
                          <a:latin typeface="Arial" panose="020B0604020202020204" pitchFamily="34" charset="0"/>
                          <a:ea typeface="游ゴシック" panose="020B0400000000000000" pitchFamily="50" charset="-128"/>
                        </a:rPr>
                        <a:t>Functional</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extLst>
                  <a:ext uri="{0D108BD9-81ED-4DB2-BD59-A6C34878D82A}">
                    <a16:rowId xmlns:a16="http://schemas.microsoft.com/office/drawing/2014/main" val="4171948898"/>
                  </a:ext>
                </a:extLst>
              </a:tr>
              <a:tr h="370840">
                <a:tc>
                  <a:txBody>
                    <a:bodyPr/>
                    <a:lstStyle/>
                    <a:p>
                      <a:pPr algn="ctr"/>
                      <a:r>
                        <a:rPr kumimoji="1" lang="ja-JP" altLang="en-US" baseline="0" dirty="0">
                          <a:latin typeface="Arial" panose="020B0604020202020204" pitchFamily="34" charset="0"/>
                          <a:ea typeface="游ゴシック" panose="020B0400000000000000" pitchFamily="50" charset="-128"/>
                        </a:rPr>
                        <a:t>骨転移型</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pPr algn="ctr"/>
                      <a:r>
                        <a:rPr kumimoji="1" lang="ja-JP" altLang="en-US" sz="1600" baseline="0" dirty="0">
                          <a:latin typeface="Arial" panose="020B0604020202020204" pitchFamily="34" charset="0"/>
                          <a:ea typeface="游ゴシック" panose="020B0400000000000000" pitchFamily="50" charset="-128"/>
                        </a:rPr>
                        <a:t>骨形成型</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pPr algn="ctr"/>
                      <a:r>
                        <a:rPr kumimoji="1" lang="ja-JP" altLang="en-US" sz="1600" baseline="0" dirty="0">
                          <a:latin typeface="Arial" panose="020B0604020202020204" pitchFamily="34" charset="0"/>
                          <a:ea typeface="游ゴシック" panose="020B0400000000000000" pitchFamily="50" charset="-128"/>
                        </a:rPr>
                        <a:t>混合型</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pPr algn="ctr"/>
                      <a:r>
                        <a:rPr kumimoji="1" lang="ja-JP" altLang="en-US" sz="1600" baseline="0" dirty="0">
                          <a:latin typeface="Arial" panose="020B0604020202020204" pitchFamily="34" charset="0"/>
                          <a:ea typeface="游ゴシック" panose="020B0400000000000000" pitchFamily="50" charset="-128"/>
                        </a:rPr>
                        <a:t>骨溶解型</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extLst>
                  <a:ext uri="{0D108BD9-81ED-4DB2-BD59-A6C34878D82A}">
                    <a16:rowId xmlns:a16="http://schemas.microsoft.com/office/drawing/2014/main" val="974494472"/>
                  </a:ext>
                </a:extLst>
              </a:tr>
              <a:tr h="185420">
                <a:tc>
                  <a:txBody>
                    <a:bodyPr/>
                    <a:lstStyle/>
                    <a:p>
                      <a:pPr algn="ctr"/>
                      <a:r>
                        <a:rPr kumimoji="1" lang="ja-JP" altLang="en-US" baseline="0" dirty="0">
                          <a:latin typeface="Arial" panose="020B0604020202020204" pitchFamily="34" charset="0"/>
                          <a:ea typeface="游ゴシック" panose="020B0400000000000000" pitchFamily="50" charset="-128"/>
                        </a:rPr>
                        <a:t>病変の大きさ</a:t>
                      </a:r>
                      <a:endParaRPr kumimoji="1" lang="en-US" altLang="ja-JP" baseline="0" dirty="0">
                        <a:latin typeface="Arial" panose="020B0604020202020204" pitchFamily="34" charset="0"/>
                        <a:ea typeface="游ゴシック" panose="020B0400000000000000" pitchFamily="50" charset="-128"/>
                      </a:endParaRPr>
                    </a:p>
                    <a:p>
                      <a:pPr algn="ctr"/>
                      <a:r>
                        <a:rPr kumimoji="1" lang="ja-JP" altLang="en-US" baseline="0" dirty="0">
                          <a:latin typeface="Arial" panose="020B0604020202020204" pitchFamily="34" charset="0"/>
                          <a:ea typeface="游ゴシック" panose="020B0400000000000000" pitchFamily="50" charset="-128"/>
                        </a:rPr>
                        <a:t>（横径に対する割合）</a:t>
                      </a: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pPr algn="ctr"/>
                      <a:r>
                        <a:rPr kumimoji="1" lang="ja-JP" altLang="en-US" sz="1600" baseline="0" dirty="0">
                          <a:latin typeface="Arial" panose="020B0604020202020204" pitchFamily="34" charset="0"/>
                          <a:ea typeface="游ゴシック" panose="020B0400000000000000" pitchFamily="50" charset="-128"/>
                        </a:rPr>
                        <a:t>＜ </a:t>
                      </a:r>
                      <a:r>
                        <a:rPr kumimoji="1" lang="en-US" altLang="ja-JP" sz="1600" baseline="0" dirty="0">
                          <a:latin typeface="Arial" panose="020B0604020202020204" pitchFamily="34" charset="0"/>
                          <a:ea typeface="游ゴシック" panose="020B0400000000000000" pitchFamily="50" charset="-128"/>
                        </a:rPr>
                        <a:t>1/3</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pPr algn="ctr"/>
                      <a:r>
                        <a:rPr kumimoji="1" lang="en-US" altLang="ja-JP" sz="1600" baseline="0" dirty="0">
                          <a:latin typeface="Arial" panose="020B0604020202020204" pitchFamily="34" charset="0"/>
                          <a:ea typeface="游ゴシック" panose="020B0400000000000000" pitchFamily="50" charset="-128"/>
                        </a:rPr>
                        <a:t>1/3 </a:t>
                      </a:r>
                      <a:r>
                        <a:rPr kumimoji="1" lang="ja-JP" altLang="en-US" sz="1600" baseline="0" dirty="0">
                          <a:latin typeface="Arial" panose="020B0604020202020204" pitchFamily="34" charset="0"/>
                          <a:ea typeface="游ゴシック" panose="020B0400000000000000" pitchFamily="50" charset="-128"/>
                        </a:rPr>
                        <a:t>～ </a:t>
                      </a:r>
                      <a:r>
                        <a:rPr kumimoji="1" lang="en-US" altLang="ja-JP" sz="1600" baseline="0" dirty="0">
                          <a:latin typeface="Arial" panose="020B0604020202020204" pitchFamily="34" charset="0"/>
                          <a:ea typeface="游ゴシック" panose="020B0400000000000000" pitchFamily="50" charset="-128"/>
                        </a:rPr>
                        <a:t>2/3</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pPr algn="ctr"/>
                      <a:r>
                        <a:rPr kumimoji="1" lang="ja-JP" altLang="en-US" sz="1600" baseline="0" dirty="0">
                          <a:latin typeface="Arial" panose="020B0604020202020204" pitchFamily="34" charset="0"/>
                          <a:ea typeface="游ゴシック" panose="020B0400000000000000" pitchFamily="50" charset="-128"/>
                        </a:rPr>
                        <a:t>＞ </a:t>
                      </a:r>
                      <a:r>
                        <a:rPr kumimoji="1" lang="en-US" altLang="ja-JP" sz="1600" baseline="0" dirty="0">
                          <a:latin typeface="Arial" panose="020B0604020202020204" pitchFamily="34" charset="0"/>
                          <a:ea typeface="游ゴシック" panose="020B0400000000000000" pitchFamily="50" charset="-128"/>
                        </a:rPr>
                        <a:t>2/3</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75000"/>
                        </a:schemeClr>
                      </a:solidFill>
                      <a:prstDash val="solid"/>
                      <a:round/>
                      <a:headEnd type="none" w="med" len="med"/>
                      <a:tailEnd type="none" w="med" len="med"/>
                    </a:lnL>
                    <a:lnR w="12700" cap="flat" cmpd="sng" algn="ctr">
                      <a:solidFill>
                        <a:schemeClr val="bg2">
                          <a:lumMod val="75000"/>
                        </a:schemeClr>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extLst>
                  <a:ext uri="{0D108BD9-81ED-4DB2-BD59-A6C34878D82A}">
                    <a16:rowId xmlns:a16="http://schemas.microsoft.com/office/drawing/2014/main" val="3999299932"/>
                  </a:ext>
                </a:extLst>
              </a:tr>
            </a:tbl>
          </a:graphicData>
        </a:graphic>
      </p:graphicFrame>
      <p:sp>
        <p:nvSpPr>
          <p:cNvPr id="18" name="テキスト ボックス 17">
            <a:extLst>
              <a:ext uri="{FF2B5EF4-FFF2-40B4-BE49-F238E27FC236}">
                <a16:creationId xmlns:a16="http://schemas.microsoft.com/office/drawing/2014/main" id="{950F048A-54AF-FA5F-64B1-FCC5983E248C}"/>
              </a:ext>
            </a:extLst>
          </p:cNvPr>
          <p:cNvSpPr txBox="1"/>
          <p:nvPr/>
        </p:nvSpPr>
        <p:spPr>
          <a:xfrm>
            <a:off x="862924" y="4408578"/>
            <a:ext cx="10222638" cy="1200329"/>
          </a:xfrm>
          <a:prstGeom prst="rect">
            <a:avLst/>
          </a:prstGeom>
          <a:noFill/>
        </p:spPr>
        <p:txBody>
          <a:bodyPr wrap="square">
            <a:spAutoFit/>
          </a:bodyPr>
          <a:lstStyle/>
          <a:p>
            <a:r>
              <a:rPr lang="ja-JP" altLang="en-US" dirty="0">
                <a:latin typeface="+mn-ea"/>
                <a:ea typeface="+mn-ea"/>
              </a:rPr>
              <a:t>合計点と評価</a:t>
            </a:r>
            <a:endParaRPr lang="en-US" altLang="ja-JP" dirty="0">
              <a:latin typeface="+mn-ea"/>
              <a:ea typeface="+mn-ea"/>
            </a:endParaRPr>
          </a:p>
          <a:p>
            <a:pPr>
              <a:tabLst>
                <a:tab pos="1524000" algn="l"/>
              </a:tabLst>
            </a:pPr>
            <a:r>
              <a:rPr lang="ja-JP" altLang="en-US" dirty="0">
                <a:latin typeface="+mn-ea"/>
                <a:ea typeface="+mn-ea"/>
              </a:rPr>
              <a:t>・</a:t>
            </a:r>
            <a:r>
              <a:rPr lang="ja-JP" altLang="en-US" b="1" dirty="0">
                <a:latin typeface="+mn-ea"/>
                <a:ea typeface="+mn-ea"/>
              </a:rPr>
              <a:t>≦ </a:t>
            </a:r>
            <a:r>
              <a:rPr lang="en-US" altLang="ja-JP" b="1" dirty="0">
                <a:latin typeface="+mn-ea"/>
                <a:ea typeface="+mn-ea"/>
              </a:rPr>
              <a:t>7</a:t>
            </a:r>
            <a:r>
              <a:rPr lang="ja-JP" altLang="en-US" b="1" dirty="0">
                <a:latin typeface="+mn-ea"/>
                <a:ea typeface="+mn-ea"/>
              </a:rPr>
              <a:t>点</a:t>
            </a:r>
            <a:r>
              <a:rPr lang="en-US" altLang="ja-JP" dirty="0">
                <a:latin typeface="+mn-ea"/>
                <a:ea typeface="+mn-ea"/>
              </a:rPr>
              <a:t>	</a:t>
            </a:r>
            <a:r>
              <a:rPr lang="ja-JP" altLang="en-US" dirty="0">
                <a:latin typeface="+mn-ea"/>
                <a:ea typeface="+mn-ea"/>
              </a:rPr>
              <a:t>：</a:t>
            </a:r>
            <a:r>
              <a:rPr lang="en-US" altLang="ja-JP" dirty="0">
                <a:latin typeface="+mn-ea"/>
                <a:ea typeface="+mn-ea"/>
              </a:rPr>
              <a:t>Not impending</a:t>
            </a:r>
            <a:r>
              <a:rPr lang="ja-JP" altLang="en-US" dirty="0">
                <a:latin typeface="+mn-ea"/>
                <a:ea typeface="+mn-ea"/>
              </a:rPr>
              <a:t>　推奨する治療法：保存的</a:t>
            </a:r>
            <a:endParaRPr lang="en-US" altLang="ja-JP" dirty="0">
              <a:latin typeface="+mn-ea"/>
              <a:ea typeface="+mn-ea"/>
            </a:endParaRPr>
          </a:p>
          <a:p>
            <a:pPr>
              <a:tabLst>
                <a:tab pos="1524000" algn="l"/>
              </a:tabLst>
            </a:pPr>
            <a:r>
              <a:rPr lang="ja-JP" altLang="en-US" dirty="0">
                <a:latin typeface="+mn-ea"/>
                <a:ea typeface="+mn-ea"/>
              </a:rPr>
              <a:t>・</a:t>
            </a:r>
            <a:r>
              <a:rPr lang="ja-JP" altLang="en-US" b="1" dirty="0">
                <a:latin typeface="+mn-ea"/>
                <a:ea typeface="+mn-ea"/>
              </a:rPr>
              <a:t> </a:t>
            </a:r>
            <a:r>
              <a:rPr lang="en-US" altLang="ja-JP" b="1" dirty="0">
                <a:latin typeface="+mn-ea"/>
                <a:ea typeface="+mn-ea"/>
              </a:rPr>
              <a:t>8</a:t>
            </a:r>
            <a:r>
              <a:rPr lang="ja-JP" altLang="en-US" b="1" dirty="0">
                <a:latin typeface="+mn-ea"/>
                <a:ea typeface="+mn-ea"/>
              </a:rPr>
              <a:t>点</a:t>
            </a:r>
            <a:r>
              <a:rPr lang="en-US" altLang="ja-JP" dirty="0">
                <a:latin typeface="+mn-ea"/>
                <a:ea typeface="+mn-ea"/>
              </a:rPr>
              <a:t>	</a:t>
            </a:r>
            <a:r>
              <a:rPr lang="ja-JP" altLang="en-US" dirty="0">
                <a:latin typeface="+mn-ea"/>
                <a:ea typeface="+mn-ea"/>
              </a:rPr>
              <a:t>：</a:t>
            </a:r>
            <a:r>
              <a:rPr lang="en-US" altLang="ja-JP" dirty="0">
                <a:latin typeface="+mn-ea"/>
                <a:ea typeface="+mn-ea"/>
              </a:rPr>
              <a:t>Borderline</a:t>
            </a:r>
            <a:r>
              <a:rPr lang="ja-JP" altLang="en-US" dirty="0">
                <a:latin typeface="+mn-ea"/>
                <a:ea typeface="+mn-ea"/>
              </a:rPr>
              <a:t> 　推奨する治療法：手術（内固定）を考慮する</a:t>
            </a:r>
            <a:endParaRPr lang="en-US" altLang="ja-JP" dirty="0">
              <a:latin typeface="+mn-ea"/>
              <a:ea typeface="+mn-ea"/>
            </a:endParaRPr>
          </a:p>
          <a:p>
            <a:pPr>
              <a:tabLst>
                <a:tab pos="1524000" algn="l"/>
              </a:tabLst>
            </a:pPr>
            <a:r>
              <a:rPr lang="ja-JP" altLang="en-US" dirty="0">
                <a:latin typeface="+mn-ea"/>
                <a:ea typeface="+mn-ea"/>
              </a:rPr>
              <a:t>・</a:t>
            </a:r>
            <a:r>
              <a:rPr lang="ja-JP" altLang="en-US" b="1" dirty="0">
                <a:latin typeface="+mn-ea"/>
                <a:ea typeface="+mn-ea"/>
              </a:rPr>
              <a:t>≧ </a:t>
            </a:r>
            <a:r>
              <a:rPr lang="en-US" altLang="ja-JP" b="1" dirty="0">
                <a:latin typeface="+mn-ea"/>
                <a:ea typeface="+mn-ea"/>
              </a:rPr>
              <a:t>9</a:t>
            </a:r>
            <a:r>
              <a:rPr lang="ja-JP" altLang="en-US" b="1" dirty="0">
                <a:latin typeface="+mn-ea"/>
                <a:ea typeface="+mn-ea"/>
              </a:rPr>
              <a:t>点</a:t>
            </a:r>
            <a:r>
              <a:rPr lang="en-US" altLang="ja-JP" dirty="0">
                <a:latin typeface="+mn-ea"/>
                <a:ea typeface="+mn-ea"/>
              </a:rPr>
              <a:t>	</a:t>
            </a:r>
            <a:r>
              <a:rPr lang="ja-JP" altLang="en-US" dirty="0">
                <a:latin typeface="+mn-ea"/>
                <a:ea typeface="+mn-ea"/>
              </a:rPr>
              <a:t>：</a:t>
            </a:r>
            <a:r>
              <a:rPr lang="en-US" altLang="ja-JP" dirty="0">
                <a:latin typeface="+mn-ea"/>
                <a:ea typeface="+mn-ea"/>
              </a:rPr>
              <a:t>Impending fracture</a:t>
            </a:r>
            <a:r>
              <a:rPr lang="ja-JP" altLang="en-US" dirty="0">
                <a:latin typeface="+mn-ea"/>
                <a:ea typeface="+mn-ea"/>
              </a:rPr>
              <a:t>　推奨する治療法：予防的手術（内固定）</a:t>
            </a:r>
          </a:p>
        </p:txBody>
      </p:sp>
      <p:sp>
        <p:nvSpPr>
          <p:cNvPr id="19" name="テキスト ボックス 18">
            <a:extLst>
              <a:ext uri="{FF2B5EF4-FFF2-40B4-BE49-F238E27FC236}">
                <a16:creationId xmlns:a16="http://schemas.microsoft.com/office/drawing/2014/main" id="{2635BB29-FB82-11AC-AC63-F0755DB63434}"/>
              </a:ext>
            </a:extLst>
          </p:cNvPr>
          <p:cNvSpPr txBox="1"/>
          <p:nvPr/>
        </p:nvSpPr>
        <p:spPr>
          <a:xfrm>
            <a:off x="762000" y="1055001"/>
            <a:ext cx="10222638" cy="646331"/>
          </a:xfrm>
          <a:prstGeom prst="rect">
            <a:avLst/>
          </a:prstGeom>
          <a:noFill/>
        </p:spPr>
        <p:txBody>
          <a:bodyPr wrap="square">
            <a:spAutoFit/>
          </a:bodyPr>
          <a:lstStyle/>
          <a:p>
            <a:r>
              <a:rPr lang="ja-JP" altLang="en-US" dirty="0">
                <a:latin typeface="+mn-ea"/>
                <a:ea typeface="+mn-ea"/>
              </a:rPr>
              <a:t>病的骨折のリスク評価法の一つであるが</a:t>
            </a:r>
            <a:r>
              <a:rPr lang="en-US" altLang="ja-JP" dirty="0">
                <a:latin typeface="+mn-ea"/>
                <a:ea typeface="+mn-ea"/>
              </a:rPr>
              <a:t>, </a:t>
            </a:r>
            <a:r>
              <a:rPr lang="ja-JP" altLang="en-US" dirty="0">
                <a:latin typeface="+mn-ea"/>
                <a:ea typeface="+mn-ea"/>
              </a:rPr>
              <a:t>長管骨骨転移スコアリングし</a:t>
            </a:r>
            <a:r>
              <a:rPr lang="en-US" altLang="ja-JP" dirty="0">
                <a:latin typeface="+mn-ea"/>
                <a:ea typeface="+mn-ea"/>
              </a:rPr>
              <a:t>,</a:t>
            </a:r>
            <a:r>
              <a:rPr lang="ja-JP" altLang="en-US" dirty="0">
                <a:latin typeface="+mn-ea"/>
                <a:ea typeface="+mn-ea"/>
              </a:rPr>
              <a:t> 切迫骨折のリスク評価</a:t>
            </a:r>
            <a:r>
              <a:rPr lang="en-US" altLang="ja-JP" dirty="0">
                <a:latin typeface="+mn-ea"/>
                <a:ea typeface="+mn-ea"/>
              </a:rPr>
              <a:t>, </a:t>
            </a:r>
            <a:r>
              <a:rPr lang="ja-JP" altLang="en-US" dirty="0">
                <a:latin typeface="+mn-ea"/>
                <a:ea typeface="+mn-ea"/>
              </a:rPr>
              <a:t>予防的手術の適応決定に用いられる。</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28599" y="542924"/>
            <a:ext cx="47625" cy="209550"/>
          </a:xfrm>
          <a:custGeom>
            <a:avLst/>
            <a:gdLst/>
            <a:ahLst/>
            <a:cxnLst/>
            <a:rect l="l" t="t" r="r" b="b"/>
            <a:pathLst>
              <a:path w="47625" h="209550">
                <a:moveTo>
                  <a:pt x="47624" y="209549"/>
                </a:moveTo>
                <a:lnTo>
                  <a:pt x="0" y="209549"/>
                </a:lnTo>
                <a:lnTo>
                  <a:pt x="0" y="0"/>
                </a:lnTo>
                <a:lnTo>
                  <a:pt x="47624" y="0"/>
                </a:lnTo>
                <a:lnTo>
                  <a:pt x="47624" y="209549"/>
                </a:lnTo>
                <a:close/>
              </a:path>
            </a:pathLst>
          </a:custGeom>
          <a:solidFill>
            <a:srgbClr val="B8860A"/>
          </a:solidFill>
        </p:spPr>
        <p:txBody>
          <a:bodyPr wrap="square" lIns="0" tIns="0" rIns="0" bIns="0" rtlCol="0"/>
          <a:lstStyle/>
          <a:p>
            <a:endParaRPr>
              <a:latin typeface="+mn-ea"/>
              <a:ea typeface="+mn-ea"/>
            </a:endParaRPr>
          </a:p>
        </p:txBody>
      </p:sp>
      <p:sp>
        <p:nvSpPr>
          <p:cNvPr id="3" name="object 3" descr="$PPTXTitle"/>
          <p:cNvSpPr txBox="1">
            <a:spLocks noGrp="1"/>
          </p:cNvSpPr>
          <p:nvPr>
            <p:ph type="title"/>
          </p:nvPr>
        </p:nvSpPr>
        <p:spPr>
          <a:xfrm>
            <a:off x="377824" y="452881"/>
            <a:ext cx="1650364" cy="335915"/>
          </a:xfrm>
          <a:prstGeom prst="rect">
            <a:avLst/>
          </a:prstGeom>
        </p:spPr>
        <p:txBody>
          <a:bodyPr vert="horz" wrap="square" lIns="0" tIns="16510" rIns="0" bIns="0" rtlCol="0">
            <a:spAutoFit/>
          </a:bodyPr>
          <a:lstStyle/>
          <a:p>
            <a:pPr marL="12700">
              <a:lnSpc>
                <a:spcPct val="100000"/>
              </a:lnSpc>
              <a:spcBef>
                <a:spcPts val="130"/>
              </a:spcBef>
            </a:pPr>
            <a:r>
              <a:rPr sz="2000" b="1" spc="-195" dirty="0">
                <a:solidFill>
                  <a:srgbClr val="1F3A5E"/>
                </a:solidFill>
                <a:latin typeface="+mn-ea"/>
                <a:ea typeface="+mn-ea"/>
                <a:cs typeface="BIZ UDPGothic"/>
              </a:rPr>
              <a:t>新片桐</a:t>
            </a:r>
            <a:r>
              <a:rPr sz="2000" b="1" spc="-200" dirty="0">
                <a:solidFill>
                  <a:srgbClr val="1F3A5E"/>
                </a:solidFill>
                <a:latin typeface="+mn-ea"/>
                <a:ea typeface="+mn-ea"/>
                <a:cs typeface="Ryo Gothic Std B"/>
              </a:rPr>
              <a:t>スコア</a:t>
            </a:r>
            <a:endParaRPr sz="2000" dirty="0">
              <a:latin typeface="+mn-ea"/>
              <a:ea typeface="+mn-ea"/>
              <a:cs typeface="Ryo Gothic Std B"/>
            </a:endParaRPr>
          </a:p>
        </p:txBody>
      </p:sp>
      <p:sp>
        <p:nvSpPr>
          <p:cNvPr id="5" name="object 5"/>
          <p:cNvSpPr/>
          <p:nvPr/>
        </p:nvSpPr>
        <p:spPr>
          <a:xfrm>
            <a:off x="228599" y="914399"/>
            <a:ext cx="11734800" cy="5429250"/>
          </a:xfrm>
          <a:custGeom>
            <a:avLst/>
            <a:gdLst/>
            <a:ahLst/>
            <a:cxnLst/>
            <a:rect l="l" t="t" r="r" b="b"/>
            <a:pathLst>
              <a:path w="11734800" h="5429250">
                <a:moveTo>
                  <a:pt x="11734799" y="5429249"/>
                </a:moveTo>
                <a:lnTo>
                  <a:pt x="0" y="5429249"/>
                </a:lnTo>
                <a:lnTo>
                  <a:pt x="0" y="0"/>
                </a:lnTo>
                <a:lnTo>
                  <a:pt x="11734799" y="0"/>
                </a:lnTo>
                <a:lnTo>
                  <a:pt x="11734799" y="5429249"/>
                </a:lnTo>
                <a:close/>
              </a:path>
            </a:pathLst>
          </a:custGeom>
          <a:solidFill>
            <a:srgbClr val="FFFFFF"/>
          </a:solidFill>
        </p:spPr>
        <p:txBody>
          <a:bodyPr wrap="square" lIns="0" tIns="0" rIns="0" bIns="0" rtlCol="0"/>
          <a:lstStyle/>
          <a:p>
            <a:endParaRPr>
              <a:latin typeface="+mn-ea"/>
              <a:ea typeface="+mn-ea"/>
            </a:endParaRPr>
          </a:p>
        </p:txBody>
      </p:sp>
      <p:sp>
        <p:nvSpPr>
          <p:cNvPr id="7" name="object 7"/>
          <p:cNvSpPr txBox="1"/>
          <p:nvPr/>
        </p:nvSpPr>
        <p:spPr>
          <a:xfrm>
            <a:off x="215900" y="6362969"/>
            <a:ext cx="6271895" cy="169277"/>
          </a:xfrm>
          <a:prstGeom prst="rect">
            <a:avLst/>
          </a:prstGeom>
        </p:spPr>
        <p:txBody>
          <a:bodyPr vert="horz" wrap="square" lIns="0" tIns="15240" rIns="0" bIns="0" rtlCol="0">
            <a:spAutoFit/>
          </a:bodyPr>
          <a:lstStyle/>
          <a:p>
            <a:pPr marL="12700">
              <a:lnSpc>
                <a:spcPct val="100000"/>
              </a:lnSpc>
              <a:spcBef>
                <a:spcPts val="120"/>
              </a:spcBef>
            </a:pPr>
            <a:r>
              <a:rPr sz="1000" i="1" spc="-50" dirty="0">
                <a:solidFill>
                  <a:srgbClr val="595959"/>
                </a:solidFill>
                <a:latin typeface="+mn-ea"/>
                <a:ea typeface="+mn-ea"/>
                <a:cs typeface="Arial"/>
              </a:rPr>
              <a:t>Katagiri</a:t>
            </a:r>
            <a:r>
              <a:rPr sz="1000" i="1" spc="-30" dirty="0">
                <a:solidFill>
                  <a:srgbClr val="595959"/>
                </a:solidFill>
                <a:latin typeface="+mn-ea"/>
                <a:ea typeface="+mn-ea"/>
                <a:cs typeface="Arial"/>
              </a:rPr>
              <a:t> </a:t>
            </a:r>
            <a:r>
              <a:rPr sz="1000" i="1" spc="-80" dirty="0">
                <a:solidFill>
                  <a:srgbClr val="595959"/>
                </a:solidFill>
                <a:latin typeface="+mn-ea"/>
                <a:ea typeface="+mn-ea"/>
                <a:cs typeface="Arial"/>
              </a:rPr>
              <a:t>H.</a:t>
            </a:r>
            <a:r>
              <a:rPr sz="1000" i="1" spc="-30" dirty="0">
                <a:solidFill>
                  <a:srgbClr val="595959"/>
                </a:solidFill>
                <a:latin typeface="+mn-ea"/>
                <a:ea typeface="+mn-ea"/>
                <a:cs typeface="Arial"/>
              </a:rPr>
              <a:t> </a:t>
            </a:r>
            <a:r>
              <a:rPr sz="1000" i="1" spc="-90" dirty="0">
                <a:solidFill>
                  <a:srgbClr val="595959"/>
                </a:solidFill>
                <a:latin typeface="+mn-ea"/>
                <a:ea typeface="+mn-ea"/>
                <a:cs typeface="Arial"/>
              </a:rPr>
              <a:t>Cancer</a:t>
            </a:r>
            <a:r>
              <a:rPr sz="1000" i="1" spc="-25" dirty="0">
                <a:solidFill>
                  <a:srgbClr val="595959"/>
                </a:solidFill>
                <a:latin typeface="+mn-ea"/>
                <a:ea typeface="+mn-ea"/>
                <a:cs typeface="Arial"/>
              </a:rPr>
              <a:t> </a:t>
            </a:r>
            <a:r>
              <a:rPr sz="1000" i="1" spc="-90" dirty="0">
                <a:solidFill>
                  <a:srgbClr val="595959"/>
                </a:solidFill>
                <a:latin typeface="+mn-ea"/>
                <a:ea typeface="+mn-ea"/>
                <a:cs typeface="Arial"/>
              </a:rPr>
              <a:t>Med.</a:t>
            </a:r>
            <a:r>
              <a:rPr sz="1000" i="1" spc="-30" dirty="0">
                <a:solidFill>
                  <a:srgbClr val="595959"/>
                </a:solidFill>
                <a:latin typeface="+mn-ea"/>
                <a:ea typeface="+mn-ea"/>
                <a:cs typeface="Arial"/>
              </a:rPr>
              <a:t> </a:t>
            </a:r>
            <a:r>
              <a:rPr sz="1000" i="1" spc="-85" dirty="0">
                <a:solidFill>
                  <a:srgbClr val="595959"/>
                </a:solidFill>
                <a:latin typeface="+mn-ea"/>
                <a:ea typeface="+mn-ea"/>
                <a:cs typeface="Arial"/>
              </a:rPr>
              <a:t>2014;</a:t>
            </a:r>
            <a:r>
              <a:rPr sz="1000" i="1" spc="-25" dirty="0">
                <a:solidFill>
                  <a:srgbClr val="595959"/>
                </a:solidFill>
                <a:latin typeface="+mn-ea"/>
                <a:ea typeface="+mn-ea"/>
                <a:cs typeface="Arial"/>
              </a:rPr>
              <a:t> </a:t>
            </a:r>
            <a:r>
              <a:rPr sz="1000" i="1" spc="-75" dirty="0">
                <a:solidFill>
                  <a:srgbClr val="595959"/>
                </a:solidFill>
                <a:latin typeface="+mn-ea"/>
                <a:ea typeface="+mn-ea"/>
                <a:cs typeface="Arial"/>
              </a:rPr>
              <a:t>3:</a:t>
            </a:r>
            <a:r>
              <a:rPr sz="1000" i="1" spc="-30" dirty="0">
                <a:solidFill>
                  <a:srgbClr val="595959"/>
                </a:solidFill>
                <a:latin typeface="+mn-ea"/>
                <a:ea typeface="+mn-ea"/>
                <a:cs typeface="Arial"/>
              </a:rPr>
              <a:t> </a:t>
            </a:r>
            <a:r>
              <a:rPr sz="1000" i="1" spc="-100" dirty="0">
                <a:solidFill>
                  <a:srgbClr val="595959"/>
                </a:solidFill>
                <a:latin typeface="+mn-ea"/>
                <a:ea typeface="+mn-ea"/>
                <a:cs typeface="Arial"/>
              </a:rPr>
              <a:t>1359–</a:t>
            </a:r>
            <a:r>
              <a:rPr sz="1000" i="1" spc="-85" dirty="0">
                <a:solidFill>
                  <a:srgbClr val="595959"/>
                </a:solidFill>
                <a:latin typeface="+mn-ea"/>
                <a:ea typeface="+mn-ea"/>
                <a:cs typeface="Arial"/>
              </a:rPr>
              <a:t>1367.</a:t>
            </a:r>
            <a:r>
              <a:rPr sz="1000" i="1" spc="-25" dirty="0">
                <a:solidFill>
                  <a:srgbClr val="595959"/>
                </a:solidFill>
                <a:latin typeface="+mn-ea"/>
                <a:ea typeface="+mn-ea"/>
                <a:cs typeface="Arial"/>
              </a:rPr>
              <a:t> </a:t>
            </a:r>
            <a:r>
              <a:rPr sz="1000" i="1" spc="-95" dirty="0">
                <a:solidFill>
                  <a:srgbClr val="595959"/>
                </a:solidFill>
                <a:latin typeface="+mn-ea"/>
                <a:ea typeface="+mn-ea"/>
                <a:cs typeface="Arial"/>
              </a:rPr>
              <a:t>New</a:t>
            </a:r>
            <a:r>
              <a:rPr sz="1000" i="1" spc="-30" dirty="0">
                <a:solidFill>
                  <a:srgbClr val="595959"/>
                </a:solidFill>
                <a:latin typeface="+mn-ea"/>
                <a:ea typeface="+mn-ea"/>
                <a:cs typeface="Arial"/>
              </a:rPr>
              <a:t> </a:t>
            </a:r>
            <a:r>
              <a:rPr sz="1000" i="1" spc="-45" dirty="0">
                <a:solidFill>
                  <a:srgbClr val="595959"/>
                </a:solidFill>
                <a:latin typeface="+mn-ea"/>
                <a:ea typeface="+mn-ea"/>
                <a:cs typeface="Arial"/>
              </a:rPr>
              <a:t>prognostic</a:t>
            </a:r>
            <a:r>
              <a:rPr sz="1000" i="1" spc="-25" dirty="0">
                <a:solidFill>
                  <a:srgbClr val="595959"/>
                </a:solidFill>
                <a:latin typeface="+mn-ea"/>
                <a:ea typeface="+mn-ea"/>
                <a:cs typeface="Arial"/>
              </a:rPr>
              <a:t> </a:t>
            </a:r>
            <a:r>
              <a:rPr sz="1000" i="1" spc="-50" dirty="0">
                <a:solidFill>
                  <a:srgbClr val="595959"/>
                </a:solidFill>
                <a:latin typeface="+mn-ea"/>
                <a:ea typeface="+mn-ea"/>
                <a:cs typeface="Arial"/>
              </a:rPr>
              <a:t>factors</a:t>
            </a:r>
            <a:r>
              <a:rPr sz="1000" i="1" spc="-30" dirty="0">
                <a:solidFill>
                  <a:srgbClr val="595959"/>
                </a:solidFill>
                <a:latin typeface="+mn-ea"/>
                <a:ea typeface="+mn-ea"/>
                <a:cs typeface="Arial"/>
              </a:rPr>
              <a:t> </a:t>
            </a:r>
            <a:r>
              <a:rPr sz="1000" i="1" spc="-60" dirty="0">
                <a:solidFill>
                  <a:srgbClr val="595959"/>
                </a:solidFill>
                <a:latin typeface="+mn-ea"/>
                <a:ea typeface="+mn-ea"/>
                <a:cs typeface="Arial"/>
              </a:rPr>
              <a:t>and</a:t>
            </a:r>
            <a:r>
              <a:rPr sz="1000" i="1" spc="-25" dirty="0">
                <a:solidFill>
                  <a:srgbClr val="595959"/>
                </a:solidFill>
                <a:latin typeface="+mn-ea"/>
                <a:ea typeface="+mn-ea"/>
                <a:cs typeface="Arial"/>
              </a:rPr>
              <a:t> </a:t>
            </a:r>
            <a:r>
              <a:rPr sz="1000" i="1" spc="-55" dirty="0">
                <a:solidFill>
                  <a:srgbClr val="595959"/>
                </a:solidFill>
                <a:latin typeface="+mn-ea"/>
                <a:ea typeface="+mn-ea"/>
                <a:cs typeface="Arial"/>
              </a:rPr>
              <a:t>scoring</a:t>
            </a:r>
            <a:r>
              <a:rPr sz="1000" i="1" spc="-30" dirty="0">
                <a:solidFill>
                  <a:srgbClr val="595959"/>
                </a:solidFill>
                <a:latin typeface="+mn-ea"/>
                <a:ea typeface="+mn-ea"/>
                <a:cs typeface="Arial"/>
              </a:rPr>
              <a:t> </a:t>
            </a:r>
            <a:r>
              <a:rPr sz="1000" i="1" spc="-75" dirty="0">
                <a:solidFill>
                  <a:srgbClr val="595959"/>
                </a:solidFill>
                <a:latin typeface="+mn-ea"/>
                <a:ea typeface="+mn-ea"/>
                <a:cs typeface="Arial"/>
              </a:rPr>
              <a:t>system</a:t>
            </a:r>
            <a:r>
              <a:rPr sz="1000" i="1" spc="-25" dirty="0">
                <a:solidFill>
                  <a:srgbClr val="595959"/>
                </a:solidFill>
                <a:latin typeface="+mn-ea"/>
                <a:ea typeface="+mn-ea"/>
                <a:cs typeface="Arial"/>
              </a:rPr>
              <a:t> </a:t>
            </a:r>
            <a:r>
              <a:rPr sz="1000" i="1" spc="-30" dirty="0">
                <a:solidFill>
                  <a:srgbClr val="595959"/>
                </a:solidFill>
                <a:latin typeface="+mn-ea"/>
                <a:ea typeface="+mn-ea"/>
                <a:cs typeface="Arial"/>
              </a:rPr>
              <a:t>for </a:t>
            </a:r>
            <a:r>
              <a:rPr sz="1000" i="1" spc="-45" dirty="0">
                <a:solidFill>
                  <a:srgbClr val="595959"/>
                </a:solidFill>
                <a:latin typeface="+mn-ea"/>
                <a:ea typeface="+mn-ea"/>
                <a:cs typeface="Arial"/>
              </a:rPr>
              <a:t>patients</a:t>
            </a:r>
            <a:r>
              <a:rPr sz="1000" i="1" spc="-30" dirty="0">
                <a:solidFill>
                  <a:srgbClr val="595959"/>
                </a:solidFill>
                <a:latin typeface="+mn-ea"/>
                <a:ea typeface="+mn-ea"/>
                <a:cs typeface="Arial"/>
              </a:rPr>
              <a:t> </a:t>
            </a:r>
            <a:r>
              <a:rPr sz="1000" i="1" spc="-20" dirty="0">
                <a:solidFill>
                  <a:srgbClr val="595959"/>
                </a:solidFill>
                <a:latin typeface="+mn-ea"/>
                <a:ea typeface="+mn-ea"/>
                <a:cs typeface="Arial"/>
              </a:rPr>
              <a:t>with</a:t>
            </a:r>
            <a:r>
              <a:rPr sz="1000" i="1" spc="-25" dirty="0">
                <a:solidFill>
                  <a:srgbClr val="595959"/>
                </a:solidFill>
                <a:latin typeface="+mn-ea"/>
                <a:ea typeface="+mn-ea"/>
                <a:cs typeface="Arial"/>
              </a:rPr>
              <a:t> </a:t>
            </a:r>
            <a:r>
              <a:rPr sz="1000" i="1" spc="-50" dirty="0">
                <a:solidFill>
                  <a:srgbClr val="595959"/>
                </a:solidFill>
                <a:latin typeface="+mn-ea"/>
                <a:ea typeface="+mn-ea"/>
                <a:cs typeface="Arial"/>
              </a:rPr>
              <a:t>skeletal</a:t>
            </a:r>
            <a:r>
              <a:rPr sz="1000" i="1" spc="-30" dirty="0">
                <a:solidFill>
                  <a:srgbClr val="595959"/>
                </a:solidFill>
                <a:latin typeface="+mn-ea"/>
                <a:ea typeface="+mn-ea"/>
                <a:cs typeface="Arial"/>
              </a:rPr>
              <a:t> </a:t>
            </a:r>
            <a:r>
              <a:rPr sz="1000" i="1" spc="-10" dirty="0">
                <a:solidFill>
                  <a:srgbClr val="595959"/>
                </a:solidFill>
                <a:latin typeface="+mn-ea"/>
                <a:ea typeface="+mn-ea"/>
                <a:cs typeface="Arial"/>
              </a:rPr>
              <a:t>metastasis.</a:t>
            </a:r>
            <a:endParaRPr sz="1000" dirty="0">
              <a:latin typeface="+mn-ea"/>
              <a:ea typeface="+mn-ea"/>
              <a:cs typeface="Arial"/>
            </a:endParaRPr>
          </a:p>
        </p:txBody>
      </p:sp>
      <p:grpSp>
        <p:nvGrpSpPr>
          <p:cNvPr id="8" name="object 8"/>
          <p:cNvGrpSpPr/>
          <p:nvPr/>
        </p:nvGrpSpPr>
        <p:grpSpPr>
          <a:xfrm>
            <a:off x="0" y="0"/>
            <a:ext cx="12192000" cy="342900"/>
            <a:chOff x="0" y="0"/>
            <a:chExt cx="12192000" cy="342900"/>
          </a:xfrm>
        </p:grpSpPr>
        <p:sp>
          <p:nvSpPr>
            <p:cNvPr id="9" name="object 9"/>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10" name="object 10"/>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11" name="object 11"/>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12" name="object 12"/>
          <p:cNvSpPr txBox="1"/>
          <p:nvPr/>
        </p:nvSpPr>
        <p:spPr>
          <a:xfrm>
            <a:off x="10833594" y="87979"/>
            <a:ext cx="1358405" cy="170560"/>
          </a:xfrm>
          <a:prstGeom prst="rect">
            <a:avLst/>
          </a:prstGeom>
        </p:spPr>
        <p:txBody>
          <a:bodyPr vert="horz" wrap="square" lIns="0" tIns="16510" rIns="0" bIns="0" rtlCol="0">
            <a:spAutoFit/>
          </a:bodyPr>
          <a:lstStyle/>
          <a:p>
            <a:pPr marL="12700">
              <a:lnSpc>
                <a:spcPct val="100000"/>
              </a:lnSpc>
              <a:spcBef>
                <a:spcPts val="130"/>
              </a:spcBef>
            </a:pPr>
            <a:r>
              <a:rPr sz="1000" spc="-50" dirty="0">
                <a:solidFill>
                  <a:srgbClr val="FFFFFF"/>
                </a:solidFill>
                <a:latin typeface="+mn-ea"/>
                <a:ea typeface="+mn-ea"/>
                <a:cs typeface="SimSun"/>
              </a:rPr>
              <a:t>東北大学整形外科</a:t>
            </a:r>
            <a:endParaRPr sz="1000" dirty="0">
              <a:latin typeface="+mn-ea"/>
              <a:ea typeface="+mn-ea"/>
              <a:cs typeface="SimSun"/>
            </a:endParaRPr>
          </a:p>
        </p:txBody>
      </p:sp>
      <p:graphicFrame>
        <p:nvGraphicFramePr>
          <p:cNvPr id="15" name="表 4">
            <a:extLst>
              <a:ext uri="{FF2B5EF4-FFF2-40B4-BE49-F238E27FC236}">
                <a16:creationId xmlns:a16="http://schemas.microsoft.com/office/drawing/2014/main" id="{68208E0A-B429-1B23-5348-9D1825B34CF3}"/>
              </a:ext>
            </a:extLst>
          </p:cNvPr>
          <p:cNvGraphicFramePr>
            <a:graphicFrameLocks noGrp="1"/>
          </p:cNvGraphicFramePr>
          <p:nvPr>
            <p:extLst>
              <p:ext uri="{D42A27DB-BD31-4B8C-83A1-F6EECF244321}">
                <p14:modId xmlns:p14="http://schemas.microsoft.com/office/powerpoint/2010/main" val="1743182741"/>
              </p:ext>
            </p:extLst>
          </p:nvPr>
        </p:nvGraphicFramePr>
        <p:xfrm>
          <a:off x="299415" y="914399"/>
          <a:ext cx="11496646" cy="5303520"/>
        </p:xfrm>
        <a:graphic>
          <a:graphicData uri="http://schemas.openxmlformats.org/drawingml/2006/table">
            <a:tbl>
              <a:tblPr firstRow="1" bandRow="1">
                <a:tableStyleId>{5C22544A-7EE6-4342-B048-85BDC9FD1C3A}</a:tableStyleId>
              </a:tblPr>
              <a:tblGrid>
                <a:gridCol w="2035140">
                  <a:extLst>
                    <a:ext uri="{9D8B030D-6E8A-4147-A177-3AD203B41FA5}">
                      <a16:colId xmlns:a16="http://schemas.microsoft.com/office/drawing/2014/main" val="3564575264"/>
                    </a:ext>
                  </a:extLst>
                </a:gridCol>
                <a:gridCol w="8572272">
                  <a:extLst>
                    <a:ext uri="{9D8B030D-6E8A-4147-A177-3AD203B41FA5}">
                      <a16:colId xmlns:a16="http://schemas.microsoft.com/office/drawing/2014/main" val="3480142536"/>
                    </a:ext>
                  </a:extLst>
                </a:gridCol>
                <a:gridCol w="889234">
                  <a:extLst>
                    <a:ext uri="{9D8B030D-6E8A-4147-A177-3AD203B41FA5}">
                      <a16:colId xmlns:a16="http://schemas.microsoft.com/office/drawing/2014/main" val="2834736963"/>
                    </a:ext>
                  </a:extLst>
                </a:gridCol>
              </a:tblGrid>
              <a:tr h="370840">
                <a:tc>
                  <a:txBody>
                    <a:bodyPr/>
                    <a:lstStyle/>
                    <a:p>
                      <a:endParaRPr kumimoji="1" lang="ja-JP" altLang="en-US" sz="1600" baseline="0" dirty="0">
                        <a:latin typeface="Arial" panose="020B0604020202020204" pitchFamily="34" charset="0"/>
                        <a:ea typeface="游ゴシック" panose="020B0400000000000000" pitchFamily="50" charset="-128"/>
                      </a:endParaRP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r>
                        <a:rPr kumimoji="1" lang="ja-JP" altLang="en-US" sz="1600" baseline="0" dirty="0">
                          <a:latin typeface="Arial" panose="020B0604020202020204" pitchFamily="34" charset="0"/>
                          <a:ea typeface="游ゴシック" panose="020B0400000000000000" pitchFamily="50" charset="-128"/>
                        </a:rPr>
                        <a:t>予後因子</a:t>
                      </a: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tc>
                  <a:txBody>
                    <a:bodyPr/>
                    <a:lstStyle/>
                    <a:p>
                      <a:r>
                        <a:rPr kumimoji="1" lang="ja-JP" altLang="en-US" sz="1600" baseline="0" dirty="0">
                          <a:latin typeface="Arial" panose="020B0604020202020204" pitchFamily="34" charset="0"/>
                          <a:ea typeface="游ゴシック" panose="020B0400000000000000" pitchFamily="50" charset="-128"/>
                        </a:rPr>
                        <a:t>スコア</a:t>
                      </a: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tcPr>
                </a:tc>
                <a:extLst>
                  <a:ext uri="{0D108BD9-81ED-4DB2-BD59-A6C34878D82A}">
                    <a16:rowId xmlns:a16="http://schemas.microsoft.com/office/drawing/2014/main" val="2249804959"/>
                  </a:ext>
                </a:extLst>
              </a:tr>
              <a:tr h="370840">
                <a:tc rowSpan="3">
                  <a:txBody>
                    <a:bodyPr/>
                    <a:lstStyle/>
                    <a:p>
                      <a:r>
                        <a:rPr kumimoji="1" lang="ja-JP" altLang="en-US" sz="1600" baseline="0" dirty="0">
                          <a:latin typeface="Arial" panose="020B0604020202020204" pitchFamily="34" charset="0"/>
                          <a:ea typeface="游ゴシック" panose="020B0400000000000000" pitchFamily="50" charset="-128"/>
                        </a:rPr>
                        <a:t>原発巣の種類</a:t>
                      </a: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accent1">
                        <a:lumMod val="20000"/>
                        <a:lumOff val="80000"/>
                      </a:schemeClr>
                    </a:solidFill>
                  </a:tcPr>
                </a:tc>
                <a:tc>
                  <a:txBody>
                    <a:bodyPr/>
                    <a:lstStyle/>
                    <a:p>
                      <a:r>
                        <a:rPr kumimoji="1" lang="ja-JP" altLang="en-US" sz="1600" baseline="0" dirty="0">
                          <a:latin typeface="Arial" panose="020B0604020202020204" pitchFamily="34" charset="0"/>
                          <a:ea typeface="游ゴシック" panose="020B0400000000000000" pitchFamily="50" charset="-128"/>
                        </a:rPr>
                        <a:t>・</a:t>
                      </a:r>
                      <a:r>
                        <a:rPr kumimoji="1" lang="en-US" altLang="ja-JP" sz="1600" baseline="0" dirty="0">
                          <a:latin typeface="Arial" panose="020B0604020202020204" pitchFamily="34" charset="0"/>
                          <a:ea typeface="游ゴシック" panose="020B0400000000000000" pitchFamily="50" charset="-128"/>
                        </a:rPr>
                        <a:t>slow growth</a:t>
                      </a:r>
                    </a:p>
                    <a:p>
                      <a:r>
                        <a:rPr kumimoji="1" lang="ja-JP" altLang="en-US" sz="1100" baseline="0" dirty="0">
                          <a:latin typeface="Arial" panose="020B0604020202020204" pitchFamily="34" charset="0"/>
                          <a:ea typeface="游ゴシック" panose="020B0400000000000000" pitchFamily="50" charset="-128"/>
                        </a:rPr>
                        <a:t>ホルモン治療</a:t>
                      </a:r>
                      <a:r>
                        <a:rPr kumimoji="1" lang="ja-JP" altLang="en-US" sz="1100" baseline="0">
                          <a:latin typeface="Arial" panose="020B0604020202020204" pitchFamily="34" charset="0"/>
                          <a:ea typeface="游ゴシック" panose="020B0400000000000000" pitchFamily="50" charset="-128"/>
                        </a:rPr>
                        <a:t>感受性乳癌・前立腺</a:t>
                      </a:r>
                      <a:r>
                        <a:rPr kumimoji="1" lang="ja-JP" altLang="en-US" sz="1100" baseline="0" dirty="0">
                          <a:latin typeface="Arial" panose="020B0604020202020204" pitchFamily="34" charset="0"/>
                          <a:ea typeface="游ゴシック" panose="020B0400000000000000" pitchFamily="50" charset="-128"/>
                        </a:rPr>
                        <a:t>癌、甲状腺癌、悪性リンパ腫、多発性骨髄腫</a:t>
                      </a: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tc>
                  <a:txBody>
                    <a:bodyPr/>
                    <a:lstStyle/>
                    <a:p>
                      <a:pPr algn="ctr"/>
                      <a:r>
                        <a:rPr kumimoji="1" lang="en-US" altLang="ja-JP" sz="1600" baseline="0" dirty="0">
                          <a:latin typeface="Arial" panose="020B0604020202020204" pitchFamily="34" charset="0"/>
                          <a:ea typeface="游ゴシック" panose="020B0400000000000000" pitchFamily="50" charset="-128"/>
                        </a:rPr>
                        <a:t>0</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val="2900026124"/>
                  </a:ext>
                </a:extLst>
              </a:tr>
              <a:tr h="370840">
                <a:tc vMerge="1">
                  <a:txBody>
                    <a:bodyPr/>
                    <a:lstStyle/>
                    <a:p>
                      <a:endParaRPr kumimoji="1" lang="ja-JP" altLang="en-US" dirty="0"/>
                    </a:p>
                  </a:txBody>
                  <a:tcPr/>
                </a:tc>
                <a:tc>
                  <a:txBody>
                    <a:bodyPr/>
                    <a:lstStyle/>
                    <a:p>
                      <a:r>
                        <a:rPr kumimoji="1" lang="ja-JP" altLang="en-US" sz="1600" baseline="0" dirty="0">
                          <a:latin typeface="Arial" panose="020B0604020202020204" pitchFamily="34" charset="0"/>
                          <a:ea typeface="游ゴシック" panose="020B0400000000000000" pitchFamily="50" charset="-128"/>
                        </a:rPr>
                        <a:t>・</a:t>
                      </a:r>
                      <a:r>
                        <a:rPr kumimoji="1" lang="en-US" altLang="ja-JP" sz="1600" baseline="0" dirty="0">
                          <a:latin typeface="Arial" panose="020B0604020202020204" pitchFamily="34" charset="0"/>
                          <a:ea typeface="游ゴシック" panose="020B0400000000000000" pitchFamily="50" charset="-128"/>
                        </a:rPr>
                        <a:t>moderate growth</a:t>
                      </a:r>
                    </a:p>
                    <a:p>
                      <a:r>
                        <a:rPr kumimoji="1" lang="ja-JP" altLang="en-US" sz="1100" baseline="0" dirty="0">
                          <a:latin typeface="Arial" panose="020B0604020202020204" pitchFamily="34" charset="0"/>
                          <a:ea typeface="游ゴシック" panose="020B0400000000000000" pitchFamily="50" charset="-128"/>
                        </a:rPr>
                        <a:t>分子標的薬使用肺がん、ホルモン治療</a:t>
                      </a:r>
                      <a:r>
                        <a:rPr kumimoji="1" lang="ja-JP" altLang="en-US" sz="1100" baseline="0">
                          <a:latin typeface="Arial" panose="020B0604020202020204" pitchFamily="34" charset="0"/>
                          <a:ea typeface="游ゴシック" panose="020B0400000000000000" pitchFamily="50" charset="-128"/>
                        </a:rPr>
                        <a:t>抵抗性乳癌・前立腺</a:t>
                      </a:r>
                      <a:r>
                        <a:rPr kumimoji="1" lang="ja-JP" altLang="en-US" sz="1100" baseline="0" dirty="0">
                          <a:latin typeface="Arial" panose="020B0604020202020204" pitchFamily="34" charset="0"/>
                          <a:ea typeface="游ゴシック" panose="020B0400000000000000" pitchFamily="50" charset="-128"/>
                        </a:rPr>
                        <a:t>癌、腎癌、子宮体癌、卵巣癌、二重癌</a:t>
                      </a: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tc>
                  <a:txBody>
                    <a:bodyPr/>
                    <a:lstStyle/>
                    <a:p>
                      <a:pPr algn="ctr"/>
                      <a:r>
                        <a:rPr kumimoji="1" lang="en-US" altLang="ja-JP" sz="1600" baseline="0" dirty="0">
                          <a:latin typeface="Arial" panose="020B0604020202020204" pitchFamily="34" charset="0"/>
                          <a:ea typeface="游ゴシック" panose="020B0400000000000000" pitchFamily="50" charset="-128"/>
                        </a:rPr>
                        <a:t>2</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val="2679746233"/>
                  </a:ext>
                </a:extLst>
              </a:tr>
              <a:tr h="370840">
                <a:tc vMerge="1">
                  <a:txBody>
                    <a:bodyPr/>
                    <a:lstStyle/>
                    <a:p>
                      <a:endParaRPr kumimoji="1" lang="ja-JP" altLang="en-US" dirty="0"/>
                    </a:p>
                  </a:txBody>
                  <a:tcPr/>
                </a:tc>
                <a:tc>
                  <a:txBody>
                    <a:bodyPr/>
                    <a:lstStyle/>
                    <a:p>
                      <a:r>
                        <a:rPr kumimoji="1" lang="ja-JP" altLang="en-US" sz="1600" baseline="0" dirty="0">
                          <a:latin typeface="Arial" panose="020B0604020202020204" pitchFamily="34" charset="0"/>
                          <a:ea typeface="游ゴシック" panose="020B0400000000000000" pitchFamily="50" charset="-128"/>
                        </a:rPr>
                        <a:t>・</a:t>
                      </a:r>
                      <a:r>
                        <a:rPr kumimoji="1" lang="en-US" altLang="ja-JP" sz="1600" baseline="0" dirty="0">
                          <a:latin typeface="Arial" panose="020B0604020202020204" pitchFamily="34" charset="0"/>
                          <a:ea typeface="游ゴシック" panose="020B0400000000000000" pitchFamily="50" charset="-128"/>
                        </a:rPr>
                        <a:t>rapid growth</a:t>
                      </a:r>
                    </a:p>
                    <a:p>
                      <a:r>
                        <a:rPr kumimoji="1" lang="ja-JP" altLang="en-US" sz="1100" baseline="0" dirty="0">
                          <a:latin typeface="Arial" panose="020B0604020202020204" pitchFamily="34" charset="0"/>
                          <a:ea typeface="游ゴシック" panose="020B0400000000000000" pitchFamily="50" charset="-128"/>
                        </a:rPr>
                        <a:t>分子標的</a:t>
                      </a:r>
                      <a:r>
                        <a:rPr kumimoji="1" lang="ja-JP" altLang="en-US" sz="1100" baseline="0">
                          <a:latin typeface="Arial" panose="020B0604020202020204" pitchFamily="34" charset="0"/>
                          <a:ea typeface="游ゴシック" panose="020B0400000000000000" pitchFamily="50" charset="-128"/>
                        </a:rPr>
                        <a:t>薬非使用肺がん、大腸癌、胃癌、</a:t>
                      </a:r>
                      <a:r>
                        <a:rPr kumimoji="1" lang="ja-JP" altLang="en-US" sz="1100" baseline="0" dirty="0">
                          <a:latin typeface="Arial" panose="020B0604020202020204" pitchFamily="34" charset="0"/>
                          <a:ea typeface="游ゴシック" panose="020B0400000000000000" pitchFamily="50" charset="-128"/>
                        </a:rPr>
                        <a:t>膵癌、頭頸部癌、食道癌、胆嚢癌、</a:t>
                      </a:r>
                      <a:r>
                        <a:rPr kumimoji="1" lang="ja-JP" altLang="en-US" sz="1100" baseline="0">
                          <a:latin typeface="Arial" panose="020B0604020202020204" pitchFamily="34" charset="0"/>
                          <a:ea typeface="游ゴシック" panose="020B0400000000000000" pitchFamily="50" charset="-128"/>
                        </a:rPr>
                        <a:t>肝癌、子宮頸癌、泌</a:t>
                      </a:r>
                      <a:r>
                        <a:rPr kumimoji="1" lang="ja-JP" altLang="en-US" sz="1100" baseline="0" dirty="0">
                          <a:latin typeface="Arial" panose="020B0604020202020204" pitchFamily="34" charset="0"/>
                          <a:ea typeface="游ゴシック" panose="020B0400000000000000" pitchFamily="50" charset="-128"/>
                        </a:rPr>
                        <a:t>尿器癌、悪性黒色腫、原発性</a:t>
                      </a:r>
                      <a:r>
                        <a:rPr kumimoji="1" lang="ja-JP" altLang="en-US" sz="1100" baseline="0">
                          <a:latin typeface="Arial" panose="020B0604020202020204" pitchFamily="34" charset="0"/>
                          <a:ea typeface="游ゴシック" panose="020B0400000000000000" pitchFamily="50" charset="-128"/>
                        </a:rPr>
                        <a:t>不明癌</a:t>
                      </a:r>
                      <a:endParaRPr kumimoji="1" lang="ja-JP" altLang="en-US" sz="1100" baseline="0" dirty="0">
                        <a:latin typeface="Arial" panose="020B0604020202020204" pitchFamily="34" charset="0"/>
                        <a:ea typeface="游ゴシック" panose="020B0400000000000000" pitchFamily="50" charset="-128"/>
                      </a:endParaRP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tc>
                  <a:txBody>
                    <a:bodyPr/>
                    <a:lstStyle/>
                    <a:p>
                      <a:pPr algn="ctr"/>
                      <a:r>
                        <a:rPr kumimoji="1" lang="en-US" altLang="ja-JP" sz="1600" baseline="0" dirty="0">
                          <a:latin typeface="Arial" panose="020B0604020202020204" pitchFamily="34" charset="0"/>
                          <a:ea typeface="游ゴシック" panose="020B0400000000000000" pitchFamily="50" charset="-128"/>
                        </a:rPr>
                        <a:t>3</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val="3803079249"/>
                  </a:ext>
                </a:extLst>
              </a:tr>
              <a:tr h="370840">
                <a:tc rowSpan="3">
                  <a:txBody>
                    <a:bodyPr/>
                    <a:lstStyle/>
                    <a:p>
                      <a:r>
                        <a:rPr kumimoji="1" lang="ja-JP" altLang="en-US" sz="1600" baseline="0" dirty="0">
                          <a:latin typeface="Arial" panose="020B0604020202020204" pitchFamily="34" charset="0"/>
                          <a:ea typeface="游ゴシック" panose="020B0400000000000000" pitchFamily="50" charset="-128"/>
                        </a:rPr>
                        <a:t>内臓または脳転移</a:t>
                      </a: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accent1">
                        <a:lumMod val="20000"/>
                        <a:lumOff val="80000"/>
                      </a:schemeClr>
                    </a:solidFill>
                  </a:tcPr>
                </a:tc>
                <a:tc>
                  <a:txBody>
                    <a:bodyPr/>
                    <a:lstStyle/>
                    <a:p>
                      <a:r>
                        <a:rPr kumimoji="1" lang="ja-JP" altLang="en-US" sz="1600" baseline="0" dirty="0">
                          <a:latin typeface="Arial" panose="020B0604020202020204" pitchFamily="34" charset="0"/>
                          <a:ea typeface="游ゴシック" panose="020B0400000000000000" pitchFamily="50" charset="-128"/>
                        </a:rPr>
                        <a:t>なし</a:t>
                      </a: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tc>
                  <a:txBody>
                    <a:bodyPr/>
                    <a:lstStyle/>
                    <a:p>
                      <a:pPr algn="ctr"/>
                      <a:r>
                        <a:rPr kumimoji="1" lang="en-US" altLang="ja-JP" sz="1600" baseline="0" dirty="0">
                          <a:latin typeface="Arial" panose="020B0604020202020204" pitchFamily="34" charset="0"/>
                          <a:ea typeface="游ゴシック" panose="020B0400000000000000" pitchFamily="50" charset="-128"/>
                        </a:rPr>
                        <a:t>0</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val="3422209091"/>
                  </a:ext>
                </a:extLst>
              </a:tr>
              <a:tr h="119845">
                <a:tc vMerge="1">
                  <a:txBody>
                    <a:bodyPr/>
                    <a:lstStyle/>
                    <a:p>
                      <a:endParaRPr kumimoji="1" lang="ja-JP" altLang="en-US" dirty="0"/>
                    </a:p>
                  </a:txBody>
                  <a:tcPr/>
                </a:tc>
                <a:tc>
                  <a:txBody>
                    <a:bodyPr/>
                    <a:lstStyle/>
                    <a:p>
                      <a:r>
                        <a:rPr kumimoji="1" lang="ja-JP" altLang="en-US" sz="1600" baseline="0" dirty="0">
                          <a:latin typeface="Arial" panose="020B0604020202020204" pitchFamily="34" charset="0"/>
                          <a:ea typeface="游ゴシック" panose="020B0400000000000000" pitchFamily="50" charset="-128"/>
                        </a:rPr>
                        <a:t>結節性転移</a:t>
                      </a: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tc>
                  <a:txBody>
                    <a:bodyPr/>
                    <a:lstStyle/>
                    <a:p>
                      <a:pPr algn="ctr"/>
                      <a:r>
                        <a:rPr kumimoji="1" lang="en-US" altLang="ja-JP" sz="1600" baseline="0" dirty="0">
                          <a:latin typeface="Arial" panose="020B0604020202020204" pitchFamily="34" charset="0"/>
                          <a:ea typeface="游ゴシック" panose="020B0400000000000000" pitchFamily="50" charset="-128"/>
                        </a:rPr>
                        <a:t>1</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val="1519582219"/>
                  </a:ext>
                </a:extLst>
              </a:tr>
              <a:tr h="370840">
                <a:tc vMerge="1">
                  <a:txBody>
                    <a:bodyPr/>
                    <a:lstStyle/>
                    <a:p>
                      <a:endParaRPr kumimoji="1" lang="ja-JP" altLang="en-US" dirty="0"/>
                    </a:p>
                  </a:txBody>
                  <a:tcPr/>
                </a:tc>
                <a:tc>
                  <a:txBody>
                    <a:bodyPr/>
                    <a:lstStyle/>
                    <a:p>
                      <a:r>
                        <a:rPr kumimoji="1" lang="ja-JP" altLang="en-US" sz="1600" baseline="0" dirty="0">
                          <a:latin typeface="Arial" panose="020B0604020202020204" pitchFamily="34" charset="0"/>
                          <a:ea typeface="游ゴシック" panose="020B0400000000000000" pitchFamily="50" charset="-128"/>
                        </a:rPr>
                        <a:t>播種性転移</a:t>
                      </a: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tc>
                  <a:txBody>
                    <a:bodyPr/>
                    <a:lstStyle/>
                    <a:p>
                      <a:pPr algn="ctr"/>
                      <a:r>
                        <a:rPr kumimoji="1" lang="en-US" altLang="ja-JP" sz="1600" baseline="0" dirty="0">
                          <a:latin typeface="Arial" panose="020B0604020202020204" pitchFamily="34" charset="0"/>
                          <a:ea typeface="游ゴシック" panose="020B0400000000000000" pitchFamily="50" charset="-128"/>
                        </a:rPr>
                        <a:t>2</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val="832867078"/>
                  </a:ext>
                </a:extLst>
              </a:tr>
              <a:tr h="0">
                <a:tc rowSpan="3">
                  <a:txBody>
                    <a:bodyPr/>
                    <a:lstStyle/>
                    <a:p>
                      <a:r>
                        <a:rPr kumimoji="1" lang="ja-JP" altLang="en-US" sz="1600" baseline="0" dirty="0">
                          <a:latin typeface="Arial" panose="020B0604020202020204" pitchFamily="34" charset="0"/>
                          <a:ea typeface="游ゴシック" panose="020B0400000000000000" pitchFamily="50" charset="-128"/>
                        </a:rPr>
                        <a:t>血液検査異常</a:t>
                      </a: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accent1">
                        <a:lumMod val="20000"/>
                        <a:lumOff val="80000"/>
                      </a:schemeClr>
                    </a:solidFill>
                  </a:tcPr>
                </a:tc>
                <a:tc>
                  <a:txBody>
                    <a:bodyPr/>
                    <a:lstStyle/>
                    <a:p>
                      <a:r>
                        <a:rPr kumimoji="1" lang="en-US" altLang="ja-JP" sz="1600" baseline="0" dirty="0">
                          <a:latin typeface="Arial" panose="020B0604020202020204" pitchFamily="34" charset="0"/>
                          <a:ea typeface="游ゴシック" panose="020B0400000000000000" pitchFamily="50" charset="-128"/>
                        </a:rPr>
                        <a:t>normal</a:t>
                      </a:r>
                      <a:endParaRPr kumimoji="1" lang="ja-JP" altLang="en-US" sz="1600" baseline="0" dirty="0">
                        <a:latin typeface="Arial" panose="020B0604020202020204" pitchFamily="34" charset="0"/>
                        <a:ea typeface="游ゴシック" panose="020B0400000000000000" pitchFamily="50" charset="-128"/>
                      </a:endParaRP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tc>
                  <a:txBody>
                    <a:bodyPr/>
                    <a:lstStyle/>
                    <a:p>
                      <a:pPr algn="ctr"/>
                      <a:r>
                        <a:rPr kumimoji="1" lang="en-US" altLang="ja-JP" sz="1600" baseline="0" dirty="0">
                          <a:latin typeface="Arial" panose="020B0604020202020204" pitchFamily="34" charset="0"/>
                          <a:ea typeface="游ゴシック" panose="020B0400000000000000" pitchFamily="50" charset="-128"/>
                        </a:rPr>
                        <a:t>0</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val="2263286015"/>
                  </a:ext>
                </a:extLst>
              </a:tr>
              <a:tr h="303953">
                <a:tc vMerge="1">
                  <a:txBody>
                    <a:bodyPr/>
                    <a:lstStyle/>
                    <a:p>
                      <a:endParaRPr kumimoji="1" lang="ja-JP" altLang="en-US" dirty="0"/>
                    </a:p>
                  </a:txBody>
                  <a:tcPr/>
                </a:tc>
                <a:tc>
                  <a:txBody>
                    <a:bodyPr/>
                    <a:lstStyle/>
                    <a:p>
                      <a:r>
                        <a:rPr kumimoji="1" lang="en-US" altLang="ja-JP" sz="1600" baseline="0" dirty="0">
                          <a:latin typeface="Arial" panose="020B0604020202020204" pitchFamily="34" charset="0"/>
                          <a:ea typeface="游ゴシック" panose="020B0400000000000000" pitchFamily="50" charset="-128"/>
                        </a:rPr>
                        <a:t>Abnormal</a:t>
                      </a:r>
                      <a:r>
                        <a:rPr kumimoji="1" lang="ja-JP" altLang="en-US" sz="1600" baseline="0" dirty="0">
                          <a:latin typeface="Arial" panose="020B0604020202020204" pitchFamily="34" charset="0"/>
                          <a:ea typeface="游ゴシック" panose="020B0400000000000000" pitchFamily="50" charset="-128"/>
                        </a:rPr>
                        <a:t>　</a:t>
                      </a:r>
                      <a:r>
                        <a:rPr kumimoji="1" lang="ja-JP" altLang="en-US" sz="1400" baseline="0" dirty="0">
                          <a:latin typeface="Arial" panose="020B0604020202020204" pitchFamily="34" charset="0"/>
                          <a:ea typeface="游ゴシック" panose="020B0400000000000000" pitchFamily="50" charset="-128"/>
                        </a:rPr>
                        <a:t>次のいずれか（</a:t>
                      </a:r>
                      <a:r>
                        <a:rPr kumimoji="1" lang="en-US" altLang="ja-JP" sz="1400" baseline="0" dirty="0">
                          <a:latin typeface="Arial" panose="020B0604020202020204" pitchFamily="34" charset="0"/>
                          <a:ea typeface="游ゴシック" panose="020B0400000000000000" pitchFamily="50" charset="-128"/>
                        </a:rPr>
                        <a:t>LDH&gt;250IU/L, CRP&gt;0.3mg/dL, Alb</a:t>
                      </a:r>
                      <a:r>
                        <a:rPr kumimoji="1" lang="ja-JP" altLang="en-US" sz="1400" baseline="0" dirty="0">
                          <a:latin typeface="Arial" panose="020B0604020202020204" pitchFamily="34" charset="0"/>
                          <a:ea typeface="游ゴシック" panose="020B0400000000000000" pitchFamily="50" charset="-128"/>
                        </a:rPr>
                        <a:t>≦</a:t>
                      </a:r>
                      <a:r>
                        <a:rPr kumimoji="1" lang="en-US" altLang="ja-JP" sz="1400" baseline="0" dirty="0">
                          <a:latin typeface="Arial" panose="020B0604020202020204" pitchFamily="34" charset="0"/>
                          <a:ea typeface="游ゴシック" panose="020B0400000000000000" pitchFamily="50" charset="-128"/>
                        </a:rPr>
                        <a:t>3.6mg/dL</a:t>
                      </a:r>
                      <a:r>
                        <a:rPr kumimoji="1" lang="ja-JP" altLang="en-US" sz="1400" baseline="0" dirty="0">
                          <a:latin typeface="Arial" panose="020B0604020202020204" pitchFamily="34" charset="0"/>
                          <a:ea typeface="游ゴシック" panose="020B0400000000000000" pitchFamily="50" charset="-128"/>
                        </a:rPr>
                        <a:t>）</a:t>
                      </a:r>
                      <a:endParaRPr kumimoji="1" lang="ja-JP" altLang="en-US" sz="1600" baseline="0" dirty="0">
                        <a:latin typeface="Arial" panose="020B0604020202020204" pitchFamily="34" charset="0"/>
                        <a:ea typeface="游ゴシック" panose="020B0400000000000000" pitchFamily="50" charset="-128"/>
                      </a:endParaRP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tc>
                  <a:txBody>
                    <a:bodyPr/>
                    <a:lstStyle/>
                    <a:p>
                      <a:pPr algn="ctr"/>
                      <a:r>
                        <a:rPr kumimoji="1" lang="en-US" altLang="ja-JP" sz="1600" baseline="0" dirty="0">
                          <a:latin typeface="Arial" panose="020B0604020202020204" pitchFamily="34" charset="0"/>
                          <a:ea typeface="游ゴシック" panose="020B0400000000000000" pitchFamily="50" charset="-128"/>
                        </a:rPr>
                        <a:t>1</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val="3962374336"/>
                  </a:ext>
                </a:extLst>
              </a:tr>
              <a:tr h="242147">
                <a:tc vMerge="1">
                  <a:txBody>
                    <a:bodyPr/>
                    <a:lstStyle/>
                    <a:p>
                      <a:endParaRPr kumimoji="1" lang="ja-JP" altLang="en-US" dirty="0"/>
                    </a:p>
                  </a:txBody>
                  <a:tcPr/>
                </a:tc>
                <a:tc>
                  <a:txBody>
                    <a:bodyPr/>
                    <a:lstStyle/>
                    <a:p>
                      <a:r>
                        <a:rPr kumimoji="1" lang="en-US" altLang="ja-JP" sz="1600" baseline="0" dirty="0">
                          <a:latin typeface="Arial" panose="020B0604020202020204" pitchFamily="34" charset="0"/>
                          <a:ea typeface="游ゴシック" panose="020B0400000000000000" pitchFamily="50" charset="-128"/>
                        </a:rPr>
                        <a:t>Critical</a:t>
                      </a:r>
                      <a:r>
                        <a:rPr kumimoji="1" lang="ja-JP" altLang="en-US" sz="1600" baseline="0" dirty="0">
                          <a:latin typeface="Arial" panose="020B0604020202020204" pitchFamily="34" charset="0"/>
                          <a:ea typeface="游ゴシック" panose="020B0400000000000000" pitchFamily="50" charset="-128"/>
                        </a:rPr>
                        <a:t>　</a:t>
                      </a:r>
                      <a:r>
                        <a:rPr kumimoji="1" lang="ja-JP" altLang="en-US" sz="1400" baseline="0" dirty="0">
                          <a:latin typeface="Arial" panose="020B0604020202020204" pitchFamily="34" charset="0"/>
                          <a:ea typeface="游ゴシック" panose="020B0400000000000000" pitchFamily="50" charset="-128"/>
                        </a:rPr>
                        <a:t>次のいずれか（補正後血性</a:t>
                      </a:r>
                      <a:r>
                        <a:rPr kumimoji="1" lang="en-US" altLang="ja-JP" sz="1400" baseline="0" dirty="0">
                          <a:latin typeface="Arial" panose="020B0604020202020204" pitchFamily="34" charset="0"/>
                          <a:ea typeface="游ゴシック" panose="020B0400000000000000" pitchFamily="50" charset="-128"/>
                        </a:rPr>
                        <a:t>Ca</a:t>
                      </a:r>
                      <a:r>
                        <a:rPr kumimoji="1" lang="ja-JP" altLang="en-US" sz="1400" baseline="0" dirty="0">
                          <a:latin typeface="Arial" panose="020B0604020202020204" pitchFamily="34" charset="0"/>
                          <a:ea typeface="游ゴシック" panose="020B0400000000000000" pitchFamily="50" charset="-128"/>
                        </a:rPr>
                        <a:t>≧</a:t>
                      </a:r>
                      <a:r>
                        <a:rPr kumimoji="1" lang="en-US" altLang="ja-JP" sz="1400" baseline="0" dirty="0">
                          <a:latin typeface="Arial" panose="020B0604020202020204" pitchFamily="34" charset="0"/>
                          <a:ea typeface="游ゴシック" panose="020B0400000000000000" pitchFamily="50" charset="-128"/>
                        </a:rPr>
                        <a:t>10.3mg/dL,</a:t>
                      </a:r>
                      <a:r>
                        <a:rPr kumimoji="1" lang="ja-JP" altLang="en-US" sz="1400" baseline="0" dirty="0">
                          <a:latin typeface="Arial" panose="020B0604020202020204" pitchFamily="34" charset="0"/>
                          <a:ea typeface="游ゴシック" panose="020B0400000000000000" pitchFamily="50" charset="-128"/>
                        </a:rPr>
                        <a:t> </a:t>
                      </a:r>
                      <a:r>
                        <a:rPr kumimoji="1" lang="en-US" altLang="ja-JP" sz="1400" baseline="0" dirty="0" err="1">
                          <a:latin typeface="Arial" panose="020B0604020202020204" pitchFamily="34" charset="0"/>
                          <a:ea typeface="游ゴシック" panose="020B0400000000000000" pitchFamily="50" charset="-128"/>
                        </a:rPr>
                        <a:t>T.Bil</a:t>
                      </a:r>
                      <a:r>
                        <a:rPr kumimoji="1" lang="ja-JP" altLang="en-US" sz="1400" baseline="0" dirty="0">
                          <a:latin typeface="Arial" panose="020B0604020202020204" pitchFamily="34" charset="0"/>
                          <a:ea typeface="游ゴシック" panose="020B0400000000000000" pitchFamily="50" charset="-128"/>
                        </a:rPr>
                        <a:t>≧</a:t>
                      </a:r>
                      <a:r>
                        <a:rPr kumimoji="1" lang="en-US" altLang="ja-JP" sz="1400" baseline="0" dirty="0">
                          <a:latin typeface="Arial" panose="020B0604020202020204" pitchFamily="34" charset="0"/>
                          <a:ea typeface="游ゴシック" panose="020B0400000000000000" pitchFamily="50" charset="-128"/>
                        </a:rPr>
                        <a:t>1.4mg/dL, </a:t>
                      </a:r>
                      <a:r>
                        <a:rPr kumimoji="1" lang="en-US" altLang="ja-JP" sz="1400" baseline="0" dirty="0" err="1">
                          <a:latin typeface="Arial" panose="020B0604020202020204" pitchFamily="34" charset="0"/>
                          <a:ea typeface="游ゴシック" panose="020B0400000000000000" pitchFamily="50" charset="-128"/>
                        </a:rPr>
                        <a:t>Plt</a:t>
                      </a:r>
                      <a:r>
                        <a:rPr kumimoji="1" lang="ja-JP" altLang="en-US" sz="1400" baseline="0" dirty="0">
                          <a:latin typeface="Arial" panose="020B0604020202020204" pitchFamily="34" charset="0"/>
                          <a:ea typeface="游ゴシック" panose="020B0400000000000000" pitchFamily="50" charset="-128"/>
                        </a:rPr>
                        <a:t>≦</a:t>
                      </a:r>
                      <a:r>
                        <a:rPr kumimoji="1" lang="en-US" altLang="ja-JP" sz="1400" baseline="0" dirty="0">
                          <a:latin typeface="Arial" panose="020B0604020202020204" pitchFamily="34" charset="0"/>
                          <a:ea typeface="游ゴシック" panose="020B0400000000000000" pitchFamily="50" charset="-128"/>
                        </a:rPr>
                        <a:t>10</a:t>
                      </a:r>
                      <a:r>
                        <a:rPr kumimoji="1" lang="ja-JP" altLang="en-US" sz="1400" baseline="0" dirty="0">
                          <a:latin typeface="Arial" panose="020B0604020202020204" pitchFamily="34" charset="0"/>
                          <a:ea typeface="游ゴシック" panose="020B0400000000000000" pitchFamily="50" charset="-128"/>
                        </a:rPr>
                        <a:t>万</a:t>
                      </a:r>
                      <a:r>
                        <a:rPr kumimoji="1" lang="en-US" altLang="ja-JP" sz="1400" baseline="0" dirty="0">
                          <a:latin typeface="Arial" panose="020B0604020202020204" pitchFamily="34" charset="0"/>
                          <a:ea typeface="游ゴシック" panose="020B0400000000000000" pitchFamily="50" charset="-128"/>
                        </a:rPr>
                        <a:t>/</a:t>
                      </a:r>
                      <a:r>
                        <a:rPr kumimoji="1" lang="en-US" altLang="ja-JP" sz="1400" baseline="0" dirty="0" err="1">
                          <a:latin typeface="Arial" panose="020B0604020202020204" pitchFamily="34" charset="0"/>
                          <a:ea typeface="游ゴシック" panose="020B0400000000000000" pitchFamily="50" charset="-128"/>
                        </a:rPr>
                        <a:t>μL</a:t>
                      </a:r>
                      <a:r>
                        <a:rPr kumimoji="1" lang="ja-JP" altLang="en-US" sz="1400" baseline="0" dirty="0">
                          <a:latin typeface="Arial" panose="020B0604020202020204" pitchFamily="34" charset="0"/>
                          <a:ea typeface="游ゴシック" panose="020B0400000000000000" pitchFamily="50" charset="-128"/>
                        </a:rPr>
                        <a:t>）</a:t>
                      </a:r>
                      <a:endParaRPr kumimoji="1" lang="ja-JP" altLang="en-US" sz="1600" baseline="0" dirty="0">
                        <a:latin typeface="Arial" panose="020B0604020202020204" pitchFamily="34" charset="0"/>
                        <a:ea typeface="游ゴシック" panose="020B0400000000000000" pitchFamily="50" charset="-128"/>
                      </a:endParaRP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tc>
                  <a:txBody>
                    <a:bodyPr/>
                    <a:lstStyle/>
                    <a:p>
                      <a:pPr algn="ctr"/>
                      <a:r>
                        <a:rPr kumimoji="1" lang="en-US" altLang="ja-JP" sz="1600" baseline="0" dirty="0">
                          <a:latin typeface="Arial" panose="020B0604020202020204" pitchFamily="34" charset="0"/>
                          <a:ea typeface="游ゴシック" panose="020B0400000000000000" pitchFamily="50" charset="-128"/>
                        </a:rPr>
                        <a:t>2</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val="132483461"/>
                  </a:ext>
                </a:extLst>
              </a:tr>
              <a:tr h="180340">
                <a:tc gridSpan="2">
                  <a:txBody>
                    <a:bodyPr/>
                    <a:lstStyle/>
                    <a:p>
                      <a:r>
                        <a:rPr kumimoji="1" lang="en-US" altLang="ja-JP" sz="1600" baseline="0" dirty="0">
                          <a:latin typeface="Arial" panose="020B0604020202020204" pitchFamily="34" charset="0"/>
                          <a:ea typeface="游ゴシック" panose="020B0400000000000000" pitchFamily="50" charset="-128"/>
                        </a:rPr>
                        <a:t>ECOG performance status 3-4</a:t>
                      </a:r>
                      <a:endParaRPr kumimoji="1" lang="ja-JP" altLang="en-US" sz="1600" baseline="0" dirty="0">
                        <a:latin typeface="Arial" panose="020B0604020202020204" pitchFamily="34" charset="0"/>
                        <a:ea typeface="游ゴシック" panose="020B0400000000000000" pitchFamily="50" charset="-128"/>
                      </a:endParaRP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dirty="0"/>
                    </a:p>
                  </a:txBody>
                  <a:tcPr/>
                </a:tc>
                <a:tc>
                  <a:txBody>
                    <a:bodyPr/>
                    <a:lstStyle/>
                    <a:p>
                      <a:pPr algn="ctr"/>
                      <a:r>
                        <a:rPr kumimoji="1" lang="en-US" altLang="ja-JP" sz="1600" baseline="0" dirty="0">
                          <a:latin typeface="Arial" panose="020B0604020202020204" pitchFamily="34" charset="0"/>
                          <a:ea typeface="游ゴシック" panose="020B0400000000000000" pitchFamily="50" charset="-128"/>
                        </a:rPr>
                        <a:t>1</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val="3471116378"/>
                  </a:ext>
                </a:extLst>
              </a:tr>
              <a:tr h="214795">
                <a:tc gridSpan="2">
                  <a:txBody>
                    <a:bodyPr/>
                    <a:lstStyle/>
                    <a:p>
                      <a:r>
                        <a:rPr kumimoji="1" lang="ja-JP" altLang="en-US" sz="1600" baseline="0" dirty="0">
                          <a:latin typeface="Arial" panose="020B0604020202020204" pitchFamily="34" charset="0"/>
                          <a:ea typeface="游ゴシック" panose="020B0400000000000000" pitchFamily="50" charset="-128"/>
                        </a:rPr>
                        <a:t>過去の化学療法あり</a:t>
                      </a: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dirty="0"/>
                    </a:p>
                  </a:txBody>
                  <a:tcPr/>
                </a:tc>
                <a:tc>
                  <a:txBody>
                    <a:bodyPr/>
                    <a:lstStyle/>
                    <a:p>
                      <a:pPr algn="ctr"/>
                      <a:r>
                        <a:rPr kumimoji="1" lang="en-US" altLang="ja-JP" sz="1600" baseline="0" dirty="0">
                          <a:latin typeface="Arial" panose="020B0604020202020204" pitchFamily="34" charset="0"/>
                          <a:ea typeface="游ゴシック" panose="020B0400000000000000" pitchFamily="50" charset="-128"/>
                        </a:rPr>
                        <a:t>1</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val="2894107646"/>
                  </a:ext>
                </a:extLst>
              </a:tr>
              <a:tr h="182880">
                <a:tc gridSpan="2">
                  <a:txBody>
                    <a:bodyPr/>
                    <a:lstStyle/>
                    <a:p>
                      <a:r>
                        <a:rPr kumimoji="1" lang="ja-JP" altLang="en-US" sz="1600" baseline="0" dirty="0">
                          <a:latin typeface="Arial" panose="020B0604020202020204" pitchFamily="34" charset="0"/>
                          <a:ea typeface="游ゴシック" panose="020B0400000000000000" pitchFamily="50" charset="-128"/>
                        </a:rPr>
                        <a:t>多発骨転移</a:t>
                      </a: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dirty="0"/>
                    </a:p>
                  </a:txBody>
                  <a:tcPr/>
                </a:tc>
                <a:tc>
                  <a:txBody>
                    <a:bodyPr/>
                    <a:lstStyle/>
                    <a:p>
                      <a:pPr algn="ctr"/>
                      <a:r>
                        <a:rPr kumimoji="1" lang="en-US" altLang="ja-JP" sz="1600" baseline="0" dirty="0">
                          <a:latin typeface="Arial" panose="020B0604020202020204" pitchFamily="34" charset="0"/>
                          <a:ea typeface="游ゴシック" panose="020B0400000000000000" pitchFamily="50" charset="-128"/>
                        </a:rPr>
                        <a:t>1</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val="141669708"/>
                  </a:ext>
                </a:extLst>
              </a:tr>
              <a:tr h="0">
                <a:tc gridSpan="2">
                  <a:txBody>
                    <a:bodyPr/>
                    <a:lstStyle/>
                    <a:p>
                      <a:r>
                        <a:rPr kumimoji="1" lang="ja-JP" altLang="en-US" sz="1600" baseline="0" dirty="0">
                          <a:latin typeface="Arial" panose="020B0604020202020204" pitchFamily="34" charset="0"/>
                          <a:ea typeface="游ゴシック" panose="020B0400000000000000" pitchFamily="50" charset="-128"/>
                        </a:rPr>
                        <a:t>合計</a:t>
                      </a:r>
                    </a:p>
                  </a:txBody>
                  <a:tcP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solidFill>
                      <a:schemeClr val="accent1">
                        <a:lumMod val="20000"/>
                        <a:lumOff val="80000"/>
                      </a:schemeClr>
                    </a:solidFill>
                  </a:tcPr>
                </a:tc>
                <a:tc hMerge="1">
                  <a:txBody>
                    <a:bodyPr/>
                    <a:lstStyle/>
                    <a:p>
                      <a:endParaRPr kumimoji="1" lang="ja-JP" altLang="en-US" dirty="0"/>
                    </a:p>
                  </a:txBody>
                  <a:tcPr/>
                </a:tc>
                <a:tc>
                  <a:txBody>
                    <a:bodyPr/>
                    <a:lstStyle/>
                    <a:p>
                      <a:pPr algn="ctr"/>
                      <a:r>
                        <a:rPr kumimoji="1" lang="ja-JP" altLang="en-US" sz="1600" baseline="0">
                          <a:latin typeface="Arial" panose="020B0604020202020204" pitchFamily="34" charset="0"/>
                          <a:ea typeface="游ゴシック" panose="020B0400000000000000" pitchFamily="50" charset="-128"/>
                        </a:rPr>
                        <a:t>　</a:t>
                      </a:r>
                      <a:r>
                        <a:rPr kumimoji="1" lang="en-US" altLang="ja-JP" sz="1600" baseline="0" dirty="0">
                          <a:latin typeface="Arial" panose="020B0604020202020204" pitchFamily="34" charset="0"/>
                          <a:ea typeface="游ゴシック" panose="020B0400000000000000" pitchFamily="50" charset="-128"/>
                        </a:rPr>
                        <a:t>/10</a:t>
                      </a:r>
                      <a:endParaRPr kumimoji="1" lang="ja-JP" altLang="en-US" sz="1600" baseline="0" dirty="0">
                        <a:latin typeface="Arial" panose="020B0604020202020204" pitchFamily="34" charset="0"/>
                        <a:ea typeface="游ゴシック" panose="020B0400000000000000" pitchFamily="50" charset="-128"/>
                      </a:endParaRPr>
                    </a:p>
                  </a:txBody>
                  <a:tcPr anchor="ctr">
                    <a:lnL w="12700" cap="flat" cmpd="sng" algn="ctr">
                      <a:solidFill>
                        <a:schemeClr val="bg2">
                          <a:lumMod val="50000"/>
                        </a:schemeClr>
                      </a:solidFill>
                      <a:prstDash val="solid"/>
                      <a:round/>
                      <a:headEnd type="none" w="med" len="med"/>
                      <a:tailEnd type="none" w="med" len="med"/>
                    </a:lnL>
                    <a:lnR w="12700" cap="flat" cmpd="sng" algn="ctr">
                      <a:solidFill>
                        <a:schemeClr val="bg2">
                          <a:lumMod val="50000"/>
                        </a:schemeClr>
                      </a:solidFill>
                      <a:prstDash val="solid"/>
                      <a:round/>
                      <a:headEnd type="none" w="med" len="med"/>
                      <a:tailEnd type="none" w="med" len="med"/>
                    </a:lnR>
                    <a:lnT w="12700" cap="flat" cmpd="sng" algn="ctr">
                      <a:solidFill>
                        <a:schemeClr val="bg2">
                          <a:lumMod val="50000"/>
                        </a:schemeClr>
                      </a:solidFill>
                      <a:prstDash val="solid"/>
                      <a:round/>
                      <a:headEnd type="none" w="med" len="med"/>
                      <a:tailEnd type="none" w="med" len="med"/>
                    </a:lnT>
                    <a:lnB w="12700" cap="flat" cmpd="sng" algn="ctr">
                      <a:solidFill>
                        <a:schemeClr val="bg2">
                          <a:lumMod val="50000"/>
                        </a:schemeClr>
                      </a:solidFill>
                      <a:prstDash val="solid"/>
                      <a:round/>
                      <a:headEnd type="none" w="med" len="med"/>
                      <a:tailEnd type="none" w="med" len="med"/>
                    </a:lnB>
                    <a:noFill/>
                  </a:tcPr>
                </a:tc>
                <a:extLst>
                  <a:ext uri="{0D108BD9-81ED-4DB2-BD59-A6C34878D82A}">
                    <a16:rowId xmlns:a16="http://schemas.microsoft.com/office/drawing/2014/main" val="1681376706"/>
                  </a:ext>
                </a:extLst>
              </a:tr>
            </a:tbl>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object 2"/>
          <p:cNvSpPr/>
          <p:nvPr/>
        </p:nvSpPr>
        <p:spPr>
          <a:xfrm>
            <a:off x="228599" y="619124"/>
            <a:ext cx="57150" cy="247650"/>
          </a:xfrm>
          <a:custGeom>
            <a:avLst/>
            <a:gdLst/>
            <a:ahLst/>
            <a:cxnLst/>
            <a:rect l="l" t="t" r="r" b="b"/>
            <a:pathLst>
              <a:path w="57150" h="247650">
                <a:moveTo>
                  <a:pt x="57149" y="247649"/>
                </a:moveTo>
                <a:lnTo>
                  <a:pt x="0" y="247649"/>
                </a:lnTo>
                <a:lnTo>
                  <a:pt x="0" y="0"/>
                </a:lnTo>
                <a:lnTo>
                  <a:pt x="57149" y="0"/>
                </a:lnTo>
                <a:lnTo>
                  <a:pt x="57149" y="247649"/>
                </a:lnTo>
                <a:close/>
              </a:path>
            </a:pathLst>
          </a:custGeom>
          <a:solidFill>
            <a:srgbClr val="B8860A"/>
          </a:solidFill>
        </p:spPr>
        <p:txBody>
          <a:bodyPr wrap="square" lIns="0" tIns="0" rIns="0" bIns="0" rtlCol="0"/>
          <a:lstStyle/>
          <a:p>
            <a:endParaRPr>
              <a:latin typeface="+mn-ea"/>
              <a:ea typeface="+mn-ea"/>
            </a:endParaRPr>
          </a:p>
        </p:txBody>
      </p:sp>
      <p:sp>
        <p:nvSpPr>
          <p:cNvPr id="3" name="object 3" descr="$PPTXTitle"/>
          <p:cNvSpPr txBox="1">
            <a:spLocks noGrp="1"/>
          </p:cNvSpPr>
          <p:nvPr>
            <p:ph type="title"/>
          </p:nvPr>
        </p:nvSpPr>
        <p:spPr>
          <a:xfrm>
            <a:off x="387349" y="524129"/>
            <a:ext cx="5499100" cy="387350"/>
          </a:xfrm>
          <a:prstGeom prst="rect">
            <a:avLst/>
          </a:prstGeom>
        </p:spPr>
        <p:txBody>
          <a:bodyPr vert="horz" wrap="square" lIns="0" tIns="15240" rIns="0" bIns="0" rtlCol="0">
            <a:spAutoFit/>
          </a:bodyPr>
          <a:lstStyle/>
          <a:p>
            <a:pPr marL="12700">
              <a:lnSpc>
                <a:spcPct val="100000"/>
              </a:lnSpc>
              <a:spcBef>
                <a:spcPts val="120"/>
              </a:spcBef>
            </a:pPr>
            <a:r>
              <a:rPr sz="2350" b="1" spc="-254" dirty="0" err="1">
                <a:solidFill>
                  <a:srgbClr val="1F3A5E"/>
                </a:solidFill>
                <a:latin typeface="+mn-ea"/>
                <a:ea typeface="+mn-ea"/>
                <a:cs typeface="BIZ UDPGothic"/>
              </a:rPr>
              <a:t>新片桐</a:t>
            </a:r>
            <a:r>
              <a:rPr sz="2350" b="1" spc="-615" dirty="0" err="1">
                <a:solidFill>
                  <a:srgbClr val="1F3A5E"/>
                </a:solidFill>
                <a:latin typeface="+mn-ea"/>
                <a:ea typeface="+mn-ea"/>
                <a:cs typeface="Ryo Gothic Std B"/>
              </a:rPr>
              <a:t>スコア</a:t>
            </a:r>
            <a:endParaRPr sz="2350" dirty="0">
              <a:latin typeface="+mn-ea"/>
              <a:ea typeface="+mn-ea"/>
              <a:cs typeface="BIZ UDPGothic"/>
            </a:endParaRPr>
          </a:p>
        </p:txBody>
      </p:sp>
      <p:graphicFrame>
        <p:nvGraphicFramePr>
          <p:cNvPr id="5" name="object 5"/>
          <p:cNvGraphicFramePr>
            <a:graphicFrameLocks noGrp="1"/>
          </p:cNvGraphicFramePr>
          <p:nvPr>
            <p:extLst>
              <p:ext uri="{D42A27DB-BD31-4B8C-83A1-F6EECF244321}">
                <p14:modId xmlns:p14="http://schemas.microsoft.com/office/powerpoint/2010/main" val="3226673278"/>
              </p:ext>
            </p:extLst>
          </p:nvPr>
        </p:nvGraphicFramePr>
        <p:xfrm>
          <a:off x="766762" y="1514167"/>
          <a:ext cx="10658475" cy="4183061"/>
        </p:xfrm>
        <a:graphic>
          <a:graphicData uri="http://schemas.openxmlformats.org/drawingml/2006/table">
            <a:tbl>
              <a:tblPr firstRow="1" bandRow="1">
                <a:tableStyleId>{2D5ABB26-0587-4C30-8999-92F81FD0307C}</a:tableStyleId>
              </a:tblPr>
              <a:tblGrid>
                <a:gridCol w="1238250">
                  <a:extLst>
                    <a:ext uri="{9D8B030D-6E8A-4147-A177-3AD203B41FA5}">
                      <a16:colId xmlns:a16="http://schemas.microsoft.com/office/drawing/2014/main" val="20000"/>
                    </a:ext>
                  </a:extLst>
                </a:gridCol>
                <a:gridCol w="3143250">
                  <a:extLst>
                    <a:ext uri="{9D8B030D-6E8A-4147-A177-3AD203B41FA5}">
                      <a16:colId xmlns:a16="http://schemas.microsoft.com/office/drawing/2014/main" val="20001"/>
                    </a:ext>
                  </a:extLst>
                </a:gridCol>
                <a:gridCol w="3133725">
                  <a:extLst>
                    <a:ext uri="{9D8B030D-6E8A-4147-A177-3AD203B41FA5}">
                      <a16:colId xmlns:a16="http://schemas.microsoft.com/office/drawing/2014/main" val="20002"/>
                    </a:ext>
                  </a:extLst>
                </a:gridCol>
                <a:gridCol w="3143250">
                  <a:extLst>
                    <a:ext uri="{9D8B030D-6E8A-4147-A177-3AD203B41FA5}">
                      <a16:colId xmlns:a16="http://schemas.microsoft.com/office/drawing/2014/main" val="20003"/>
                    </a:ext>
                  </a:extLst>
                </a:gridCol>
              </a:tblGrid>
              <a:tr h="698817">
                <a:tc rowSpan="2">
                  <a:txBody>
                    <a:bodyPr/>
                    <a:lstStyle/>
                    <a:p>
                      <a:pPr>
                        <a:lnSpc>
                          <a:spcPct val="100000"/>
                        </a:lnSpc>
                        <a:spcBef>
                          <a:spcPts val="1025"/>
                        </a:spcBef>
                      </a:pPr>
                      <a:endParaRPr sz="1650" dirty="0">
                        <a:latin typeface="Times New Roman"/>
                        <a:cs typeface="Times New Roman"/>
                      </a:endParaRPr>
                    </a:p>
                    <a:p>
                      <a:pPr marL="320675">
                        <a:lnSpc>
                          <a:spcPct val="100000"/>
                        </a:lnSpc>
                      </a:pPr>
                      <a:r>
                        <a:rPr sz="1950" b="1" spc="-10" dirty="0">
                          <a:solidFill>
                            <a:srgbClr val="FFFFFF"/>
                          </a:solidFill>
                          <a:latin typeface="Source Han Sans JP"/>
                          <a:cs typeface="Source Han Sans JP"/>
                        </a:rPr>
                        <a:t>Score</a:t>
                      </a:r>
                      <a:endParaRPr sz="1550" dirty="0">
                        <a:latin typeface="Source Han Sans JP"/>
                        <a:cs typeface="Source Han Sans JP"/>
                      </a:endParaRPr>
                    </a:p>
                  </a:txBody>
                  <a:tcPr marL="0" marR="0" marT="130175" marB="0">
                    <a:solidFill>
                      <a:schemeClr val="accent1"/>
                    </a:solidFill>
                  </a:tcPr>
                </a:tc>
                <a:tc>
                  <a:txBody>
                    <a:bodyPr/>
                    <a:lstStyle/>
                    <a:p>
                      <a:endParaRPr dirty="0"/>
                    </a:p>
                  </a:txBody>
                  <a:tcPr marL="0" marR="0" marT="130175" marB="0">
                    <a:lnB w="12700" cap="flat" cmpd="sng" algn="ctr">
                      <a:solidFill>
                        <a:schemeClr val="tx1"/>
                      </a:solidFill>
                      <a:prstDash val="solid"/>
                      <a:round/>
                      <a:headEnd type="none" w="med" len="med"/>
                      <a:tailEnd type="none" w="med" len="med"/>
                    </a:lnB>
                    <a:solidFill>
                      <a:schemeClr val="accent1"/>
                    </a:solidFill>
                  </a:tcPr>
                </a:tc>
                <a:tc gridSpan="2">
                  <a:txBody>
                    <a:bodyPr/>
                    <a:lstStyle/>
                    <a:p>
                      <a:pPr marL="414655">
                        <a:lnSpc>
                          <a:spcPct val="100000"/>
                        </a:lnSpc>
                        <a:spcBef>
                          <a:spcPts val="1125"/>
                        </a:spcBef>
                      </a:pPr>
                      <a:r>
                        <a:rPr sz="1950" b="1" spc="-145" dirty="0">
                          <a:solidFill>
                            <a:srgbClr val="FFFFFF"/>
                          </a:solidFill>
                          <a:latin typeface="Source Han Sans JP"/>
                          <a:cs typeface="Source Han Sans JP"/>
                        </a:rPr>
                        <a:t>Survival</a:t>
                      </a:r>
                      <a:r>
                        <a:rPr sz="1950" b="1" spc="30" dirty="0">
                          <a:solidFill>
                            <a:srgbClr val="FFFFFF"/>
                          </a:solidFill>
                          <a:latin typeface="Source Han Sans JP"/>
                          <a:cs typeface="Source Han Sans JP"/>
                        </a:rPr>
                        <a:t> </a:t>
                      </a:r>
                      <a:r>
                        <a:rPr sz="1950" b="1" spc="-175" dirty="0">
                          <a:solidFill>
                            <a:srgbClr val="FFFFFF"/>
                          </a:solidFill>
                          <a:latin typeface="Source Han Sans JP"/>
                          <a:cs typeface="Source Han Sans JP"/>
                        </a:rPr>
                        <a:t>rate</a:t>
                      </a:r>
                      <a:r>
                        <a:rPr sz="1950" b="1" spc="35" dirty="0">
                          <a:solidFill>
                            <a:srgbClr val="FFFFFF"/>
                          </a:solidFill>
                          <a:latin typeface="Source Han Sans JP"/>
                          <a:cs typeface="Source Han Sans JP"/>
                        </a:rPr>
                        <a:t> </a:t>
                      </a:r>
                      <a:r>
                        <a:rPr sz="1950" b="1" spc="-180" dirty="0">
                          <a:solidFill>
                            <a:srgbClr val="FFFFFF"/>
                          </a:solidFill>
                          <a:latin typeface="Source Han Sans JP"/>
                          <a:cs typeface="Source Han Sans JP"/>
                        </a:rPr>
                        <a:t>(95%</a:t>
                      </a:r>
                      <a:r>
                        <a:rPr sz="1950" b="1" spc="35" dirty="0">
                          <a:solidFill>
                            <a:srgbClr val="FFFFFF"/>
                          </a:solidFill>
                          <a:latin typeface="Source Han Sans JP"/>
                          <a:cs typeface="Source Han Sans JP"/>
                        </a:rPr>
                        <a:t> </a:t>
                      </a:r>
                      <a:r>
                        <a:rPr sz="1950" b="1" spc="-25" dirty="0">
                          <a:solidFill>
                            <a:srgbClr val="FFFFFF"/>
                          </a:solidFill>
                          <a:latin typeface="Source Han Sans JP"/>
                          <a:cs typeface="Source Han Sans JP"/>
                        </a:rPr>
                        <a:t>CI)</a:t>
                      </a:r>
                      <a:endParaRPr sz="1950" dirty="0">
                        <a:latin typeface="Source Han Sans JP"/>
                        <a:cs typeface="Source Han Sans JP"/>
                      </a:endParaRPr>
                    </a:p>
                  </a:txBody>
                  <a:tcPr marL="0" marR="0" marT="142875" marB="0">
                    <a:lnB w="12700" cap="flat" cmpd="sng" algn="ctr">
                      <a:solidFill>
                        <a:schemeClr val="tx1"/>
                      </a:solidFill>
                      <a:prstDash val="solid"/>
                      <a:round/>
                      <a:headEnd type="none" w="med" len="med"/>
                      <a:tailEnd type="none" w="med" len="med"/>
                    </a:lnB>
                    <a:solidFill>
                      <a:schemeClr val="accent1"/>
                    </a:solidFill>
                  </a:tcPr>
                </a:tc>
                <a:tc hMerge="1">
                  <a:txBody>
                    <a:bodyPr/>
                    <a:lstStyle/>
                    <a:p>
                      <a:endParaRPr/>
                    </a:p>
                  </a:txBody>
                  <a:tcPr marL="0" marR="0" marT="0" marB="0"/>
                </a:tc>
                <a:extLst>
                  <a:ext uri="{0D108BD9-81ED-4DB2-BD59-A6C34878D82A}">
                    <a16:rowId xmlns:a16="http://schemas.microsoft.com/office/drawing/2014/main" val="10000"/>
                  </a:ext>
                </a:extLst>
              </a:tr>
              <a:tr h="452120">
                <a:tc vMerge="1">
                  <a:txBody>
                    <a:bodyPr/>
                    <a:lstStyle/>
                    <a:p>
                      <a:endParaRPr dirty="0"/>
                    </a:p>
                  </a:txBody>
                  <a:tcPr marL="0" marR="0" marT="130175" marB="0">
                    <a:solidFill>
                      <a:schemeClr val="accent1"/>
                    </a:solidFill>
                  </a:tcPr>
                </a:tc>
                <a:tc>
                  <a:txBody>
                    <a:bodyPr/>
                    <a:lstStyle/>
                    <a:p>
                      <a:pPr algn="ctr"/>
                      <a:r>
                        <a:rPr lang="en" altLang="ja-JP" sz="1800" b="1" spc="-125" dirty="0">
                          <a:solidFill>
                            <a:srgbClr val="FFFFFF"/>
                          </a:solidFill>
                          <a:latin typeface="Source Han Sans JP"/>
                          <a:cs typeface="Source Han Sans JP"/>
                        </a:rPr>
                        <a:t>6 </a:t>
                      </a:r>
                      <a:r>
                        <a:rPr lang="en" altLang="ja-JP" sz="1800" b="1" spc="-10" dirty="0">
                          <a:solidFill>
                            <a:srgbClr val="FFFFFF"/>
                          </a:solidFill>
                          <a:latin typeface="Source Han Sans JP"/>
                          <a:cs typeface="Source Han Sans JP"/>
                        </a:rPr>
                        <a:t>months</a:t>
                      </a:r>
                      <a:endParaRPr dirty="0"/>
                    </a:p>
                  </a:txBody>
                  <a:tcPr marL="0" marR="0" marT="130175" marB="0">
                    <a:lnT w="12700" cap="flat" cmpd="sng" algn="ctr">
                      <a:solidFill>
                        <a:schemeClr val="tx1"/>
                      </a:solidFill>
                      <a:prstDash val="solid"/>
                      <a:round/>
                      <a:headEnd type="none" w="med" len="med"/>
                      <a:tailEnd type="none" w="med" len="med"/>
                    </a:lnT>
                    <a:solidFill>
                      <a:schemeClr val="accent1"/>
                    </a:solidFill>
                  </a:tcPr>
                </a:tc>
                <a:tc gridSpan="2">
                  <a:txBody>
                    <a:bodyPr/>
                    <a:lstStyle/>
                    <a:p>
                      <a:pPr algn="ctr">
                        <a:lnSpc>
                          <a:spcPct val="100000"/>
                        </a:lnSpc>
                        <a:spcBef>
                          <a:spcPts val="810"/>
                        </a:spcBef>
                        <a:tabLst>
                          <a:tab pos="3139440" algn="l"/>
                        </a:tabLst>
                      </a:pPr>
                      <a:r>
                        <a:rPr sz="1800" b="1" spc="-125" dirty="0">
                          <a:solidFill>
                            <a:srgbClr val="FFFFFF"/>
                          </a:solidFill>
                          <a:latin typeface="Source Han Sans JP"/>
                          <a:cs typeface="Source Han Sans JP"/>
                        </a:rPr>
                        <a:t>12</a:t>
                      </a:r>
                      <a:r>
                        <a:rPr sz="1800" b="1" spc="20" dirty="0">
                          <a:solidFill>
                            <a:srgbClr val="FFFFFF"/>
                          </a:solidFill>
                          <a:latin typeface="Source Han Sans JP"/>
                          <a:cs typeface="Source Han Sans JP"/>
                        </a:rPr>
                        <a:t> </a:t>
                      </a:r>
                      <a:r>
                        <a:rPr sz="1800" b="1" spc="-10" dirty="0">
                          <a:solidFill>
                            <a:srgbClr val="FFFFFF"/>
                          </a:solidFill>
                          <a:latin typeface="Source Han Sans JP"/>
                          <a:cs typeface="Source Han Sans JP"/>
                        </a:rPr>
                        <a:t>months</a:t>
                      </a:r>
                      <a:r>
                        <a:rPr sz="1800" b="1" dirty="0">
                          <a:solidFill>
                            <a:srgbClr val="FFFFFF"/>
                          </a:solidFill>
                          <a:latin typeface="Source Han Sans JP"/>
                          <a:cs typeface="Source Han Sans JP"/>
                        </a:rPr>
                        <a:t>	</a:t>
                      </a:r>
                      <a:r>
                        <a:rPr sz="1800" b="1" spc="-125" dirty="0">
                          <a:solidFill>
                            <a:srgbClr val="FFFFFF"/>
                          </a:solidFill>
                          <a:latin typeface="Source Han Sans JP"/>
                          <a:cs typeface="Source Han Sans JP"/>
                        </a:rPr>
                        <a:t>24</a:t>
                      </a:r>
                      <a:r>
                        <a:rPr sz="1800" b="1" spc="20" dirty="0">
                          <a:solidFill>
                            <a:srgbClr val="FFFFFF"/>
                          </a:solidFill>
                          <a:latin typeface="Source Han Sans JP"/>
                          <a:cs typeface="Source Han Sans JP"/>
                        </a:rPr>
                        <a:t> </a:t>
                      </a:r>
                      <a:r>
                        <a:rPr sz="1800" b="1" spc="-10" dirty="0">
                          <a:solidFill>
                            <a:srgbClr val="FFFFFF"/>
                          </a:solidFill>
                          <a:latin typeface="Source Han Sans JP"/>
                          <a:cs typeface="Source Han Sans JP"/>
                        </a:rPr>
                        <a:t>months</a:t>
                      </a:r>
                      <a:endParaRPr sz="1800" dirty="0">
                        <a:latin typeface="Source Han Sans JP"/>
                        <a:cs typeface="Source Han Sans JP"/>
                      </a:endParaRPr>
                    </a:p>
                  </a:txBody>
                  <a:tcPr marL="0" marR="0" marT="102870" marB="0">
                    <a:lnR w="9525">
                      <a:solidFill>
                        <a:srgbClr val="1F3A5E"/>
                      </a:solidFill>
                      <a:prstDash val="solid"/>
                    </a:lnR>
                    <a:lnT w="12700" cap="flat" cmpd="sng" algn="ctr">
                      <a:solidFill>
                        <a:schemeClr val="tx1"/>
                      </a:solidFill>
                      <a:prstDash val="solid"/>
                      <a:round/>
                      <a:headEnd type="none" w="med" len="med"/>
                      <a:tailEnd type="none" w="med" len="med"/>
                    </a:lnT>
                    <a:solidFill>
                      <a:schemeClr val="accent1"/>
                    </a:solidFill>
                  </a:tcPr>
                </a:tc>
                <a:tc hMerge="1">
                  <a:txBody>
                    <a:bodyPr/>
                    <a:lstStyle/>
                    <a:p>
                      <a:endParaRPr/>
                    </a:p>
                  </a:txBody>
                  <a:tcPr marL="0" marR="0" marT="0" marB="0"/>
                </a:tc>
                <a:extLst>
                  <a:ext uri="{0D108BD9-81ED-4DB2-BD59-A6C34878D82A}">
                    <a16:rowId xmlns:a16="http://schemas.microsoft.com/office/drawing/2014/main" val="10001"/>
                  </a:ext>
                </a:extLst>
              </a:tr>
              <a:tr h="1004569">
                <a:tc>
                  <a:txBody>
                    <a:bodyPr/>
                    <a:lstStyle/>
                    <a:p>
                      <a:pPr>
                        <a:lnSpc>
                          <a:spcPct val="100000"/>
                        </a:lnSpc>
                        <a:spcBef>
                          <a:spcPts val="35"/>
                        </a:spcBef>
                      </a:pPr>
                      <a:endParaRPr sz="2100">
                        <a:latin typeface="Times New Roman"/>
                        <a:cs typeface="Times New Roman"/>
                      </a:endParaRPr>
                    </a:p>
                    <a:p>
                      <a:pPr algn="ctr">
                        <a:lnSpc>
                          <a:spcPct val="100000"/>
                        </a:lnSpc>
                      </a:pPr>
                      <a:r>
                        <a:rPr sz="2350" b="1" spc="60" dirty="0">
                          <a:solidFill>
                            <a:srgbClr val="1F3A5E"/>
                          </a:solidFill>
                          <a:latin typeface="Trebuchet MS"/>
                          <a:cs typeface="Trebuchet MS"/>
                        </a:rPr>
                        <a:t>0–</a:t>
                      </a:r>
                      <a:r>
                        <a:rPr sz="2350" b="1" spc="-50" dirty="0">
                          <a:solidFill>
                            <a:srgbClr val="1F3A5E"/>
                          </a:solidFill>
                          <a:latin typeface="Trebuchet MS"/>
                          <a:cs typeface="Trebuchet MS"/>
                        </a:rPr>
                        <a:t>3</a:t>
                      </a:r>
                      <a:endParaRPr sz="2350">
                        <a:latin typeface="Trebuchet MS"/>
                        <a:cs typeface="Trebuchet MS"/>
                      </a:endParaRPr>
                    </a:p>
                  </a:txBody>
                  <a:tcPr marL="0" marR="0" marT="4445" marB="0">
                    <a:lnL w="9525">
                      <a:solidFill>
                        <a:srgbClr val="D4D4D4"/>
                      </a:solidFill>
                      <a:prstDash val="solid"/>
                    </a:lnL>
                    <a:lnR w="9525">
                      <a:solidFill>
                        <a:srgbClr val="D4D4D4"/>
                      </a:solidFill>
                      <a:prstDash val="solid"/>
                    </a:lnR>
                    <a:lnB w="9525">
                      <a:solidFill>
                        <a:srgbClr val="D4D4D4"/>
                      </a:solidFill>
                      <a:prstDash val="solid"/>
                    </a:lnB>
                    <a:solidFill>
                      <a:srgbClr val="EDF1F7"/>
                    </a:solidFill>
                  </a:tcPr>
                </a:tc>
                <a:tc>
                  <a:txBody>
                    <a:bodyPr/>
                    <a:lstStyle/>
                    <a:p>
                      <a:pPr algn="ctr">
                        <a:lnSpc>
                          <a:spcPct val="100000"/>
                        </a:lnSpc>
                        <a:spcBef>
                          <a:spcPts val="1725"/>
                        </a:spcBef>
                      </a:pPr>
                      <a:r>
                        <a:rPr sz="1950" b="1" spc="-10" dirty="0">
                          <a:solidFill>
                            <a:srgbClr val="1A1A1A"/>
                          </a:solidFill>
                          <a:latin typeface="Source Han Sans JP"/>
                          <a:cs typeface="Source Han Sans JP"/>
                        </a:rPr>
                        <a:t>0.981</a:t>
                      </a:r>
                      <a:endParaRPr sz="1950">
                        <a:latin typeface="Source Han Sans JP"/>
                        <a:cs typeface="Source Han Sans JP"/>
                      </a:endParaRPr>
                    </a:p>
                    <a:p>
                      <a:pPr algn="ctr">
                        <a:lnSpc>
                          <a:spcPct val="100000"/>
                        </a:lnSpc>
                        <a:spcBef>
                          <a:spcPts val="409"/>
                        </a:spcBef>
                      </a:pPr>
                      <a:r>
                        <a:rPr sz="1300" b="0" spc="-65" dirty="0">
                          <a:solidFill>
                            <a:srgbClr val="595959"/>
                          </a:solidFill>
                          <a:latin typeface="Source Han Sans JP Medium"/>
                          <a:cs typeface="Source Han Sans JP Medium"/>
                        </a:rPr>
                        <a:t>(0.956</a:t>
                      </a:r>
                      <a:r>
                        <a:rPr sz="1300" b="0" dirty="0">
                          <a:solidFill>
                            <a:srgbClr val="595959"/>
                          </a:solidFill>
                          <a:latin typeface="Source Han Sans JP Medium"/>
                          <a:cs typeface="Source Han Sans JP Medium"/>
                        </a:rPr>
                        <a:t> </a:t>
                      </a:r>
                      <a:r>
                        <a:rPr sz="1300" b="0" spc="-60" dirty="0">
                          <a:solidFill>
                            <a:srgbClr val="595959"/>
                          </a:solidFill>
                          <a:latin typeface="Source Han Sans JP Medium"/>
                          <a:cs typeface="Source Han Sans JP Medium"/>
                        </a:rPr>
                        <a:t>–</a:t>
                      </a:r>
                      <a:r>
                        <a:rPr sz="1300" b="0" spc="5" dirty="0">
                          <a:solidFill>
                            <a:srgbClr val="595959"/>
                          </a:solidFill>
                          <a:latin typeface="Source Han Sans JP Medium"/>
                          <a:cs typeface="Source Han Sans JP Medium"/>
                        </a:rPr>
                        <a:t> </a:t>
                      </a:r>
                      <a:r>
                        <a:rPr sz="1300" b="0" spc="-10" dirty="0">
                          <a:solidFill>
                            <a:srgbClr val="595959"/>
                          </a:solidFill>
                          <a:latin typeface="Source Han Sans JP Medium"/>
                          <a:cs typeface="Source Han Sans JP Medium"/>
                        </a:rPr>
                        <a:t>1.000)</a:t>
                      </a:r>
                      <a:endParaRPr sz="1300">
                        <a:latin typeface="Source Han Sans JP Medium"/>
                        <a:cs typeface="Source Han Sans JP Medium"/>
                      </a:endParaRPr>
                    </a:p>
                  </a:txBody>
                  <a:tcPr marL="0" marR="0" marT="219075" marB="0">
                    <a:lnL w="9525">
                      <a:solidFill>
                        <a:srgbClr val="D4D4D4"/>
                      </a:solidFill>
                      <a:prstDash val="solid"/>
                    </a:lnL>
                    <a:lnR w="9525">
                      <a:solidFill>
                        <a:srgbClr val="D4D4D4"/>
                      </a:solidFill>
                      <a:prstDash val="solid"/>
                    </a:lnR>
                    <a:lnB w="9525">
                      <a:solidFill>
                        <a:srgbClr val="D4D4D4"/>
                      </a:solidFill>
                      <a:prstDash val="solid"/>
                    </a:lnB>
                    <a:solidFill>
                      <a:srgbClr val="FAFAFD"/>
                    </a:solidFill>
                  </a:tcPr>
                </a:tc>
                <a:tc>
                  <a:txBody>
                    <a:bodyPr/>
                    <a:lstStyle/>
                    <a:p>
                      <a:pPr algn="ctr">
                        <a:lnSpc>
                          <a:spcPct val="100000"/>
                        </a:lnSpc>
                        <a:spcBef>
                          <a:spcPts val="1725"/>
                        </a:spcBef>
                      </a:pPr>
                      <a:r>
                        <a:rPr sz="1950" b="1" spc="-10" dirty="0">
                          <a:solidFill>
                            <a:srgbClr val="1A1A1A"/>
                          </a:solidFill>
                          <a:latin typeface="Source Han Sans JP"/>
                          <a:cs typeface="Source Han Sans JP"/>
                        </a:rPr>
                        <a:t>0.914</a:t>
                      </a:r>
                      <a:endParaRPr sz="1950" dirty="0">
                        <a:latin typeface="Source Han Sans JP"/>
                        <a:cs typeface="Source Han Sans JP"/>
                      </a:endParaRPr>
                    </a:p>
                    <a:p>
                      <a:pPr algn="ctr">
                        <a:lnSpc>
                          <a:spcPct val="100000"/>
                        </a:lnSpc>
                        <a:spcBef>
                          <a:spcPts val="409"/>
                        </a:spcBef>
                      </a:pPr>
                      <a:r>
                        <a:rPr sz="1300" b="0" spc="-65" dirty="0">
                          <a:solidFill>
                            <a:srgbClr val="595959"/>
                          </a:solidFill>
                          <a:latin typeface="Source Han Sans JP Medium"/>
                          <a:cs typeface="Source Han Sans JP Medium"/>
                        </a:rPr>
                        <a:t>(0.859</a:t>
                      </a:r>
                      <a:r>
                        <a:rPr sz="1300" b="0" dirty="0">
                          <a:solidFill>
                            <a:srgbClr val="595959"/>
                          </a:solidFill>
                          <a:latin typeface="Source Han Sans JP Medium"/>
                          <a:cs typeface="Source Han Sans JP Medium"/>
                        </a:rPr>
                        <a:t> </a:t>
                      </a:r>
                      <a:r>
                        <a:rPr sz="1300" b="0" spc="-60" dirty="0">
                          <a:solidFill>
                            <a:srgbClr val="595959"/>
                          </a:solidFill>
                          <a:latin typeface="Source Han Sans JP Medium"/>
                          <a:cs typeface="Source Han Sans JP Medium"/>
                        </a:rPr>
                        <a:t>–</a:t>
                      </a:r>
                      <a:r>
                        <a:rPr sz="1300" b="0" spc="5" dirty="0">
                          <a:solidFill>
                            <a:srgbClr val="595959"/>
                          </a:solidFill>
                          <a:latin typeface="Source Han Sans JP Medium"/>
                          <a:cs typeface="Source Han Sans JP Medium"/>
                        </a:rPr>
                        <a:t> </a:t>
                      </a:r>
                      <a:r>
                        <a:rPr sz="1300" b="0" spc="-10" dirty="0">
                          <a:solidFill>
                            <a:srgbClr val="595959"/>
                          </a:solidFill>
                          <a:latin typeface="Source Han Sans JP Medium"/>
                          <a:cs typeface="Source Han Sans JP Medium"/>
                        </a:rPr>
                        <a:t>0.969)</a:t>
                      </a:r>
                      <a:endParaRPr sz="1300" dirty="0">
                        <a:latin typeface="Source Han Sans JP Medium"/>
                        <a:cs typeface="Source Han Sans JP Medium"/>
                      </a:endParaRPr>
                    </a:p>
                  </a:txBody>
                  <a:tcPr marL="0" marR="0" marT="219075" marB="0">
                    <a:lnL w="9525" cap="flat" cmpd="sng" algn="ctr">
                      <a:solidFill>
                        <a:srgbClr val="D4D4D4"/>
                      </a:solidFill>
                      <a:prstDash val="solid"/>
                      <a:round/>
                      <a:headEnd type="none" w="med" len="med"/>
                      <a:tailEnd type="none" w="med" len="med"/>
                    </a:lnL>
                    <a:lnR w="9525">
                      <a:solidFill>
                        <a:srgbClr val="D4D4D4"/>
                      </a:solidFill>
                      <a:prstDash val="solid"/>
                    </a:lnR>
                    <a:lnB w="9525" cap="flat" cmpd="sng" algn="ctr">
                      <a:solidFill>
                        <a:srgbClr val="D4D4D4"/>
                      </a:solidFill>
                      <a:prstDash val="solid"/>
                      <a:round/>
                      <a:headEnd type="none" w="med" len="med"/>
                      <a:tailEnd type="none" w="med" len="med"/>
                    </a:lnB>
                    <a:solidFill>
                      <a:srgbClr val="FAFAFD"/>
                    </a:solidFill>
                  </a:tcPr>
                </a:tc>
                <a:tc>
                  <a:txBody>
                    <a:bodyPr/>
                    <a:lstStyle/>
                    <a:p>
                      <a:pPr marL="2540" algn="ctr">
                        <a:lnSpc>
                          <a:spcPct val="100000"/>
                        </a:lnSpc>
                        <a:spcBef>
                          <a:spcPts val="1725"/>
                        </a:spcBef>
                      </a:pPr>
                      <a:r>
                        <a:rPr sz="1950" b="1" spc="-10" dirty="0">
                          <a:solidFill>
                            <a:srgbClr val="1A1A1A"/>
                          </a:solidFill>
                          <a:latin typeface="Source Han Sans JP"/>
                          <a:cs typeface="Source Han Sans JP"/>
                        </a:rPr>
                        <a:t>0.778</a:t>
                      </a:r>
                      <a:endParaRPr sz="1950" dirty="0">
                        <a:latin typeface="Source Han Sans JP"/>
                        <a:cs typeface="Source Han Sans JP"/>
                      </a:endParaRPr>
                    </a:p>
                    <a:p>
                      <a:pPr marL="2540" algn="ctr">
                        <a:lnSpc>
                          <a:spcPct val="100000"/>
                        </a:lnSpc>
                        <a:spcBef>
                          <a:spcPts val="409"/>
                        </a:spcBef>
                      </a:pPr>
                      <a:r>
                        <a:rPr sz="1300" b="0" spc="-65" dirty="0">
                          <a:solidFill>
                            <a:srgbClr val="595959"/>
                          </a:solidFill>
                          <a:latin typeface="Source Han Sans JP Medium"/>
                          <a:cs typeface="Source Han Sans JP Medium"/>
                        </a:rPr>
                        <a:t>(0.698</a:t>
                      </a:r>
                      <a:r>
                        <a:rPr sz="1300" b="0" dirty="0">
                          <a:solidFill>
                            <a:srgbClr val="595959"/>
                          </a:solidFill>
                          <a:latin typeface="Source Han Sans JP Medium"/>
                          <a:cs typeface="Source Han Sans JP Medium"/>
                        </a:rPr>
                        <a:t> </a:t>
                      </a:r>
                      <a:r>
                        <a:rPr sz="1300" b="0" spc="-60" dirty="0">
                          <a:solidFill>
                            <a:srgbClr val="595959"/>
                          </a:solidFill>
                          <a:latin typeface="Source Han Sans JP Medium"/>
                          <a:cs typeface="Source Han Sans JP Medium"/>
                        </a:rPr>
                        <a:t>–</a:t>
                      </a:r>
                      <a:r>
                        <a:rPr sz="1300" b="0" spc="5" dirty="0">
                          <a:solidFill>
                            <a:srgbClr val="595959"/>
                          </a:solidFill>
                          <a:latin typeface="Source Han Sans JP Medium"/>
                          <a:cs typeface="Source Han Sans JP Medium"/>
                        </a:rPr>
                        <a:t> </a:t>
                      </a:r>
                      <a:r>
                        <a:rPr sz="1300" b="0" spc="-10" dirty="0">
                          <a:solidFill>
                            <a:srgbClr val="595959"/>
                          </a:solidFill>
                          <a:latin typeface="Source Han Sans JP Medium"/>
                          <a:cs typeface="Source Han Sans JP Medium"/>
                        </a:rPr>
                        <a:t>0.858)</a:t>
                      </a:r>
                      <a:endParaRPr sz="1300" dirty="0">
                        <a:latin typeface="Source Han Sans JP Medium"/>
                        <a:cs typeface="Source Han Sans JP Medium"/>
                      </a:endParaRPr>
                    </a:p>
                  </a:txBody>
                  <a:tcPr marL="0" marR="0" marT="219075" marB="0">
                    <a:lnL w="9525">
                      <a:solidFill>
                        <a:srgbClr val="D4D4D4"/>
                      </a:solidFill>
                      <a:prstDash val="solid"/>
                    </a:lnL>
                    <a:lnR w="9525">
                      <a:solidFill>
                        <a:srgbClr val="D4D4D4"/>
                      </a:solidFill>
                      <a:prstDash val="solid"/>
                    </a:lnR>
                    <a:lnB w="9525">
                      <a:solidFill>
                        <a:srgbClr val="D4D4D4"/>
                      </a:solidFill>
                      <a:prstDash val="solid"/>
                    </a:lnB>
                    <a:solidFill>
                      <a:srgbClr val="FAFAFD"/>
                    </a:solidFill>
                  </a:tcPr>
                </a:tc>
                <a:extLst>
                  <a:ext uri="{0D108BD9-81ED-4DB2-BD59-A6C34878D82A}">
                    <a16:rowId xmlns:a16="http://schemas.microsoft.com/office/drawing/2014/main" val="10002"/>
                  </a:ext>
                </a:extLst>
              </a:tr>
              <a:tr h="1009015">
                <a:tc>
                  <a:txBody>
                    <a:bodyPr/>
                    <a:lstStyle/>
                    <a:p>
                      <a:pPr>
                        <a:lnSpc>
                          <a:spcPct val="100000"/>
                        </a:lnSpc>
                        <a:spcBef>
                          <a:spcPts val="70"/>
                        </a:spcBef>
                      </a:pPr>
                      <a:endParaRPr sz="2100">
                        <a:latin typeface="Times New Roman"/>
                        <a:cs typeface="Times New Roman"/>
                      </a:endParaRPr>
                    </a:p>
                    <a:p>
                      <a:pPr algn="ctr">
                        <a:lnSpc>
                          <a:spcPct val="100000"/>
                        </a:lnSpc>
                      </a:pPr>
                      <a:r>
                        <a:rPr sz="2350" b="1" spc="60" dirty="0">
                          <a:solidFill>
                            <a:srgbClr val="1F3A5E"/>
                          </a:solidFill>
                          <a:latin typeface="Trebuchet MS"/>
                          <a:cs typeface="Trebuchet MS"/>
                        </a:rPr>
                        <a:t>4–</a:t>
                      </a:r>
                      <a:r>
                        <a:rPr sz="2350" b="1" spc="-50" dirty="0">
                          <a:solidFill>
                            <a:srgbClr val="1F3A5E"/>
                          </a:solidFill>
                          <a:latin typeface="Trebuchet MS"/>
                          <a:cs typeface="Trebuchet MS"/>
                        </a:rPr>
                        <a:t>6</a:t>
                      </a:r>
                      <a:endParaRPr sz="2350">
                        <a:latin typeface="Trebuchet MS"/>
                        <a:cs typeface="Trebuchet MS"/>
                      </a:endParaRPr>
                    </a:p>
                  </a:txBody>
                  <a:tcPr marL="0" marR="0" marT="889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a:txBody>
                    <a:bodyPr/>
                    <a:lstStyle/>
                    <a:p>
                      <a:pPr algn="ctr">
                        <a:lnSpc>
                          <a:spcPct val="100000"/>
                        </a:lnSpc>
                        <a:spcBef>
                          <a:spcPts val="1760"/>
                        </a:spcBef>
                      </a:pPr>
                      <a:r>
                        <a:rPr sz="1950" b="1" spc="-10" dirty="0">
                          <a:solidFill>
                            <a:srgbClr val="1A1A1A"/>
                          </a:solidFill>
                          <a:latin typeface="Source Han Sans JP"/>
                          <a:cs typeface="Source Han Sans JP"/>
                        </a:rPr>
                        <a:t>0.740</a:t>
                      </a:r>
                      <a:endParaRPr sz="1950">
                        <a:latin typeface="Source Han Sans JP"/>
                        <a:cs typeface="Source Han Sans JP"/>
                      </a:endParaRPr>
                    </a:p>
                    <a:p>
                      <a:pPr algn="ctr">
                        <a:lnSpc>
                          <a:spcPct val="100000"/>
                        </a:lnSpc>
                        <a:spcBef>
                          <a:spcPts val="409"/>
                        </a:spcBef>
                      </a:pPr>
                      <a:r>
                        <a:rPr sz="1300" b="0" spc="-65" dirty="0">
                          <a:solidFill>
                            <a:srgbClr val="595959"/>
                          </a:solidFill>
                          <a:latin typeface="Source Han Sans JP Medium"/>
                          <a:cs typeface="Source Han Sans JP Medium"/>
                        </a:rPr>
                        <a:t>(0.693</a:t>
                      </a:r>
                      <a:r>
                        <a:rPr sz="1300" b="0" dirty="0">
                          <a:solidFill>
                            <a:srgbClr val="595959"/>
                          </a:solidFill>
                          <a:latin typeface="Source Han Sans JP Medium"/>
                          <a:cs typeface="Source Han Sans JP Medium"/>
                        </a:rPr>
                        <a:t> </a:t>
                      </a:r>
                      <a:r>
                        <a:rPr sz="1300" b="0" spc="-60" dirty="0">
                          <a:solidFill>
                            <a:srgbClr val="595959"/>
                          </a:solidFill>
                          <a:latin typeface="Source Han Sans JP Medium"/>
                          <a:cs typeface="Source Han Sans JP Medium"/>
                        </a:rPr>
                        <a:t>–</a:t>
                      </a:r>
                      <a:r>
                        <a:rPr sz="1300" b="0" spc="5" dirty="0">
                          <a:solidFill>
                            <a:srgbClr val="595959"/>
                          </a:solidFill>
                          <a:latin typeface="Source Han Sans JP Medium"/>
                          <a:cs typeface="Source Han Sans JP Medium"/>
                        </a:rPr>
                        <a:t> </a:t>
                      </a:r>
                      <a:r>
                        <a:rPr sz="1300" b="0" spc="-10" dirty="0">
                          <a:solidFill>
                            <a:srgbClr val="595959"/>
                          </a:solidFill>
                          <a:latin typeface="Source Han Sans JP Medium"/>
                          <a:cs typeface="Source Han Sans JP Medium"/>
                        </a:rPr>
                        <a:t>0.787)</a:t>
                      </a:r>
                      <a:endParaRPr sz="1300">
                        <a:latin typeface="Source Han Sans JP Medium"/>
                        <a:cs typeface="Source Han Sans JP Medium"/>
                      </a:endParaRPr>
                    </a:p>
                  </a:txBody>
                  <a:tcPr marL="0" marR="0" marT="22352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FFFFFF"/>
                    </a:solidFill>
                  </a:tcPr>
                </a:tc>
                <a:tc>
                  <a:txBody>
                    <a:bodyPr/>
                    <a:lstStyle/>
                    <a:p>
                      <a:pPr algn="ctr">
                        <a:lnSpc>
                          <a:spcPct val="100000"/>
                        </a:lnSpc>
                        <a:spcBef>
                          <a:spcPts val="1760"/>
                        </a:spcBef>
                      </a:pPr>
                      <a:r>
                        <a:rPr sz="1950" b="1" spc="-10" dirty="0">
                          <a:solidFill>
                            <a:srgbClr val="1A1A1A"/>
                          </a:solidFill>
                          <a:latin typeface="Source Han Sans JP"/>
                          <a:cs typeface="Source Han Sans JP"/>
                        </a:rPr>
                        <a:t>0.493</a:t>
                      </a:r>
                      <a:endParaRPr sz="1950">
                        <a:latin typeface="Source Han Sans JP"/>
                        <a:cs typeface="Source Han Sans JP"/>
                      </a:endParaRPr>
                    </a:p>
                    <a:p>
                      <a:pPr algn="ctr">
                        <a:lnSpc>
                          <a:spcPct val="100000"/>
                        </a:lnSpc>
                        <a:spcBef>
                          <a:spcPts val="409"/>
                        </a:spcBef>
                      </a:pPr>
                      <a:r>
                        <a:rPr sz="1300" b="0" spc="-65" dirty="0">
                          <a:solidFill>
                            <a:srgbClr val="595959"/>
                          </a:solidFill>
                          <a:latin typeface="Source Han Sans JP Medium"/>
                          <a:cs typeface="Source Han Sans JP Medium"/>
                        </a:rPr>
                        <a:t>(0.440</a:t>
                      </a:r>
                      <a:r>
                        <a:rPr sz="1300" b="0" dirty="0">
                          <a:solidFill>
                            <a:srgbClr val="595959"/>
                          </a:solidFill>
                          <a:latin typeface="Source Han Sans JP Medium"/>
                          <a:cs typeface="Source Han Sans JP Medium"/>
                        </a:rPr>
                        <a:t> </a:t>
                      </a:r>
                      <a:r>
                        <a:rPr sz="1300" b="0" spc="-60" dirty="0">
                          <a:solidFill>
                            <a:srgbClr val="595959"/>
                          </a:solidFill>
                          <a:latin typeface="Source Han Sans JP Medium"/>
                          <a:cs typeface="Source Han Sans JP Medium"/>
                        </a:rPr>
                        <a:t>–</a:t>
                      </a:r>
                      <a:r>
                        <a:rPr sz="1300" b="0" spc="5" dirty="0">
                          <a:solidFill>
                            <a:srgbClr val="595959"/>
                          </a:solidFill>
                          <a:latin typeface="Source Han Sans JP Medium"/>
                          <a:cs typeface="Source Han Sans JP Medium"/>
                        </a:rPr>
                        <a:t> </a:t>
                      </a:r>
                      <a:r>
                        <a:rPr sz="1300" b="0" spc="-10" dirty="0">
                          <a:solidFill>
                            <a:srgbClr val="595959"/>
                          </a:solidFill>
                          <a:latin typeface="Source Han Sans JP Medium"/>
                          <a:cs typeface="Source Han Sans JP Medium"/>
                        </a:rPr>
                        <a:t>0.546)</a:t>
                      </a:r>
                      <a:endParaRPr sz="1300">
                        <a:latin typeface="Source Han Sans JP Medium"/>
                        <a:cs typeface="Source Han Sans JP Medium"/>
                      </a:endParaRPr>
                    </a:p>
                  </a:txBody>
                  <a:tcPr marL="0" marR="0" marT="223520" marB="0">
                    <a:lnL w="9525" cap="flat" cmpd="sng" algn="ctr">
                      <a:solidFill>
                        <a:srgbClr val="D4D4D4"/>
                      </a:solidFill>
                      <a:prstDash val="solid"/>
                      <a:round/>
                      <a:headEnd type="none" w="med" len="med"/>
                      <a:tailEnd type="none" w="med" len="med"/>
                    </a:lnL>
                    <a:lnR w="9525">
                      <a:solidFill>
                        <a:srgbClr val="D4D4D4"/>
                      </a:solidFill>
                      <a:prstDash val="solid"/>
                    </a:lnR>
                    <a:lnT w="9525" cap="flat" cmpd="sng" algn="ctr">
                      <a:solidFill>
                        <a:srgbClr val="D4D4D4"/>
                      </a:solidFill>
                      <a:prstDash val="solid"/>
                      <a:round/>
                      <a:headEnd type="none" w="med" len="med"/>
                      <a:tailEnd type="none" w="med" len="med"/>
                    </a:lnT>
                    <a:lnB w="9525" cap="flat" cmpd="sng" algn="ctr">
                      <a:solidFill>
                        <a:srgbClr val="D4D4D4"/>
                      </a:solidFill>
                      <a:prstDash val="solid"/>
                      <a:round/>
                      <a:headEnd type="none" w="med" len="med"/>
                      <a:tailEnd type="none" w="med" len="med"/>
                    </a:lnB>
                    <a:solidFill>
                      <a:srgbClr val="FFFFFF"/>
                    </a:solidFill>
                  </a:tcPr>
                </a:tc>
                <a:tc>
                  <a:txBody>
                    <a:bodyPr/>
                    <a:lstStyle/>
                    <a:p>
                      <a:pPr marL="2540" algn="ctr">
                        <a:lnSpc>
                          <a:spcPct val="100000"/>
                        </a:lnSpc>
                        <a:spcBef>
                          <a:spcPts val="1760"/>
                        </a:spcBef>
                      </a:pPr>
                      <a:r>
                        <a:rPr sz="1950" b="1" spc="-10" dirty="0">
                          <a:solidFill>
                            <a:srgbClr val="1A1A1A"/>
                          </a:solidFill>
                          <a:latin typeface="Source Han Sans JP"/>
                          <a:cs typeface="Source Han Sans JP"/>
                        </a:rPr>
                        <a:t>0.276</a:t>
                      </a:r>
                      <a:endParaRPr sz="1950">
                        <a:latin typeface="Source Han Sans JP"/>
                        <a:cs typeface="Source Han Sans JP"/>
                      </a:endParaRPr>
                    </a:p>
                    <a:p>
                      <a:pPr marL="2540" algn="ctr">
                        <a:lnSpc>
                          <a:spcPct val="100000"/>
                        </a:lnSpc>
                        <a:spcBef>
                          <a:spcPts val="409"/>
                        </a:spcBef>
                      </a:pPr>
                      <a:r>
                        <a:rPr sz="1300" b="0" spc="-65" dirty="0">
                          <a:solidFill>
                            <a:srgbClr val="595959"/>
                          </a:solidFill>
                          <a:latin typeface="Source Han Sans JP Medium"/>
                          <a:cs typeface="Source Han Sans JP Medium"/>
                        </a:rPr>
                        <a:t>(0.229</a:t>
                      </a:r>
                      <a:r>
                        <a:rPr sz="1300" b="0" dirty="0">
                          <a:solidFill>
                            <a:srgbClr val="595959"/>
                          </a:solidFill>
                          <a:latin typeface="Source Han Sans JP Medium"/>
                          <a:cs typeface="Source Han Sans JP Medium"/>
                        </a:rPr>
                        <a:t> </a:t>
                      </a:r>
                      <a:r>
                        <a:rPr sz="1300" b="0" spc="-60" dirty="0">
                          <a:solidFill>
                            <a:srgbClr val="595959"/>
                          </a:solidFill>
                          <a:latin typeface="Source Han Sans JP Medium"/>
                          <a:cs typeface="Source Han Sans JP Medium"/>
                        </a:rPr>
                        <a:t>–</a:t>
                      </a:r>
                      <a:r>
                        <a:rPr sz="1300" b="0" spc="5" dirty="0">
                          <a:solidFill>
                            <a:srgbClr val="595959"/>
                          </a:solidFill>
                          <a:latin typeface="Source Han Sans JP Medium"/>
                          <a:cs typeface="Source Han Sans JP Medium"/>
                        </a:rPr>
                        <a:t> </a:t>
                      </a:r>
                      <a:r>
                        <a:rPr sz="1300" b="0" spc="-10" dirty="0">
                          <a:solidFill>
                            <a:srgbClr val="595959"/>
                          </a:solidFill>
                          <a:latin typeface="Source Han Sans JP Medium"/>
                          <a:cs typeface="Source Han Sans JP Medium"/>
                        </a:rPr>
                        <a:t>0.323)</a:t>
                      </a:r>
                      <a:endParaRPr sz="1300">
                        <a:latin typeface="Source Han Sans JP Medium"/>
                        <a:cs typeface="Source Han Sans JP Medium"/>
                      </a:endParaRPr>
                    </a:p>
                  </a:txBody>
                  <a:tcPr marL="0" marR="0" marT="22352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FFFFFF"/>
                    </a:solidFill>
                  </a:tcPr>
                </a:tc>
                <a:extLst>
                  <a:ext uri="{0D108BD9-81ED-4DB2-BD59-A6C34878D82A}">
                    <a16:rowId xmlns:a16="http://schemas.microsoft.com/office/drawing/2014/main" val="10003"/>
                  </a:ext>
                </a:extLst>
              </a:tr>
              <a:tr h="1018540">
                <a:tc>
                  <a:txBody>
                    <a:bodyPr/>
                    <a:lstStyle/>
                    <a:p>
                      <a:pPr>
                        <a:lnSpc>
                          <a:spcPct val="100000"/>
                        </a:lnSpc>
                        <a:spcBef>
                          <a:spcPts val="70"/>
                        </a:spcBef>
                      </a:pPr>
                      <a:endParaRPr sz="2100">
                        <a:latin typeface="Times New Roman"/>
                        <a:cs typeface="Times New Roman"/>
                      </a:endParaRPr>
                    </a:p>
                    <a:p>
                      <a:pPr algn="ctr">
                        <a:lnSpc>
                          <a:spcPct val="100000"/>
                        </a:lnSpc>
                      </a:pPr>
                      <a:r>
                        <a:rPr sz="2350" b="1" spc="60" dirty="0">
                          <a:solidFill>
                            <a:srgbClr val="1F3A5E"/>
                          </a:solidFill>
                          <a:latin typeface="Trebuchet MS"/>
                          <a:cs typeface="Trebuchet MS"/>
                        </a:rPr>
                        <a:t>7–</a:t>
                      </a:r>
                      <a:r>
                        <a:rPr sz="2350" b="1" spc="-25" dirty="0">
                          <a:solidFill>
                            <a:srgbClr val="1F3A5E"/>
                          </a:solidFill>
                          <a:latin typeface="Trebuchet MS"/>
                          <a:cs typeface="Trebuchet MS"/>
                        </a:rPr>
                        <a:t>10</a:t>
                      </a:r>
                      <a:endParaRPr sz="2350">
                        <a:latin typeface="Trebuchet MS"/>
                        <a:cs typeface="Trebuchet MS"/>
                      </a:endParaRPr>
                    </a:p>
                  </a:txBody>
                  <a:tcPr marL="0" marR="0" marT="889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EDF1F7"/>
                    </a:solidFill>
                  </a:tcPr>
                </a:tc>
                <a:tc>
                  <a:txBody>
                    <a:bodyPr/>
                    <a:lstStyle/>
                    <a:p>
                      <a:pPr algn="ctr">
                        <a:lnSpc>
                          <a:spcPct val="100000"/>
                        </a:lnSpc>
                        <a:spcBef>
                          <a:spcPts val="1760"/>
                        </a:spcBef>
                      </a:pPr>
                      <a:r>
                        <a:rPr sz="1950" b="1" spc="-10" dirty="0">
                          <a:solidFill>
                            <a:srgbClr val="1A1A1A"/>
                          </a:solidFill>
                          <a:latin typeface="Source Han Sans JP"/>
                          <a:cs typeface="Source Han Sans JP"/>
                        </a:rPr>
                        <a:t>0.269</a:t>
                      </a:r>
                      <a:endParaRPr sz="1950">
                        <a:latin typeface="Source Han Sans JP"/>
                        <a:cs typeface="Source Han Sans JP"/>
                      </a:endParaRPr>
                    </a:p>
                    <a:p>
                      <a:pPr algn="ctr">
                        <a:lnSpc>
                          <a:spcPct val="100000"/>
                        </a:lnSpc>
                        <a:spcBef>
                          <a:spcPts val="409"/>
                        </a:spcBef>
                      </a:pPr>
                      <a:r>
                        <a:rPr sz="1300" b="0" spc="-65" dirty="0">
                          <a:solidFill>
                            <a:srgbClr val="595959"/>
                          </a:solidFill>
                          <a:latin typeface="Source Han Sans JP Medium"/>
                          <a:cs typeface="Source Han Sans JP Medium"/>
                        </a:rPr>
                        <a:t>(0.222</a:t>
                      </a:r>
                      <a:r>
                        <a:rPr sz="1300" b="0" dirty="0">
                          <a:solidFill>
                            <a:srgbClr val="595959"/>
                          </a:solidFill>
                          <a:latin typeface="Source Han Sans JP Medium"/>
                          <a:cs typeface="Source Han Sans JP Medium"/>
                        </a:rPr>
                        <a:t> </a:t>
                      </a:r>
                      <a:r>
                        <a:rPr sz="1300" b="0" spc="-60" dirty="0">
                          <a:solidFill>
                            <a:srgbClr val="595959"/>
                          </a:solidFill>
                          <a:latin typeface="Source Han Sans JP Medium"/>
                          <a:cs typeface="Source Han Sans JP Medium"/>
                        </a:rPr>
                        <a:t>–</a:t>
                      </a:r>
                      <a:r>
                        <a:rPr sz="1300" b="0" spc="5" dirty="0">
                          <a:solidFill>
                            <a:srgbClr val="595959"/>
                          </a:solidFill>
                          <a:latin typeface="Source Han Sans JP Medium"/>
                          <a:cs typeface="Source Han Sans JP Medium"/>
                        </a:rPr>
                        <a:t> </a:t>
                      </a:r>
                      <a:r>
                        <a:rPr sz="1300" b="0" spc="-10" dirty="0">
                          <a:solidFill>
                            <a:srgbClr val="595959"/>
                          </a:solidFill>
                          <a:latin typeface="Source Han Sans JP Medium"/>
                          <a:cs typeface="Source Han Sans JP Medium"/>
                        </a:rPr>
                        <a:t>0.316)</a:t>
                      </a:r>
                      <a:endParaRPr sz="1300">
                        <a:latin typeface="Source Han Sans JP Medium"/>
                        <a:cs typeface="Source Han Sans JP Medium"/>
                      </a:endParaRPr>
                    </a:p>
                  </a:txBody>
                  <a:tcPr marL="0" marR="0" marT="22352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FFFFFF"/>
                    </a:solidFill>
                  </a:tcPr>
                </a:tc>
                <a:tc>
                  <a:txBody>
                    <a:bodyPr/>
                    <a:lstStyle/>
                    <a:p>
                      <a:pPr algn="ctr">
                        <a:lnSpc>
                          <a:spcPct val="100000"/>
                        </a:lnSpc>
                        <a:spcBef>
                          <a:spcPts val="1760"/>
                        </a:spcBef>
                      </a:pPr>
                      <a:r>
                        <a:rPr sz="1950" b="1" spc="-10" dirty="0">
                          <a:solidFill>
                            <a:srgbClr val="1A1A1A"/>
                          </a:solidFill>
                          <a:latin typeface="Source Han Sans JP"/>
                          <a:cs typeface="Source Han Sans JP"/>
                        </a:rPr>
                        <a:t>0.060</a:t>
                      </a:r>
                      <a:endParaRPr sz="1950" dirty="0">
                        <a:latin typeface="Source Han Sans JP"/>
                        <a:cs typeface="Source Han Sans JP"/>
                      </a:endParaRPr>
                    </a:p>
                    <a:p>
                      <a:pPr algn="ctr">
                        <a:lnSpc>
                          <a:spcPct val="100000"/>
                        </a:lnSpc>
                        <a:spcBef>
                          <a:spcPts val="409"/>
                        </a:spcBef>
                      </a:pPr>
                      <a:r>
                        <a:rPr sz="1300" b="0" spc="-65" dirty="0">
                          <a:solidFill>
                            <a:srgbClr val="595959"/>
                          </a:solidFill>
                          <a:latin typeface="Source Han Sans JP Medium"/>
                          <a:cs typeface="Source Han Sans JP Medium"/>
                        </a:rPr>
                        <a:t>(0.035</a:t>
                      </a:r>
                      <a:r>
                        <a:rPr sz="1300" b="0" dirty="0">
                          <a:solidFill>
                            <a:srgbClr val="595959"/>
                          </a:solidFill>
                          <a:latin typeface="Source Han Sans JP Medium"/>
                          <a:cs typeface="Source Han Sans JP Medium"/>
                        </a:rPr>
                        <a:t> </a:t>
                      </a:r>
                      <a:r>
                        <a:rPr sz="1300" b="0" spc="-60" dirty="0">
                          <a:solidFill>
                            <a:srgbClr val="595959"/>
                          </a:solidFill>
                          <a:latin typeface="Source Han Sans JP Medium"/>
                          <a:cs typeface="Source Han Sans JP Medium"/>
                        </a:rPr>
                        <a:t>–</a:t>
                      </a:r>
                      <a:r>
                        <a:rPr sz="1300" b="0" spc="5" dirty="0">
                          <a:solidFill>
                            <a:srgbClr val="595959"/>
                          </a:solidFill>
                          <a:latin typeface="Source Han Sans JP Medium"/>
                          <a:cs typeface="Source Han Sans JP Medium"/>
                        </a:rPr>
                        <a:t> </a:t>
                      </a:r>
                      <a:r>
                        <a:rPr sz="1300" b="0" spc="-10" dirty="0">
                          <a:solidFill>
                            <a:srgbClr val="595959"/>
                          </a:solidFill>
                          <a:latin typeface="Source Han Sans JP Medium"/>
                          <a:cs typeface="Source Han Sans JP Medium"/>
                        </a:rPr>
                        <a:t>0.085)</a:t>
                      </a:r>
                      <a:endParaRPr sz="1300" dirty="0">
                        <a:latin typeface="Source Han Sans JP Medium"/>
                        <a:cs typeface="Source Han Sans JP Medium"/>
                      </a:endParaRPr>
                    </a:p>
                  </a:txBody>
                  <a:tcPr marL="0" marR="0" marT="223520" marB="0">
                    <a:lnL w="9525" cap="flat" cmpd="sng" algn="ctr">
                      <a:solidFill>
                        <a:srgbClr val="D4D4D4"/>
                      </a:solidFill>
                      <a:prstDash val="solid"/>
                      <a:round/>
                      <a:headEnd type="none" w="med" len="med"/>
                      <a:tailEnd type="none" w="med" len="med"/>
                    </a:lnL>
                    <a:lnR w="9525">
                      <a:solidFill>
                        <a:srgbClr val="D4D4D4"/>
                      </a:solidFill>
                      <a:prstDash val="solid"/>
                    </a:lnR>
                    <a:lnT w="9525" cap="flat" cmpd="sng" algn="ctr">
                      <a:solidFill>
                        <a:srgbClr val="D4D4D4"/>
                      </a:solidFill>
                      <a:prstDash val="solid"/>
                      <a:round/>
                      <a:headEnd type="none" w="med" len="med"/>
                      <a:tailEnd type="none" w="med" len="med"/>
                    </a:lnT>
                    <a:lnB w="9525">
                      <a:solidFill>
                        <a:srgbClr val="D4D4D4"/>
                      </a:solidFill>
                      <a:prstDash val="solid"/>
                    </a:lnB>
                    <a:solidFill>
                      <a:srgbClr val="FFFFFF"/>
                    </a:solidFill>
                  </a:tcPr>
                </a:tc>
                <a:tc>
                  <a:txBody>
                    <a:bodyPr/>
                    <a:lstStyle/>
                    <a:p>
                      <a:pPr marL="2540" algn="ctr">
                        <a:lnSpc>
                          <a:spcPct val="100000"/>
                        </a:lnSpc>
                        <a:spcBef>
                          <a:spcPts val="1760"/>
                        </a:spcBef>
                      </a:pPr>
                      <a:r>
                        <a:rPr sz="1950" b="1" spc="-10" dirty="0">
                          <a:solidFill>
                            <a:srgbClr val="1A1A1A"/>
                          </a:solidFill>
                          <a:latin typeface="Source Han Sans JP"/>
                          <a:cs typeface="Source Han Sans JP"/>
                        </a:rPr>
                        <a:t>0.021</a:t>
                      </a:r>
                      <a:endParaRPr sz="1950" dirty="0">
                        <a:latin typeface="Source Han Sans JP"/>
                        <a:cs typeface="Source Han Sans JP"/>
                      </a:endParaRPr>
                    </a:p>
                    <a:p>
                      <a:pPr marL="2540" algn="ctr">
                        <a:lnSpc>
                          <a:spcPct val="100000"/>
                        </a:lnSpc>
                        <a:spcBef>
                          <a:spcPts val="409"/>
                        </a:spcBef>
                      </a:pPr>
                      <a:r>
                        <a:rPr sz="1300" b="0" spc="-65" dirty="0">
                          <a:solidFill>
                            <a:srgbClr val="595959"/>
                          </a:solidFill>
                          <a:latin typeface="Source Han Sans JP Medium"/>
                          <a:cs typeface="Source Han Sans JP Medium"/>
                        </a:rPr>
                        <a:t>(0.005</a:t>
                      </a:r>
                      <a:r>
                        <a:rPr sz="1300" b="0" dirty="0">
                          <a:solidFill>
                            <a:srgbClr val="595959"/>
                          </a:solidFill>
                          <a:latin typeface="Source Han Sans JP Medium"/>
                          <a:cs typeface="Source Han Sans JP Medium"/>
                        </a:rPr>
                        <a:t> </a:t>
                      </a:r>
                      <a:r>
                        <a:rPr sz="1300" b="0" spc="-60" dirty="0">
                          <a:solidFill>
                            <a:srgbClr val="595959"/>
                          </a:solidFill>
                          <a:latin typeface="Source Han Sans JP Medium"/>
                          <a:cs typeface="Source Han Sans JP Medium"/>
                        </a:rPr>
                        <a:t>–</a:t>
                      </a:r>
                      <a:r>
                        <a:rPr sz="1300" b="0" spc="5" dirty="0">
                          <a:solidFill>
                            <a:srgbClr val="595959"/>
                          </a:solidFill>
                          <a:latin typeface="Source Han Sans JP Medium"/>
                          <a:cs typeface="Source Han Sans JP Medium"/>
                        </a:rPr>
                        <a:t> </a:t>
                      </a:r>
                      <a:r>
                        <a:rPr sz="1300" b="0" spc="-10" dirty="0">
                          <a:solidFill>
                            <a:srgbClr val="595959"/>
                          </a:solidFill>
                          <a:latin typeface="Source Han Sans JP Medium"/>
                          <a:cs typeface="Source Han Sans JP Medium"/>
                        </a:rPr>
                        <a:t>0.037)</a:t>
                      </a:r>
                      <a:endParaRPr sz="1300" dirty="0">
                        <a:latin typeface="Source Han Sans JP Medium"/>
                        <a:cs typeface="Source Han Sans JP Medium"/>
                      </a:endParaRPr>
                    </a:p>
                  </a:txBody>
                  <a:tcPr marL="0" marR="0" marT="223520" marB="0">
                    <a:lnL w="9525">
                      <a:solidFill>
                        <a:srgbClr val="D4D4D4"/>
                      </a:solidFill>
                      <a:prstDash val="solid"/>
                    </a:lnL>
                    <a:lnR w="9525">
                      <a:solidFill>
                        <a:srgbClr val="D4D4D4"/>
                      </a:solidFill>
                      <a:prstDash val="solid"/>
                    </a:lnR>
                    <a:lnT w="9525">
                      <a:solidFill>
                        <a:srgbClr val="D4D4D4"/>
                      </a:solidFill>
                      <a:prstDash val="solid"/>
                    </a:lnT>
                    <a:lnB w="9525">
                      <a:solidFill>
                        <a:srgbClr val="D4D4D4"/>
                      </a:solidFill>
                      <a:prstDash val="solid"/>
                    </a:lnB>
                    <a:solidFill>
                      <a:srgbClr val="FFFFFF"/>
                    </a:solidFill>
                  </a:tcPr>
                </a:tc>
                <a:extLst>
                  <a:ext uri="{0D108BD9-81ED-4DB2-BD59-A6C34878D82A}">
                    <a16:rowId xmlns:a16="http://schemas.microsoft.com/office/drawing/2014/main" val="10004"/>
                  </a:ext>
                </a:extLst>
              </a:tr>
            </a:tbl>
          </a:graphicData>
        </a:graphic>
      </p:graphicFrame>
      <p:sp>
        <p:nvSpPr>
          <p:cNvPr id="6" name="object 6"/>
          <p:cNvSpPr txBox="1"/>
          <p:nvPr/>
        </p:nvSpPr>
        <p:spPr>
          <a:xfrm>
            <a:off x="215900" y="6267719"/>
            <a:ext cx="2213610" cy="169277"/>
          </a:xfrm>
          <a:prstGeom prst="rect">
            <a:avLst/>
          </a:prstGeom>
        </p:spPr>
        <p:txBody>
          <a:bodyPr vert="horz" wrap="square" lIns="0" tIns="15240" rIns="0" bIns="0" rtlCol="0">
            <a:spAutoFit/>
          </a:bodyPr>
          <a:lstStyle/>
          <a:p>
            <a:pPr marL="12700">
              <a:lnSpc>
                <a:spcPct val="100000"/>
              </a:lnSpc>
              <a:spcBef>
                <a:spcPts val="120"/>
              </a:spcBef>
            </a:pPr>
            <a:r>
              <a:rPr sz="1000" i="1" spc="-50" dirty="0">
                <a:solidFill>
                  <a:srgbClr val="595959"/>
                </a:solidFill>
                <a:latin typeface="+mn-ea"/>
                <a:ea typeface="+mn-ea"/>
                <a:cs typeface="Arial"/>
              </a:rPr>
              <a:t>Katagiri</a:t>
            </a:r>
            <a:r>
              <a:rPr sz="1000" i="1" spc="-25" dirty="0">
                <a:solidFill>
                  <a:srgbClr val="595959"/>
                </a:solidFill>
                <a:latin typeface="+mn-ea"/>
                <a:ea typeface="+mn-ea"/>
                <a:cs typeface="Arial"/>
              </a:rPr>
              <a:t> </a:t>
            </a:r>
            <a:r>
              <a:rPr sz="1000" i="1" spc="-80" dirty="0">
                <a:solidFill>
                  <a:srgbClr val="595959"/>
                </a:solidFill>
                <a:latin typeface="+mn-ea"/>
                <a:ea typeface="+mn-ea"/>
                <a:cs typeface="Arial"/>
              </a:rPr>
              <a:t>H.</a:t>
            </a:r>
            <a:r>
              <a:rPr sz="1000" i="1" spc="-25" dirty="0">
                <a:solidFill>
                  <a:srgbClr val="595959"/>
                </a:solidFill>
                <a:latin typeface="+mn-ea"/>
                <a:ea typeface="+mn-ea"/>
                <a:cs typeface="Arial"/>
              </a:rPr>
              <a:t> </a:t>
            </a:r>
            <a:r>
              <a:rPr sz="1000" i="1" spc="-90" dirty="0">
                <a:solidFill>
                  <a:srgbClr val="595959"/>
                </a:solidFill>
                <a:latin typeface="+mn-ea"/>
                <a:ea typeface="+mn-ea"/>
                <a:cs typeface="Arial"/>
              </a:rPr>
              <a:t>Cancer</a:t>
            </a:r>
            <a:r>
              <a:rPr sz="1000" i="1" spc="-30" dirty="0">
                <a:solidFill>
                  <a:srgbClr val="595959"/>
                </a:solidFill>
                <a:latin typeface="+mn-ea"/>
                <a:ea typeface="+mn-ea"/>
                <a:cs typeface="Arial"/>
              </a:rPr>
              <a:t> </a:t>
            </a:r>
            <a:r>
              <a:rPr sz="1000" i="1" spc="-90" dirty="0">
                <a:solidFill>
                  <a:srgbClr val="595959"/>
                </a:solidFill>
                <a:latin typeface="+mn-ea"/>
                <a:ea typeface="+mn-ea"/>
                <a:cs typeface="Arial"/>
              </a:rPr>
              <a:t>Med.</a:t>
            </a:r>
            <a:r>
              <a:rPr sz="1000" i="1" spc="-25" dirty="0">
                <a:solidFill>
                  <a:srgbClr val="595959"/>
                </a:solidFill>
                <a:latin typeface="+mn-ea"/>
                <a:ea typeface="+mn-ea"/>
                <a:cs typeface="Arial"/>
              </a:rPr>
              <a:t> </a:t>
            </a:r>
            <a:r>
              <a:rPr sz="1000" i="1" spc="-85" dirty="0">
                <a:solidFill>
                  <a:srgbClr val="595959"/>
                </a:solidFill>
                <a:latin typeface="+mn-ea"/>
                <a:ea typeface="+mn-ea"/>
                <a:cs typeface="Arial"/>
              </a:rPr>
              <a:t>2014;</a:t>
            </a:r>
            <a:r>
              <a:rPr sz="1000" i="1" spc="-25" dirty="0">
                <a:solidFill>
                  <a:srgbClr val="595959"/>
                </a:solidFill>
                <a:latin typeface="+mn-ea"/>
                <a:ea typeface="+mn-ea"/>
                <a:cs typeface="Arial"/>
              </a:rPr>
              <a:t> </a:t>
            </a:r>
            <a:r>
              <a:rPr sz="1000" i="1" spc="-75" dirty="0">
                <a:solidFill>
                  <a:srgbClr val="595959"/>
                </a:solidFill>
                <a:latin typeface="+mn-ea"/>
                <a:ea typeface="+mn-ea"/>
                <a:cs typeface="Arial"/>
              </a:rPr>
              <a:t>3:</a:t>
            </a:r>
            <a:r>
              <a:rPr sz="1000" i="1" spc="-25" dirty="0">
                <a:solidFill>
                  <a:srgbClr val="595959"/>
                </a:solidFill>
                <a:latin typeface="+mn-ea"/>
                <a:ea typeface="+mn-ea"/>
                <a:cs typeface="Arial"/>
              </a:rPr>
              <a:t> </a:t>
            </a:r>
            <a:r>
              <a:rPr sz="1000" i="1" spc="-100" dirty="0">
                <a:solidFill>
                  <a:srgbClr val="595959"/>
                </a:solidFill>
                <a:latin typeface="+mn-ea"/>
                <a:ea typeface="+mn-ea"/>
                <a:cs typeface="Arial"/>
              </a:rPr>
              <a:t>1359–</a:t>
            </a:r>
            <a:r>
              <a:rPr sz="1000" i="1" spc="-10" dirty="0">
                <a:solidFill>
                  <a:srgbClr val="595959"/>
                </a:solidFill>
                <a:latin typeface="+mn-ea"/>
                <a:ea typeface="+mn-ea"/>
                <a:cs typeface="Arial"/>
              </a:rPr>
              <a:t>1367.</a:t>
            </a:r>
            <a:endParaRPr sz="1000">
              <a:latin typeface="+mn-ea"/>
              <a:ea typeface="+mn-ea"/>
              <a:cs typeface="Arial"/>
            </a:endParaRPr>
          </a:p>
        </p:txBody>
      </p:sp>
      <p:grpSp>
        <p:nvGrpSpPr>
          <p:cNvPr id="7" name="object 7"/>
          <p:cNvGrpSpPr/>
          <p:nvPr/>
        </p:nvGrpSpPr>
        <p:grpSpPr>
          <a:xfrm>
            <a:off x="0" y="0"/>
            <a:ext cx="12192000" cy="342900"/>
            <a:chOff x="0" y="0"/>
            <a:chExt cx="12192000" cy="342900"/>
          </a:xfrm>
        </p:grpSpPr>
        <p:sp>
          <p:nvSpPr>
            <p:cNvPr id="8" name="object 8"/>
            <p:cNvSpPr/>
            <p:nvPr/>
          </p:nvSpPr>
          <p:spPr>
            <a:xfrm>
              <a:off x="0" y="0"/>
              <a:ext cx="12192000" cy="342900"/>
            </a:xfrm>
            <a:custGeom>
              <a:avLst/>
              <a:gdLst/>
              <a:ahLst/>
              <a:cxnLst/>
              <a:rect l="l" t="t" r="r" b="b"/>
              <a:pathLst>
                <a:path w="12192000" h="342900">
                  <a:moveTo>
                    <a:pt x="12191999" y="342899"/>
                  </a:moveTo>
                  <a:lnTo>
                    <a:pt x="0" y="342899"/>
                  </a:lnTo>
                  <a:lnTo>
                    <a:pt x="0" y="0"/>
                  </a:lnTo>
                  <a:lnTo>
                    <a:pt x="12191999" y="0"/>
                  </a:lnTo>
                  <a:lnTo>
                    <a:pt x="12191999" y="342899"/>
                  </a:lnTo>
                  <a:close/>
                </a:path>
              </a:pathLst>
            </a:custGeom>
            <a:solidFill>
              <a:srgbClr val="1F3A5E"/>
            </a:solidFill>
          </p:spPr>
          <p:txBody>
            <a:bodyPr wrap="square" lIns="0" tIns="0" rIns="0" bIns="0" rtlCol="0"/>
            <a:lstStyle/>
            <a:p>
              <a:endParaRPr>
                <a:latin typeface="+mn-ea"/>
                <a:ea typeface="+mn-ea"/>
              </a:endParaRPr>
            </a:p>
          </p:txBody>
        </p:sp>
        <p:sp>
          <p:nvSpPr>
            <p:cNvPr id="9" name="object 9"/>
            <p:cNvSpPr/>
            <p:nvPr/>
          </p:nvSpPr>
          <p:spPr>
            <a:xfrm>
              <a:off x="228599" y="104774"/>
              <a:ext cx="28575" cy="133350"/>
            </a:xfrm>
            <a:custGeom>
              <a:avLst/>
              <a:gdLst/>
              <a:ahLst/>
              <a:cxnLst/>
              <a:rect l="l" t="t" r="r" b="b"/>
              <a:pathLst>
                <a:path w="28575" h="133350">
                  <a:moveTo>
                    <a:pt x="28574" y="133349"/>
                  </a:moveTo>
                  <a:lnTo>
                    <a:pt x="0" y="133349"/>
                  </a:lnTo>
                  <a:lnTo>
                    <a:pt x="0" y="0"/>
                  </a:lnTo>
                  <a:lnTo>
                    <a:pt x="28574" y="0"/>
                  </a:lnTo>
                  <a:lnTo>
                    <a:pt x="28574" y="133349"/>
                  </a:lnTo>
                  <a:close/>
                </a:path>
              </a:pathLst>
            </a:custGeom>
            <a:solidFill>
              <a:srgbClr val="B8860A"/>
            </a:solidFill>
          </p:spPr>
          <p:txBody>
            <a:bodyPr wrap="square" lIns="0" tIns="0" rIns="0" bIns="0" rtlCol="0"/>
            <a:lstStyle/>
            <a:p>
              <a:endParaRPr>
                <a:latin typeface="+mn-ea"/>
                <a:ea typeface="+mn-ea"/>
              </a:endParaRPr>
            </a:p>
          </p:txBody>
        </p:sp>
      </p:grpSp>
      <p:sp>
        <p:nvSpPr>
          <p:cNvPr id="10" name="object 10"/>
          <p:cNvSpPr txBox="1"/>
          <p:nvPr/>
        </p:nvSpPr>
        <p:spPr>
          <a:xfrm>
            <a:off x="339724" y="86740"/>
            <a:ext cx="1736089" cy="168635"/>
          </a:xfrm>
          <a:prstGeom prst="rect">
            <a:avLst/>
          </a:prstGeom>
        </p:spPr>
        <p:txBody>
          <a:bodyPr vert="horz" wrap="square" lIns="0" tIns="14604" rIns="0" bIns="0" rtlCol="0">
            <a:spAutoFit/>
          </a:bodyPr>
          <a:lstStyle/>
          <a:p>
            <a:pPr marL="12700">
              <a:lnSpc>
                <a:spcPct val="100000"/>
              </a:lnSpc>
              <a:spcBef>
                <a:spcPts val="114"/>
              </a:spcBef>
            </a:pPr>
            <a:r>
              <a:rPr sz="1000" b="1" spc="-35" dirty="0">
                <a:solidFill>
                  <a:srgbClr val="FFFFFF"/>
                </a:solidFill>
                <a:latin typeface="+mn-ea"/>
                <a:ea typeface="+mn-ea"/>
                <a:cs typeface="BIZ UDPGothic"/>
              </a:rPr>
              <a:t>病的骨折  症例相談</a:t>
            </a:r>
            <a:r>
              <a:rPr sz="1000" b="1" spc="-150" dirty="0">
                <a:solidFill>
                  <a:srgbClr val="FFFFFF"/>
                </a:solidFill>
                <a:latin typeface="+mn-ea"/>
                <a:ea typeface="+mn-ea"/>
                <a:cs typeface="Ryo Gothic Std B"/>
              </a:rPr>
              <a:t>テンプレート</a:t>
            </a:r>
            <a:endParaRPr sz="1000">
              <a:latin typeface="+mn-ea"/>
              <a:ea typeface="+mn-ea"/>
              <a:cs typeface="Ryo Gothic Std B"/>
            </a:endParaRPr>
          </a:p>
        </p:txBody>
      </p:sp>
      <p:sp>
        <p:nvSpPr>
          <p:cNvPr id="11" name="object 11"/>
          <p:cNvSpPr txBox="1"/>
          <p:nvPr/>
        </p:nvSpPr>
        <p:spPr>
          <a:xfrm>
            <a:off x="10833594" y="87979"/>
            <a:ext cx="1440955" cy="170560"/>
          </a:xfrm>
          <a:prstGeom prst="rect">
            <a:avLst/>
          </a:prstGeom>
        </p:spPr>
        <p:txBody>
          <a:bodyPr vert="horz" wrap="square" lIns="0" tIns="16510" rIns="0" bIns="0" rtlCol="0">
            <a:spAutoFit/>
          </a:bodyPr>
          <a:lstStyle/>
          <a:p>
            <a:pPr marL="12700">
              <a:lnSpc>
                <a:spcPct val="100000"/>
              </a:lnSpc>
              <a:spcBef>
                <a:spcPts val="130"/>
              </a:spcBef>
            </a:pPr>
            <a:r>
              <a:rPr sz="1000" spc="-50" dirty="0">
                <a:solidFill>
                  <a:srgbClr val="FFFFFF"/>
                </a:solidFill>
                <a:latin typeface="+mn-ea"/>
                <a:ea typeface="+mn-ea"/>
                <a:cs typeface="SimSun"/>
              </a:rPr>
              <a:t>東北大学整形外科</a:t>
            </a:r>
            <a:endParaRPr sz="1000" dirty="0">
              <a:latin typeface="+mn-ea"/>
              <a:ea typeface="+mn-ea"/>
              <a:cs typeface="SimSun"/>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1F3A5E"/>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1193</TotalTime>
  <Words>1155</Words>
  <Application>Microsoft Office PowerPoint</Application>
  <PresentationFormat>ワイド画面</PresentationFormat>
  <Paragraphs>223</Paragraphs>
  <Slides>12</Slides>
  <Notes>0</Notes>
  <HiddenSlides>0</HiddenSlides>
  <MMClips>0</MMClips>
  <ScaleCrop>false</ScaleCrop>
  <HeadingPairs>
    <vt:vector size="6" baseType="variant">
      <vt:variant>
        <vt:lpstr>使用されているフォント</vt:lpstr>
      </vt:variant>
      <vt:variant>
        <vt:i4>16</vt:i4>
      </vt:variant>
      <vt:variant>
        <vt:lpstr>テーマ</vt:lpstr>
      </vt:variant>
      <vt:variant>
        <vt:i4>1</vt:i4>
      </vt:variant>
      <vt:variant>
        <vt:lpstr>スライド タイトル</vt:lpstr>
      </vt:variant>
      <vt:variant>
        <vt:i4>12</vt:i4>
      </vt:variant>
    </vt:vector>
  </HeadingPairs>
  <TitlesOfParts>
    <vt:vector size="29" baseType="lpstr">
      <vt:lpstr>BIZ UDPGothic</vt:lpstr>
      <vt:lpstr>ＭＳ Ｐゴシック</vt:lpstr>
      <vt:lpstr>ＭＳ Ｐゴシック</vt:lpstr>
      <vt:lpstr>Ryo Clean PlusN B</vt:lpstr>
      <vt:lpstr>Ryo Gothic Std B</vt:lpstr>
      <vt:lpstr>Ryo Gothic Std R</vt:lpstr>
      <vt:lpstr>SimSun</vt:lpstr>
      <vt:lpstr>Source Han Sans JP</vt:lpstr>
      <vt:lpstr>Source Han Sans JP Medium</vt:lpstr>
      <vt:lpstr>Meiryo</vt:lpstr>
      <vt:lpstr>游ゴシック</vt:lpstr>
      <vt:lpstr>Arial</vt:lpstr>
      <vt:lpstr>Calibri</vt:lpstr>
      <vt:lpstr>Tahoma</vt:lpstr>
      <vt:lpstr>Times New Roman</vt:lpstr>
      <vt:lpstr>Trebuchet MS</vt:lpstr>
      <vt:lpstr>Office Theme</vt:lpstr>
      <vt:lpstr>PowerPoint プレゼンテーション</vt:lpstr>
      <vt:lpstr>患者情報 Patient Information (1/2)</vt:lpstr>
      <vt:lpstr>患者情報 Patient Information (2/2)</vt:lpstr>
      <vt:lpstr>画像</vt:lpstr>
      <vt:lpstr>画像</vt:lpstr>
      <vt:lpstr>血液検査データ　 </vt:lpstr>
      <vt:lpstr>PowerPoint プレゼンテーション</vt:lpstr>
      <vt:lpstr>PowerPoint プレゼンテーション</vt:lpstr>
      <vt:lpstr>ECOG Performance Status</vt:lpstr>
      <vt:lpstr>Mirels score </vt:lpstr>
      <vt:lpstr>新片桐スコア</vt:lpstr>
      <vt:lpstr>新片桐スコア</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新一郎 吉田</cp:lastModifiedBy>
  <cp:revision>43</cp:revision>
  <dcterms:created xsi:type="dcterms:W3CDTF">2026-07-22T13:27:35Z</dcterms:created>
  <dcterms:modified xsi:type="dcterms:W3CDTF">2026-09-10T10:40:13Z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ed">
    <vt:filetime>2026-07-22T00:00:00Z</vt:filetime>
  </property>
  <property fmtid="{D5CDD505-2E9C-101B-9397-08002B2CF9AE}" pid="3" name="Producer">
    <vt:lpwstr>pypdf</vt:lpwstr>
  </property>
  <property fmtid="{D5CDD505-2E9C-101B-9397-08002B2CF9AE}" pid="4" name="LastSaved">
    <vt:filetime>2026-07-22T00:00:00Z</vt:filetime>
  </property>
</Properties>
</file>