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0"/>
  </p:notesMasterIdLst>
  <p:sldIdLst>
    <p:sldId id="268" r:id="rId2"/>
    <p:sldId id="269" r:id="rId3"/>
    <p:sldId id="270" r:id="rId4"/>
    <p:sldId id="271" r:id="rId5"/>
    <p:sldId id="272" r:id="rId6"/>
    <p:sldId id="273" r:id="rId7"/>
    <p:sldId id="274" r:id="rId8"/>
    <p:sldId id="275" r:id="rId9"/>
    <p:sldId id="276" r:id="rId10"/>
    <p:sldId id="277" r:id="rId11"/>
    <p:sldId id="278" r:id="rId12"/>
    <p:sldId id="279" r:id="rId13"/>
    <p:sldId id="287" r:id="rId14"/>
    <p:sldId id="280" r:id="rId15"/>
    <p:sldId id="282" r:id="rId16"/>
    <p:sldId id="283" r:id="rId17"/>
    <p:sldId id="285" r:id="rId18"/>
    <p:sldId id="286" r:id="rId19"/>
  </p:sldIdLst>
  <p:sldSz cx="12192000" cy="6858000"/>
  <p:notesSz cx="12192000" cy="6858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989" autoAdjust="0"/>
    <p:restoredTop sz="90078"/>
  </p:normalViewPr>
  <p:slideViewPr>
    <p:cSldViewPr>
      <p:cViewPr varScale="1">
        <p:scale>
          <a:sx n="99" d="100"/>
          <a:sy n="99" d="100"/>
        </p:scale>
        <p:origin x="570" y="90"/>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5283200" cy="3444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6905625" y="0"/>
            <a:ext cx="5283200" cy="344488"/>
          </a:xfrm>
          <a:prstGeom prst="rect">
            <a:avLst/>
          </a:prstGeom>
        </p:spPr>
        <p:txBody>
          <a:bodyPr vert="horz" lIns="91440" tIns="45720" rIns="91440" bIns="45720" rtlCol="0"/>
          <a:lstStyle>
            <a:lvl1pPr algn="r">
              <a:defRPr sz="1200"/>
            </a:lvl1pPr>
          </a:lstStyle>
          <a:p>
            <a:fld id="{471ED9C7-6F9F-9243-8E1D-5DFD045F9AB1}" type="datetimeFigureOut">
              <a:rPr kumimoji="1" lang="ja-JP" altLang="en-US" smtClean="0"/>
              <a:t>2026/8/2</a:t>
            </a:fld>
            <a:endParaRPr kumimoji="1" lang="ja-JP" altLang="en-US"/>
          </a:p>
        </p:txBody>
      </p:sp>
      <p:sp>
        <p:nvSpPr>
          <p:cNvPr id="4" name="スライド イメージ プレースホルダー 3"/>
          <p:cNvSpPr>
            <a:spLocks noGrp="1" noRot="1" noChangeAspect="1"/>
          </p:cNvSpPr>
          <p:nvPr>
            <p:ph type="sldImg" idx="2"/>
          </p:nvPr>
        </p:nvSpPr>
        <p:spPr>
          <a:xfrm>
            <a:off x="4038600" y="857250"/>
            <a:ext cx="4114800" cy="2314575"/>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1219200" y="3300413"/>
            <a:ext cx="9753600" cy="2700337"/>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6513513"/>
            <a:ext cx="5283200" cy="3444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6905625" y="6513513"/>
            <a:ext cx="5283200" cy="344487"/>
          </a:xfrm>
          <a:prstGeom prst="rect">
            <a:avLst/>
          </a:prstGeom>
        </p:spPr>
        <p:txBody>
          <a:bodyPr vert="horz" lIns="91440" tIns="45720" rIns="91440" bIns="45720" rtlCol="0" anchor="b"/>
          <a:lstStyle>
            <a:lvl1pPr algn="r">
              <a:defRPr sz="1200"/>
            </a:lvl1pPr>
          </a:lstStyle>
          <a:p>
            <a:fld id="{22AA636F-E521-534A-8A0C-7122409A4C2A}" type="slidenum">
              <a:rPr kumimoji="1" lang="ja-JP" altLang="en-US" smtClean="0"/>
              <a:t>‹#›</a:t>
            </a:fld>
            <a:endParaRPr kumimoji="1" lang="ja-JP" altLang="en-US"/>
          </a:p>
        </p:txBody>
      </p:sp>
    </p:spTree>
    <p:extLst>
      <p:ext uri="{BB962C8B-B14F-4D97-AF65-F5344CB8AC3E}">
        <p14:creationId xmlns:p14="http://schemas.microsoft.com/office/powerpoint/2010/main" val="1180114529"/>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12700">
              <a:lnSpc>
                <a:spcPct val="100000"/>
              </a:lnSpc>
              <a:spcBef>
                <a:spcPts val="130"/>
              </a:spcBef>
            </a:pPr>
            <a:r>
              <a:rPr lang="ja-JP" altLang="en-US" sz="1200" spc="-235">
                <a:solidFill>
                  <a:srgbClr val="1A1A1A"/>
                </a:solidFill>
                <a:latin typeface="+mn-ea"/>
                <a:ea typeface="+mn-ea"/>
                <a:cs typeface="SimSun"/>
              </a:rPr>
              <a:t>腫瘍</a:t>
            </a:r>
            <a:r>
              <a:rPr lang="ja-JP" altLang="en-US" sz="1200" b="0" spc="-275">
                <a:solidFill>
                  <a:srgbClr val="1A1A1A"/>
                </a:solidFill>
                <a:latin typeface="+mn-ea"/>
                <a:ea typeface="+mn-ea"/>
                <a:cs typeface="Ryo Gothic Std M"/>
              </a:rPr>
              <a:t>で</a:t>
            </a:r>
            <a:r>
              <a:rPr lang="ja-JP" altLang="en-US" sz="1200" spc="-235">
                <a:solidFill>
                  <a:srgbClr val="1A1A1A"/>
                </a:solidFill>
                <a:latin typeface="+mn-ea"/>
                <a:ea typeface="+mn-ea"/>
                <a:cs typeface="SimSun"/>
              </a:rPr>
              <a:t>破壊</a:t>
            </a:r>
            <a:r>
              <a:rPr lang="ja-JP" altLang="en-US" sz="1200" b="0" spc="-270">
                <a:solidFill>
                  <a:srgbClr val="1A1A1A"/>
                </a:solidFill>
                <a:latin typeface="+mn-ea"/>
                <a:ea typeface="+mn-ea"/>
                <a:cs typeface="Ryo Gothic Std M"/>
              </a:rPr>
              <a:t>され</a:t>
            </a:r>
            <a:r>
              <a:rPr lang="ja-JP" altLang="en-US" sz="1200" spc="-200">
                <a:solidFill>
                  <a:srgbClr val="1A1A1A"/>
                </a:solidFill>
                <a:latin typeface="+mn-ea"/>
                <a:ea typeface="+mn-ea"/>
                <a:cs typeface="SimSun"/>
              </a:rPr>
              <a:t>正常</a:t>
            </a:r>
            <a:r>
              <a:rPr lang="ja-JP" altLang="en-US" sz="1200" b="0" spc="-240">
                <a:solidFill>
                  <a:srgbClr val="1A1A1A"/>
                </a:solidFill>
                <a:latin typeface="+mn-ea"/>
                <a:ea typeface="+mn-ea"/>
                <a:cs typeface="Ryo Gothic Std M"/>
              </a:rPr>
              <a:t>な</a:t>
            </a:r>
            <a:r>
              <a:rPr lang="ja-JP" altLang="en-US" sz="1200" spc="-204">
                <a:solidFill>
                  <a:srgbClr val="1A1A1A"/>
                </a:solidFill>
                <a:latin typeface="+mn-ea"/>
                <a:ea typeface="+mn-ea"/>
                <a:cs typeface="SimSun"/>
              </a:rPr>
              <a:t>骨量</a:t>
            </a:r>
            <a:r>
              <a:rPr lang="ja-JP" altLang="en-US" sz="1200" b="0" spc="-235">
                <a:solidFill>
                  <a:srgbClr val="1A1A1A"/>
                </a:solidFill>
                <a:latin typeface="+mn-ea"/>
                <a:ea typeface="+mn-ea"/>
                <a:cs typeface="Ryo Gothic Std M"/>
              </a:rPr>
              <a:t>が</a:t>
            </a:r>
            <a:r>
              <a:rPr lang="ja-JP" altLang="en-US" sz="1200" spc="-345">
                <a:solidFill>
                  <a:srgbClr val="1A1A1A"/>
                </a:solidFill>
                <a:latin typeface="+mn-ea"/>
                <a:ea typeface="+mn-ea"/>
                <a:cs typeface="SimSun"/>
              </a:rPr>
              <a:t>乏</a:t>
            </a:r>
            <a:r>
              <a:rPr lang="ja-JP" altLang="en-US" sz="1200" b="0" spc="-1040">
                <a:solidFill>
                  <a:srgbClr val="1A1A1A"/>
                </a:solidFill>
                <a:latin typeface="+mn-ea"/>
                <a:ea typeface="+mn-ea"/>
                <a:cs typeface="Ryo Gothic Std M"/>
              </a:rPr>
              <a:t>しく　 </a:t>
            </a:r>
            <a:r>
              <a:rPr lang="ja-JP" altLang="en-US" sz="1200" b="1" spc="-204">
                <a:solidFill>
                  <a:srgbClr val="BF382A"/>
                </a:solidFill>
                <a:latin typeface="+mn-ea"/>
                <a:ea typeface="+mn-ea"/>
                <a:cs typeface="BIZ UDPGothic"/>
              </a:rPr>
              <a:t>内固定後</a:t>
            </a:r>
            <a:r>
              <a:rPr lang="ja-JP" altLang="en-US" sz="1200" b="1" spc="-260">
                <a:solidFill>
                  <a:srgbClr val="BF382A"/>
                </a:solidFill>
                <a:latin typeface="+mn-ea"/>
                <a:ea typeface="+mn-ea"/>
                <a:cs typeface="Ryo Gothic Std B"/>
              </a:rPr>
              <a:t>も</a:t>
            </a:r>
            <a:r>
              <a:rPr lang="ja-JP" altLang="en-US" sz="1200" b="1" spc="-200">
                <a:solidFill>
                  <a:srgbClr val="BF382A"/>
                </a:solidFill>
                <a:latin typeface="+mn-ea"/>
                <a:ea typeface="+mn-ea"/>
                <a:cs typeface="BIZ UDPGothic"/>
              </a:rPr>
              <a:t>不安定性</a:t>
            </a:r>
            <a:r>
              <a:rPr lang="ja-JP" altLang="en-US" sz="1200" b="1" spc="-215">
                <a:solidFill>
                  <a:srgbClr val="BF382A"/>
                </a:solidFill>
                <a:latin typeface="+mn-ea"/>
                <a:ea typeface="+mn-ea"/>
                <a:cs typeface="Ryo Gothic Std B"/>
              </a:rPr>
              <a:t>が</a:t>
            </a:r>
            <a:r>
              <a:rPr lang="ja-JP" altLang="en-US" sz="1200" b="1" spc="-254">
                <a:solidFill>
                  <a:srgbClr val="BF382A"/>
                </a:solidFill>
                <a:latin typeface="+mn-ea"/>
                <a:ea typeface="+mn-ea"/>
                <a:cs typeface="BIZ UDPGothic"/>
              </a:rPr>
              <a:t>残</a:t>
            </a:r>
            <a:r>
              <a:rPr lang="ja-JP" altLang="en-US" sz="1200" b="1" spc="-50">
                <a:solidFill>
                  <a:srgbClr val="BF382A"/>
                </a:solidFill>
                <a:latin typeface="+mn-ea"/>
                <a:ea typeface="+mn-ea"/>
                <a:cs typeface="Ryo Gothic Std B"/>
              </a:rPr>
              <a:t>る</a:t>
            </a:r>
            <a:endParaRPr lang="ja-JP" altLang="en-US" sz="1200">
              <a:latin typeface="+mn-ea"/>
              <a:ea typeface="+mn-ea"/>
              <a:cs typeface="Ryo Gothic Std B"/>
            </a:endParaRPr>
          </a:p>
          <a:p>
            <a:pPr>
              <a:lnSpc>
                <a:spcPct val="100000"/>
              </a:lnSpc>
            </a:pPr>
            <a:endParaRPr lang="ja-JP" altLang="en-US" sz="1100">
              <a:latin typeface="+mn-ea"/>
              <a:ea typeface="+mn-ea"/>
              <a:cs typeface="Ryo Gothic Std B"/>
            </a:endParaRPr>
          </a:p>
          <a:p>
            <a:pPr>
              <a:lnSpc>
                <a:spcPct val="100000"/>
              </a:lnSpc>
              <a:spcBef>
                <a:spcPts val="420"/>
              </a:spcBef>
            </a:pPr>
            <a:endParaRPr lang="ja-JP" altLang="en-US" sz="1100">
              <a:latin typeface="+mn-ea"/>
              <a:ea typeface="+mn-ea"/>
              <a:cs typeface="Ryo Gothic Std B"/>
            </a:endParaRPr>
          </a:p>
          <a:p>
            <a:pPr marL="12700">
              <a:lnSpc>
                <a:spcPct val="100000"/>
              </a:lnSpc>
            </a:pPr>
            <a:r>
              <a:rPr lang="ja-JP" altLang="en-US" sz="1200" b="1" spc="-210">
                <a:solidFill>
                  <a:srgbClr val="BF382A"/>
                </a:solidFill>
                <a:latin typeface="+mn-ea"/>
                <a:ea typeface="+mn-ea"/>
                <a:cs typeface="BIZ UDPGothic"/>
              </a:rPr>
              <a:t>放射線治療</a:t>
            </a:r>
            <a:r>
              <a:rPr lang="ja-JP" altLang="en-US" sz="1200" b="1" spc="-260">
                <a:solidFill>
                  <a:srgbClr val="BF382A"/>
                </a:solidFill>
                <a:latin typeface="+mn-ea"/>
                <a:ea typeface="+mn-ea"/>
                <a:cs typeface="Ryo Gothic Std B"/>
              </a:rPr>
              <a:t>や</a:t>
            </a:r>
            <a:r>
              <a:rPr lang="ja-JP" altLang="en-US" sz="1200" b="1" spc="-200">
                <a:solidFill>
                  <a:srgbClr val="BF382A"/>
                </a:solidFill>
                <a:latin typeface="+mn-ea"/>
                <a:ea typeface="+mn-ea"/>
                <a:cs typeface="BIZ UDPGothic"/>
              </a:rPr>
              <a:t>化学療法</a:t>
            </a:r>
            <a:r>
              <a:rPr lang="ja-JP" altLang="en-US" sz="1200" b="1" spc="-350">
                <a:solidFill>
                  <a:srgbClr val="BF382A"/>
                </a:solidFill>
                <a:latin typeface="+mn-ea"/>
                <a:ea typeface="+mn-ea"/>
                <a:cs typeface="Ryo Gothic Std B"/>
              </a:rPr>
              <a:t>などで</a:t>
            </a:r>
            <a:r>
              <a:rPr lang="ja-JP" altLang="en-US" sz="1200" b="1" spc="-225">
                <a:solidFill>
                  <a:srgbClr val="BF382A"/>
                </a:solidFill>
                <a:latin typeface="+mn-ea"/>
                <a:ea typeface="+mn-ea"/>
                <a:cs typeface="BIZ UDPGothic"/>
              </a:rPr>
              <a:t>局所</a:t>
            </a:r>
            <a:r>
              <a:rPr lang="ja-JP" altLang="en-US" sz="1200" b="1" spc="-305">
                <a:solidFill>
                  <a:srgbClr val="BF382A"/>
                </a:solidFill>
                <a:latin typeface="+mn-ea"/>
                <a:ea typeface="+mn-ea"/>
                <a:cs typeface="Ryo Gothic Std B"/>
              </a:rPr>
              <a:t>コントロール</a:t>
            </a:r>
            <a:r>
              <a:rPr lang="ja-JP" altLang="en-US" sz="1200" b="0" spc="-240">
                <a:solidFill>
                  <a:srgbClr val="1A1A1A"/>
                </a:solidFill>
                <a:latin typeface="+mn-ea"/>
                <a:ea typeface="+mn-ea"/>
                <a:cs typeface="Ryo Gothic Std M"/>
              </a:rPr>
              <a:t>されなければ</a:t>
            </a:r>
            <a:r>
              <a:rPr lang="ja-JP" altLang="en-US" sz="1200" spc="-200">
                <a:solidFill>
                  <a:srgbClr val="1A1A1A"/>
                </a:solidFill>
                <a:latin typeface="+mn-ea"/>
                <a:ea typeface="+mn-ea"/>
                <a:cs typeface="SimSun"/>
              </a:rPr>
              <a:t>骨癒合</a:t>
            </a:r>
            <a:r>
              <a:rPr lang="ja-JP" altLang="en-US" sz="1200" b="0" spc="-200">
                <a:solidFill>
                  <a:srgbClr val="1A1A1A"/>
                </a:solidFill>
                <a:latin typeface="+mn-ea"/>
                <a:ea typeface="+mn-ea"/>
                <a:cs typeface="Ryo Gothic Std M"/>
              </a:rPr>
              <a:t>は</a:t>
            </a:r>
            <a:r>
              <a:rPr lang="ja-JP" altLang="en-US" sz="1200" spc="-330">
                <a:solidFill>
                  <a:srgbClr val="1A1A1A"/>
                </a:solidFill>
                <a:latin typeface="+mn-ea"/>
                <a:ea typeface="+mn-ea"/>
                <a:cs typeface="SimSun"/>
              </a:rPr>
              <a:t>起</a:t>
            </a:r>
            <a:r>
              <a:rPr lang="ja-JP" altLang="en-US" sz="1200" b="0" spc="-630">
                <a:solidFill>
                  <a:srgbClr val="1A1A1A"/>
                </a:solidFill>
                <a:latin typeface="+mn-ea"/>
                <a:ea typeface="+mn-ea"/>
                <a:cs typeface="Ryo Gothic Std M"/>
              </a:rPr>
              <a:t>こら ない</a:t>
            </a:r>
            <a:endParaRPr lang="ja-JP" altLang="en-US" sz="1200">
              <a:latin typeface="+mn-ea"/>
              <a:ea typeface="+mn-ea"/>
              <a:cs typeface="Ryo Gothic Std M"/>
            </a:endParaRPr>
          </a:p>
          <a:p>
            <a:endParaRPr kumimoji="1" lang="ja-JP" altLang="en-US"/>
          </a:p>
        </p:txBody>
      </p:sp>
      <p:sp>
        <p:nvSpPr>
          <p:cNvPr id="4" name="スライド番号プレースホルダー 3"/>
          <p:cNvSpPr>
            <a:spLocks noGrp="1"/>
          </p:cNvSpPr>
          <p:nvPr>
            <p:ph type="sldNum" sz="quarter" idx="5"/>
          </p:nvPr>
        </p:nvSpPr>
        <p:spPr/>
        <p:txBody>
          <a:bodyPr/>
          <a:lstStyle/>
          <a:p>
            <a:fld id="{22AA636F-E521-534A-8A0C-7122409A4C2A}" type="slidenum">
              <a:rPr kumimoji="1" lang="ja-JP" altLang="en-US" smtClean="0"/>
              <a:t>11</a:t>
            </a:fld>
            <a:endParaRPr kumimoji="1" lang="ja-JP" altLang="en-US"/>
          </a:p>
        </p:txBody>
      </p:sp>
    </p:spTree>
    <p:extLst>
      <p:ext uri="{BB962C8B-B14F-4D97-AF65-F5344CB8AC3E}">
        <p14:creationId xmlns:p14="http://schemas.microsoft.com/office/powerpoint/2010/main" val="32586792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8ED78078-81D8-7740-9D9C-F14F229D9B76}" type="slidenum">
              <a:rPr kumimoji="1" lang="ja-JP" altLang="en-US" smtClean="0"/>
              <a:t>17</a:t>
            </a:fld>
            <a:endParaRPr kumimoji="1" lang="ja-JP" altLang="en-US"/>
          </a:p>
        </p:txBody>
      </p:sp>
    </p:spTree>
    <p:extLst>
      <p:ext uri="{BB962C8B-B14F-4D97-AF65-F5344CB8AC3E}">
        <p14:creationId xmlns:p14="http://schemas.microsoft.com/office/powerpoint/2010/main" val="5766827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sz="1150" b="0" i="0">
                <a:solidFill>
                  <a:srgbClr val="8A8A8A"/>
                </a:solidFill>
                <a:latin typeface="Source Han Sans JP"/>
                <a:cs typeface="Source Han Sans JP"/>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defRPr sz="850" b="0" i="0">
                <a:solidFill>
                  <a:srgbClr val="8A8A8A"/>
                </a:solidFill>
                <a:latin typeface="SimSun"/>
                <a:cs typeface="SimSun"/>
              </a:defRPr>
            </a:lvl1pPr>
          </a:lstStyle>
          <a:p>
            <a:pPr marL="12700">
              <a:lnSpc>
                <a:spcPts val="930"/>
              </a:lnSpc>
            </a:pPr>
            <a:r>
              <a:rPr spc="-105" dirty="0"/>
              <a:t>病的骨折 症例相談</a:t>
            </a:r>
            <a:r>
              <a:rPr spc="-229" dirty="0">
                <a:latin typeface="Ryo Gothic Std R"/>
                <a:cs typeface="Ryo Gothic Std R"/>
              </a:rPr>
              <a:t>テンプレート </a:t>
            </a:r>
            <a:r>
              <a:rPr spc="-110" dirty="0"/>
              <a:t>｜</a:t>
            </a:r>
            <a:r>
              <a:rPr spc="-90" dirty="0"/>
              <a:t> 東北大学整形外科</a:t>
            </a: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8/2/2026</a:t>
            </a:fld>
            <a:endParaRPr lang="en-US"/>
          </a:p>
        </p:txBody>
      </p:sp>
      <p:sp>
        <p:nvSpPr>
          <p:cNvPr id="6" name="Holder 6"/>
          <p:cNvSpPr>
            <a:spLocks noGrp="1"/>
          </p:cNvSpPr>
          <p:nvPr>
            <p:ph type="sldNum" sz="quarter" idx="7"/>
          </p:nvPr>
        </p:nvSpPr>
        <p:spPr/>
        <p:txBody>
          <a:bodyPr lIns="0" tIns="0" rIns="0" bIns="0"/>
          <a:lstStyle>
            <a:lvl1pPr>
              <a:defRPr sz="900" b="0" i="0">
                <a:solidFill>
                  <a:srgbClr val="595959"/>
                </a:solidFill>
                <a:latin typeface="Tahoma"/>
                <a:cs typeface="Tahoma"/>
              </a:defRPr>
            </a:lvl1pPr>
          </a:lstStyle>
          <a:p>
            <a:pPr marL="12700">
              <a:lnSpc>
                <a:spcPct val="100000"/>
              </a:lnSpc>
              <a:spcBef>
                <a:spcPts val="10"/>
              </a:spcBef>
            </a:pPr>
            <a:fld id="{81D60167-4931-47E6-BA6A-407CBD079E47}" type="slidenum">
              <a:rPr spc="-40" dirty="0"/>
              <a:t>‹#›</a:t>
            </a:fld>
            <a:r>
              <a:rPr spc="-95" dirty="0"/>
              <a:t> </a:t>
            </a:r>
            <a:r>
              <a:rPr spc="-25" dirty="0"/>
              <a:t>/</a:t>
            </a:r>
            <a:r>
              <a:rPr spc="-90" dirty="0"/>
              <a:t> </a:t>
            </a:r>
            <a:r>
              <a:rPr spc="-25" dirty="0"/>
              <a:t>29</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150" b="0" i="0">
                <a:solidFill>
                  <a:srgbClr val="8A8A8A"/>
                </a:solidFill>
                <a:latin typeface="Source Han Sans JP"/>
                <a:cs typeface="Source Han Sans JP"/>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defRPr sz="850" b="0" i="0">
                <a:solidFill>
                  <a:srgbClr val="8A8A8A"/>
                </a:solidFill>
                <a:latin typeface="SimSun"/>
                <a:cs typeface="SimSun"/>
              </a:defRPr>
            </a:lvl1pPr>
          </a:lstStyle>
          <a:p>
            <a:pPr marL="12700">
              <a:lnSpc>
                <a:spcPts val="930"/>
              </a:lnSpc>
            </a:pPr>
            <a:r>
              <a:rPr spc="-105" dirty="0"/>
              <a:t>病的骨折 症例相談</a:t>
            </a:r>
            <a:r>
              <a:rPr spc="-229" dirty="0">
                <a:latin typeface="Ryo Gothic Std R"/>
                <a:cs typeface="Ryo Gothic Std R"/>
              </a:rPr>
              <a:t>テンプレート </a:t>
            </a:r>
            <a:r>
              <a:rPr spc="-110" dirty="0"/>
              <a:t>｜</a:t>
            </a:r>
            <a:r>
              <a:rPr spc="-90" dirty="0"/>
              <a:t> 東北大学整形外科</a:t>
            </a: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8/2/2026</a:t>
            </a:fld>
            <a:endParaRPr lang="en-US"/>
          </a:p>
        </p:txBody>
      </p:sp>
      <p:sp>
        <p:nvSpPr>
          <p:cNvPr id="6" name="Holder 6"/>
          <p:cNvSpPr>
            <a:spLocks noGrp="1"/>
          </p:cNvSpPr>
          <p:nvPr>
            <p:ph type="sldNum" sz="quarter" idx="7"/>
          </p:nvPr>
        </p:nvSpPr>
        <p:spPr/>
        <p:txBody>
          <a:bodyPr lIns="0" tIns="0" rIns="0" bIns="0"/>
          <a:lstStyle>
            <a:lvl1pPr>
              <a:defRPr sz="900" b="0" i="0">
                <a:solidFill>
                  <a:srgbClr val="595959"/>
                </a:solidFill>
                <a:latin typeface="Tahoma"/>
                <a:cs typeface="Tahoma"/>
              </a:defRPr>
            </a:lvl1pPr>
          </a:lstStyle>
          <a:p>
            <a:pPr marL="12700">
              <a:lnSpc>
                <a:spcPct val="100000"/>
              </a:lnSpc>
              <a:spcBef>
                <a:spcPts val="10"/>
              </a:spcBef>
            </a:pPr>
            <a:fld id="{81D60167-4931-47E6-BA6A-407CBD079E47}" type="slidenum">
              <a:rPr spc="-40" dirty="0"/>
              <a:t>‹#›</a:t>
            </a:fld>
            <a:r>
              <a:rPr spc="-95" dirty="0"/>
              <a:t> </a:t>
            </a:r>
            <a:r>
              <a:rPr spc="-25" dirty="0"/>
              <a:t>/</a:t>
            </a:r>
            <a:r>
              <a:rPr spc="-90" dirty="0"/>
              <a:t> </a:t>
            </a:r>
            <a:r>
              <a:rPr spc="-25" dirty="0"/>
              <a:t>29</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150" b="0" i="0">
                <a:solidFill>
                  <a:srgbClr val="8A8A8A"/>
                </a:solidFill>
                <a:latin typeface="Source Han Sans JP"/>
                <a:cs typeface="Source Han Sans JP"/>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defRPr sz="850" b="0" i="0">
                <a:solidFill>
                  <a:srgbClr val="8A8A8A"/>
                </a:solidFill>
                <a:latin typeface="SimSun"/>
                <a:cs typeface="SimSun"/>
              </a:defRPr>
            </a:lvl1pPr>
          </a:lstStyle>
          <a:p>
            <a:pPr marL="12700">
              <a:lnSpc>
                <a:spcPts val="930"/>
              </a:lnSpc>
            </a:pPr>
            <a:r>
              <a:rPr spc="-105" dirty="0"/>
              <a:t>病的骨折 症例相談</a:t>
            </a:r>
            <a:r>
              <a:rPr spc="-229" dirty="0">
                <a:latin typeface="Ryo Gothic Std R"/>
                <a:cs typeface="Ryo Gothic Std R"/>
              </a:rPr>
              <a:t>テンプレート </a:t>
            </a:r>
            <a:r>
              <a:rPr spc="-110" dirty="0"/>
              <a:t>｜</a:t>
            </a:r>
            <a:r>
              <a:rPr spc="-90" dirty="0"/>
              <a:t> 東北大学整形外科</a:t>
            </a: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8/2/2026</a:t>
            </a:fld>
            <a:endParaRPr lang="en-US"/>
          </a:p>
        </p:txBody>
      </p:sp>
      <p:sp>
        <p:nvSpPr>
          <p:cNvPr id="7" name="Holder 7"/>
          <p:cNvSpPr>
            <a:spLocks noGrp="1"/>
          </p:cNvSpPr>
          <p:nvPr>
            <p:ph type="sldNum" sz="quarter" idx="7"/>
          </p:nvPr>
        </p:nvSpPr>
        <p:spPr/>
        <p:txBody>
          <a:bodyPr lIns="0" tIns="0" rIns="0" bIns="0"/>
          <a:lstStyle>
            <a:lvl1pPr>
              <a:defRPr sz="900" b="0" i="0">
                <a:solidFill>
                  <a:srgbClr val="595959"/>
                </a:solidFill>
                <a:latin typeface="Tahoma"/>
                <a:cs typeface="Tahoma"/>
              </a:defRPr>
            </a:lvl1pPr>
          </a:lstStyle>
          <a:p>
            <a:pPr marL="12700">
              <a:lnSpc>
                <a:spcPct val="100000"/>
              </a:lnSpc>
              <a:spcBef>
                <a:spcPts val="10"/>
              </a:spcBef>
            </a:pPr>
            <a:fld id="{81D60167-4931-47E6-BA6A-407CBD079E47}" type="slidenum">
              <a:rPr spc="-40" dirty="0"/>
              <a:t>‹#›</a:t>
            </a:fld>
            <a:r>
              <a:rPr spc="-95" dirty="0"/>
              <a:t> </a:t>
            </a:r>
            <a:r>
              <a:rPr spc="-25" dirty="0"/>
              <a:t>/</a:t>
            </a:r>
            <a:r>
              <a:rPr spc="-90" dirty="0"/>
              <a:t> </a:t>
            </a:r>
            <a:r>
              <a:rPr spc="-25" dirty="0"/>
              <a:t>29</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150" b="0" i="0">
                <a:solidFill>
                  <a:srgbClr val="8A8A8A"/>
                </a:solidFill>
                <a:latin typeface="Source Han Sans JP"/>
                <a:cs typeface="Source Han Sans JP"/>
              </a:defRPr>
            </a:lvl1pPr>
          </a:lstStyle>
          <a:p>
            <a:endParaRPr/>
          </a:p>
        </p:txBody>
      </p:sp>
      <p:sp>
        <p:nvSpPr>
          <p:cNvPr id="3" name="Holder 3"/>
          <p:cNvSpPr>
            <a:spLocks noGrp="1"/>
          </p:cNvSpPr>
          <p:nvPr>
            <p:ph type="ftr" sz="quarter" idx="5"/>
          </p:nvPr>
        </p:nvSpPr>
        <p:spPr/>
        <p:txBody>
          <a:bodyPr lIns="0" tIns="0" rIns="0" bIns="0"/>
          <a:lstStyle>
            <a:lvl1pPr>
              <a:defRPr sz="850" b="0" i="0">
                <a:solidFill>
                  <a:srgbClr val="8A8A8A"/>
                </a:solidFill>
                <a:latin typeface="SimSun"/>
                <a:cs typeface="SimSun"/>
              </a:defRPr>
            </a:lvl1pPr>
          </a:lstStyle>
          <a:p>
            <a:pPr marL="12700">
              <a:lnSpc>
                <a:spcPts val="930"/>
              </a:lnSpc>
            </a:pPr>
            <a:r>
              <a:rPr spc="-105" dirty="0"/>
              <a:t>病的骨折 症例相談</a:t>
            </a:r>
            <a:r>
              <a:rPr spc="-229" dirty="0">
                <a:latin typeface="Ryo Gothic Std R"/>
                <a:cs typeface="Ryo Gothic Std R"/>
              </a:rPr>
              <a:t>テンプレート </a:t>
            </a:r>
            <a:r>
              <a:rPr spc="-110" dirty="0"/>
              <a:t>｜</a:t>
            </a:r>
            <a:r>
              <a:rPr spc="-90" dirty="0"/>
              <a:t> 東北大学整形外科</a:t>
            </a: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8/2/2026</a:t>
            </a:fld>
            <a:endParaRPr lang="en-US"/>
          </a:p>
        </p:txBody>
      </p:sp>
      <p:sp>
        <p:nvSpPr>
          <p:cNvPr id="5" name="Holder 5"/>
          <p:cNvSpPr>
            <a:spLocks noGrp="1"/>
          </p:cNvSpPr>
          <p:nvPr>
            <p:ph type="sldNum" sz="quarter" idx="7"/>
          </p:nvPr>
        </p:nvSpPr>
        <p:spPr/>
        <p:txBody>
          <a:bodyPr lIns="0" tIns="0" rIns="0" bIns="0"/>
          <a:lstStyle>
            <a:lvl1pPr>
              <a:defRPr sz="900" b="0" i="0">
                <a:solidFill>
                  <a:srgbClr val="595959"/>
                </a:solidFill>
                <a:latin typeface="Tahoma"/>
                <a:cs typeface="Tahoma"/>
              </a:defRPr>
            </a:lvl1pPr>
          </a:lstStyle>
          <a:p>
            <a:pPr marL="12700">
              <a:lnSpc>
                <a:spcPct val="100000"/>
              </a:lnSpc>
              <a:spcBef>
                <a:spcPts val="10"/>
              </a:spcBef>
            </a:pPr>
            <a:fld id="{81D60167-4931-47E6-BA6A-407CBD079E47}" type="slidenum">
              <a:rPr spc="-40" dirty="0"/>
              <a:t>‹#›</a:t>
            </a:fld>
            <a:r>
              <a:rPr spc="-95" dirty="0"/>
              <a:t> </a:t>
            </a:r>
            <a:r>
              <a:rPr spc="-25" dirty="0"/>
              <a:t>/</a:t>
            </a:r>
            <a:r>
              <a:rPr spc="-90" dirty="0"/>
              <a:t> </a:t>
            </a:r>
            <a:r>
              <a:rPr spc="-25" dirty="0"/>
              <a:t>29</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defRPr sz="850" b="0" i="0">
                <a:solidFill>
                  <a:srgbClr val="8A8A8A"/>
                </a:solidFill>
                <a:latin typeface="SimSun"/>
                <a:cs typeface="SimSun"/>
              </a:defRPr>
            </a:lvl1pPr>
          </a:lstStyle>
          <a:p>
            <a:pPr marL="12700">
              <a:lnSpc>
                <a:spcPts val="930"/>
              </a:lnSpc>
            </a:pPr>
            <a:r>
              <a:rPr spc="-105" dirty="0"/>
              <a:t>病的骨折 症例相談</a:t>
            </a:r>
            <a:r>
              <a:rPr spc="-229" dirty="0">
                <a:latin typeface="Ryo Gothic Std R"/>
                <a:cs typeface="Ryo Gothic Std R"/>
              </a:rPr>
              <a:t>テンプレート </a:t>
            </a:r>
            <a:r>
              <a:rPr spc="-110" dirty="0"/>
              <a:t>｜</a:t>
            </a:r>
            <a:r>
              <a:rPr spc="-90" dirty="0"/>
              <a:t> 東北大学整形外科</a:t>
            </a: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8/2/2026</a:t>
            </a:fld>
            <a:endParaRPr lang="en-US"/>
          </a:p>
        </p:txBody>
      </p:sp>
      <p:sp>
        <p:nvSpPr>
          <p:cNvPr id="4" name="Holder 4"/>
          <p:cNvSpPr>
            <a:spLocks noGrp="1"/>
          </p:cNvSpPr>
          <p:nvPr>
            <p:ph type="sldNum" sz="quarter" idx="7"/>
          </p:nvPr>
        </p:nvSpPr>
        <p:spPr/>
        <p:txBody>
          <a:bodyPr lIns="0" tIns="0" rIns="0" bIns="0"/>
          <a:lstStyle>
            <a:lvl1pPr>
              <a:defRPr sz="900" b="0" i="0">
                <a:solidFill>
                  <a:srgbClr val="595959"/>
                </a:solidFill>
                <a:latin typeface="Tahoma"/>
                <a:cs typeface="Tahoma"/>
              </a:defRPr>
            </a:lvl1pPr>
          </a:lstStyle>
          <a:p>
            <a:pPr marL="12700">
              <a:lnSpc>
                <a:spcPct val="100000"/>
              </a:lnSpc>
              <a:spcBef>
                <a:spcPts val="10"/>
              </a:spcBef>
            </a:pPr>
            <a:fld id="{81D60167-4931-47E6-BA6A-407CBD079E47}" type="slidenum">
              <a:rPr spc="-40" dirty="0"/>
              <a:t>‹#›</a:t>
            </a:fld>
            <a:r>
              <a:rPr spc="-95" dirty="0"/>
              <a:t> </a:t>
            </a:r>
            <a:r>
              <a:rPr spc="-25" dirty="0"/>
              <a:t>/</a:t>
            </a:r>
            <a:r>
              <a:rPr spc="-90" dirty="0"/>
              <a:t> </a:t>
            </a:r>
            <a:r>
              <a:rPr spc="-25" dirty="0"/>
              <a:t>29</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66F1A42-3A2D-721E-1C98-C71DD22ACC28}"/>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69904C55-72E5-D7B7-DCE7-1FE555236B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E60B0558-FED0-35B1-6ECF-F198901AFDE7}"/>
              </a:ext>
            </a:extLst>
          </p:cNvPr>
          <p:cNvSpPr>
            <a:spLocks noGrp="1"/>
          </p:cNvSpPr>
          <p:nvPr>
            <p:ph type="dt" sz="half" idx="10"/>
          </p:nvPr>
        </p:nvSpPr>
        <p:spPr/>
        <p:txBody>
          <a:bodyPr/>
          <a:lstStyle/>
          <a:p>
            <a:fld id="{D1BA5B47-67E9-43E4-B274-C3A4DEFA0E09}" type="datetimeFigureOut">
              <a:rPr kumimoji="1" lang="ja-JP" altLang="en-US" smtClean="0"/>
              <a:t>2026/8/2</a:t>
            </a:fld>
            <a:endParaRPr kumimoji="1" lang="ja-JP" altLang="en-US"/>
          </a:p>
        </p:txBody>
      </p:sp>
      <p:sp>
        <p:nvSpPr>
          <p:cNvPr id="5" name="フッター プレースホルダー 4">
            <a:extLst>
              <a:ext uri="{FF2B5EF4-FFF2-40B4-BE49-F238E27FC236}">
                <a16:creationId xmlns:a16="http://schemas.microsoft.com/office/drawing/2014/main" id="{BFD9719C-6E26-B393-0CD7-6CA582B4E459}"/>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819CCF6B-9971-0C2B-626E-0A093DE3ED13}"/>
              </a:ext>
            </a:extLst>
          </p:cNvPr>
          <p:cNvSpPr>
            <a:spLocks noGrp="1"/>
          </p:cNvSpPr>
          <p:nvPr>
            <p:ph type="sldNum" sz="quarter" idx="12"/>
          </p:nvPr>
        </p:nvSpPr>
        <p:spPr/>
        <p:txBody>
          <a:bodyPr/>
          <a:lstStyle/>
          <a:p>
            <a:fld id="{06BAE37F-E427-425D-B61C-AC20F5FDF4C9}" type="slidenum">
              <a:rPr kumimoji="1" lang="ja-JP" altLang="en-US" smtClean="0"/>
              <a:t>‹#›</a:t>
            </a:fld>
            <a:endParaRPr kumimoji="1" lang="ja-JP" altLang="en-US"/>
          </a:p>
        </p:txBody>
      </p:sp>
    </p:spTree>
    <p:extLst>
      <p:ext uri="{BB962C8B-B14F-4D97-AF65-F5344CB8AC3E}">
        <p14:creationId xmlns:p14="http://schemas.microsoft.com/office/powerpoint/2010/main" val="299797919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377824" y="407733"/>
            <a:ext cx="2628900" cy="309880"/>
          </a:xfrm>
          <a:prstGeom prst="rect">
            <a:avLst/>
          </a:prstGeom>
        </p:spPr>
        <p:txBody>
          <a:bodyPr wrap="square" lIns="0" tIns="0" rIns="0" bIns="0">
            <a:spAutoFit/>
          </a:bodyPr>
          <a:lstStyle>
            <a:lvl1pPr>
              <a:defRPr sz="1150" b="0" i="0">
                <a:solidFill>
                  <a:srgbClr val="8A8A8A"/>
                </a:solidFill>
                <a:latin typeface="Source Han Sans JP"/>
                <a:cs typeface="Source Han Sans JP"/>
              </a:defRPr>
            </a:lvl1pPr>
          </a:lstStyle>
          <a:p>
            <a:endParaRPr/>
          </a:p>
        </p:txBody>
      </p:sp>
      <p:sp>
        <p:nvSpPr>
          <p:cNvPr id="3" name="Holder 3"/>
          <p:cNvSpPr>
            <a:spLocks noGrp="1"/>
          </p:cNvSpPr>
          <p:nvPr>
            <p:ph type="body" idx="1"/>
          </p:nvPr>
        </p:nvSpPr>
        <p:spPr>
          <a:xfrm>
            <a:off x="723899" y="1614487"/>
            <a:ext cx="10744200" cy="4069715"/>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215900" y="6647179"/>
            <a:ext cx="2311400" cy="120650"/>
          </a:xfrm>
          <a:prstGeom prst="rect">
            <a:avLst/>
          </a:prstGeom>
        </p:spPr>
        <p:txBody>
          <a:bodyPr wrap="square" lIns="0" tIns="0" rIns="0" bIns="0">
            <a:spAutoFit/>
          </a:bodyPr>
          <a:lstStyle>
            <a:lvl1pPr>
              <a:defRPr sz="850" b="0" i="0">
                <a:solidFill>
                  <a:srgbClr val="8A8A8A"/>
                </a:solidFill>
                <a:latin typeface="SimSun"/>
                <a:cs typeface="SimSun"/>
              </a:defRPr>
            </a:lvl1pPr>
          </a:lstStyle>
          <a:p>
            <a:pPr marL="12700">
              <a:lnSpc>
                <a:spcPts val="930"/>
              </a:lnSpc>
            </a:pPr>
            <a:r>
              <a:rPr spc="-105" dirty="0"/>
              <a:t>病的骨折 症例相談</a:t>
            </a:r>
            <a:r>
              <a:rPr spc="-229" dirty="0">
                <a:latin typeface="Ryo Gothic Std R"/>
                <a:cs typeface="Ryo Gothic Std R"/>
              </a:rPr>
              <a:t>テンプレート </a:t>
            </a:r>
            <a:r>
              <a:rPr spc="-110" dirty="0"/>
              <a:t>｜</a:t>
            </a:r>
            <a:r>
              <a:rPr spc="-90" dirty="0"/>
              <a:t> 東北大学整形外科</a:t>
            </a: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8/2/2026</a:t>
            </a:fld>
            <a:endParaRPr lang="en-US"/>
          </a:p>
        </p:txBody>
      </p:sp>
      <p:sp>
        <p:nvSpPr>
          <p:cNvPr id="6" name="Holder 6"/>
          <p:cNvSpPr>
            <a:spLocks noGrp="1"/>
          </p:cNvSpPr>
          <p:nvPr>
            <p:ph type="sldNum" sz="quarter" idx="7"/>
          </p:nvPr>
        </p:nvSpPr>
        <p:spPr>
          <a:xfrm>
            <a:off x="11629974" y="6647179"/>
            <a:ext cx="346075" cy="147320"/>
          </a:xfrm>
          <a:prstGeom prst="rect">
            <a:avLst/>
          </a:prstGeom>
        </p:spPr>
        <p:txBody>
          <a:bodyPr wrap="square" lIns="0" tIns="0" rIns="0" bIns="0">
            <a:spAutoFit/>
          </a:bodyPr>
          <a:lstStyle>
            <a:lvl1pPr>
              <a:defRPr sz="900" b="0" i="0">
                <a:solidFill>
                  <a:srgbClr val="595959"/>
                </a:solidFill>
                <a:latin typeface="Tahoma"/>
                <a:cs typeface="Tahoma"/>
              </a:defRPr>
            </a:lvl1pPr>
          </a:lstStyle>
          <a:p>
            <a:pPr marL="12700">
              <a:lnSpc>
                <a:spcPct val="100000"/>
              </a:lnSpc>
              <a:spcBef>
                <a:spcPts val="10"/>
              </a:spcBef>
            </a:pPr>
            <a:fld id="{81D60167-4931-47E6-BA6A-407CBD079E47}" type="slidenum">
              <a:rPr spc="-40" dirty="0"/>
              <a:t>‹#›</a:t>
            </a:fld>
            <a:r>
              <a:rPr spc="-95" dirty="0"/>
              <a:t> </a:t>
            </a:r>
            <a:r>
              <a:rPr spc="-25" dirty="0"/>
              <a:t>/</a:t>
            </a:r>
            <a:r>
              <a:rPr spc="-90" dirty="0"/>
              <a:t> </a:t>
            </a:r>
            <a:r>
              <a:rPr spc="-25" dirty="0"/>
              <a:t>29</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4762"/>
            <a:ext cx="12197080" cy="6863080"/>
            <a:chOff x="0" y="-4762"/>
            <a:chExt cx="12197080" cy="6863080"/>
          </a:xfrm>
        </p:grpSpPr>
        <p:pic>
          <p:nvPicPr>
            <p:cNvPr id="3" name="object 3"/>
            <p:cNvPicPr/>
            <p:nvPr/>
          </p:nvPicPr>
          <p:blipFill>
            <a:blip r:embed="rId2" cstate="print"/>
            <a:stretch>
              <a:fillRect/>
            </a:stretch>
          </p:blipFill>
          <p:spPr>
            <a:xfrm>
              <a:off x="0" y="0"/>
              <a:ext cx="12191999" cy="6857999"/>
            </a:xfrm>
            <a:prstGeom prst="rect">
              <a:avLst/>
            </a:prstGeom>
          </p:spPr>
        </p:pic>
        <p:sp>
          <p:nvSpPr>
            <p:cNvPr id="4" name="object 4"/>
            <p:cNvSpPr/>
            <p:nvPr/>
          </p:nvSpPr>
          <p:spPr>
            <a:xfrm>
              <a:off x="9529760" y="0"/>
              <a:ext cx="2662555" cy="2662555"/>
            </a:xfrm>
            <a:custGeom>
              <a:avLst/>
              <a:gdLst/>
              <a:ahLst/>
              <a:cxnLst/>
              <a:rect l="l" t="t" r="r" b="b"/>
              <a:pathLst>
                <a:path w="2662554" h="2662555">
                  <a:moveTo>
                    <a:pt x="2662238" y="2502725"/>
                  </a:moveTo>
                  <a:lnTo>
                    <a:pt x="2605825" y="2526381"/>
                  </a:lnTo>
                  <a:lnTo>
                    <a:pt x="2562316" y="2543165"/>
                  </a:lnTo>
                  <a:lnTo>
                    <a:pt x="2518401" y="2558878"/>
                  </a:lnTo>
                  <a:lnTo>
                    <a:pt x="2474121" y="2573507"/>
                  </a:lnTo>
                  <a:lnTo>
                    <a:pt x="2429488" y="2587046"/>
                  </a:lnTo>
                  <a:lnTo>
                    <a:pt x="2384543" y="2599484"/>
                  </a:lnTo>
                  <a:lnTo>
                    <a:pt x="2339299" y="2610817"/>
                  </a:lnTo>
                  <a:lnTo>
                    <a:pt x="2293798" y="2621034"/>
                  </a:lnTo>
                  <a:lnTo>
                    <a:pt x="2248053" y="2630133"/>
                  </a:lnTo>
                  <a:lnTo>
                    <a:pt x="2202106" y="2638106"/>
                  </a:lnTo>
                  <a:lnTo>
                    <a:pt x="2155970" y="2644950"/>
                  </a:lnTo>
                  <a:lnTo>
                    <a:pt x="2109687" y="2650659"/>
                  </a:lnTo>
                  <a:lnTo>
                    <a:pt x="2063270" y="2655230"/>
                  </a:lnTo>
                  <a:lnTo>
                    <a:pt x="2016762" y="2658661"/>
                  </a:lnTo>
                  <a:lnTo>
                    <a:pt x="1970177" y="2660949"/>
                  </a:lnTo>
                  <a:lnTo>
                    <a:pt x="1923557" y="2662094"/>
                  </a:lnTo>
                  <a:lnTo>
                    <a:pt x="1900237" y="2662237"/>
                  </a:lnTo>
                  <a:lnTo>
                    <a:pt x="1876916" y="2662094"/>
                  </a:lnTo>
                  <a:lnTo>
                    <a:pt x="1830296" y="2660949"/>
                  </a:lnTo>
                  <a:lnTo>
                    <a:pt x="1783711" y="2658661"/>
                  </a:lnTo>
                  <a:lnTo>
                    <a:pt x="1737204" y="2655230"/>
                  </a:lnTo>
                  <a:lnTo>
                    <a:pt x="1690787" y="2650659"/>
                  </a:lnTo>
                  <a:lnTo>
                    <a:pt x="1644503" y="2644950"/>
                  </a:lnTo>
                  <a:lnTo>
                    <a:pt x="1598367" y="2638106"/>
                  </a:lnTo>
                  <a:lnTo>
                    <a:pt x="1552419" y="2630133"/>
                  </a:lnTo>
                  <a:lnTo>
                    <a:pt x="1506674" y="2621034"/>
                  </a:lnTo>
                  <a:lnTo>
                    <a:pt x="1461172" y="2610817"/>
                  </a:lnTo>
                  <a:lnTo>
                    <a:pt x="1415928" y="2599484"/>
                  </a:lnTo>
                  <a:lnTo>
                    <a:pt x="1370984" y="2587046"/>
                  </a:lnTo>
                  <a:lnTo>
                    <a:pt x="1326351" y="2573507"/>
                  </a:lnTo>
                  <a:lnTo>
                    <a:pt x="1282071" y="2558878"/>
                  </a:lnTo>
                  <a:lnTo>
                    <a:pt x="1238156" y="2543165"/>
                  </a:lnTo>
                  <a:lnTo>
                    <a:pt x="1194647" y="2526381"/>
                  </a:lnTo>
                  <a:lnTo>
                    <a:pt x="1151555" y="2508533"/>
                  </a:lnTo>
                  <a:lnTo>
                    <a:pt x="1108922" y="2489635"/>
                  </a:lnTo>
                  <a:lnTo>
                    <a:pt x="1066760" y="2469693"/>
                  </a:lnTo>
                  <a:lnTo>
                    <a:pt x="1025106" y="2448726"/>
                  </a:lnTo>
                  <a:lnTo>
                    <a:pt x="983972" y="2426739"/>
                  </a:lnTo>
                  <a:lnTo>
                    <a:pt x="943395" y="2403753"/>
                  </a:lnTo>
                  <a:lnTo>
                    <a:pt x="903390" y="2379775"/>
                  </a:lnTo>
                  <a:lnTo>
                    <a:pt x="863991" y="2354826"/>
                  </a:lnTo>
                  <a:lnTo>
                    <a:pt x="825210" y="2328913"/>
                  </a:lnTo>
                  <a:lnTo>
                    <a:pt x="787083" y="2302061"/>
                  </a:lnTo>
                  <a:lnTo>
                    <a:pt x="749620" y="2274277"/>
                  </a:lnTo>
                  <a:lnTo>
                    <a:pt x="712856" y="2245586"/>
                  </a:lnTo>
                  <a:lnTo>
                    <a:pt x="676802" y="2215998"/>
                  </a:lnTo>
                  <a:lnTo>
                    <a:pt x="641490" y="2185537"/>
                  </a:lnTo>
                  <a:lnTo>
                    <a:pt x="606931" y="2154215"/>
                  </a:lnTo>
                  <a:lnTo>
                    <a:pt x="573157" y="2122059"/>
                  </a:lnTo>
                  <a:lnTo>
                    <a:pt x="540176" y="2089079"/>
                  </a:lnTo>
                  <a:lnTo>
                    <a:pt x="508020" y="2055304"/>
                  </a:lnTo>
                  <a:lnTo>
                    <a:pt x="476698" y="2020745"/>
                  </a:lnTo>
                  <a:lnTo>
                    <a:pt x="446238" y="1985433"/>
                  </a:lnTo>
                  <a:lnTo>
                    <a:pt x="416650" y="1949379"/>
                  </a:lnTo>
                  <a:lnTo>
                    <a:pt x="387958" y="1912615"/>
                  </a:lnTo>
                  <a:lnTo>
                    <a:pt x="360174" y="1875153"/>
                  </a:lnTo>
                  <a:lnTo>
                    <a:pt x="333321" y="1837025"/>
                  </a:lnTo>
                  <a:lnTo>
                    <a:pt x="307408" y="1798245"/>
                  </a:lnTo>
                  <a:lnTo>
                    <a:pt x="282458" y="1758846"/>
                  </a:lnTo>
                  <a:lnTo>
                    <a:pt x="258481" y="1718840"/>
                  </a:lnTo>
                  <a:lnTo>
                    <a:pt x="235496" y="1678265"/>
                  </a:lnTo>
                  <a:lnTo>
                    <a:pt x="213509" y="1637131"/>
                  </a:lnTo>
                  <a:lnTo>
                    <a:pt x="192541" y="1595476"/>
                  </a:lnTo>
                  <a:lnTo>
                    <a:pt x="172600" y="1553313"/>
                  </a:lnTo>
                  <a:lnTo>
                    <a:pt x="153702" y="1510679"/>
                  </a:lnTo>
                  <a:lnTo>
                    <a:pt x="135853" y="1467588"/>
                  </a:lnTo>
                  <a:lnTo>
                    <a:pt x="119069" y="1424079"/>
                  </a:lnTo>
                  <a:lnTo>
                    <a:pt x="103356" y="1380164"/>
                  </a:lnTo>
                  <a:lnTo>
                    <a:pt x="88728" y="1335884"/>
                  </a:lnTo>
                  <a:lnTo>
                    <a:pt x="75189" y="1291251"/>
                  </a:lnTo>
                  <a:lnTo>
                    <a:pt x="62751" y="1246306"/>
                  </a:lnTo>
                  <a:lnTo>
                    <a:pt x="51418" y="1201063"/>
                  </a:lnTo>
                  <a:lnTo>
                    <a:pt x="41201" y="1155562"/>
                  </a:lnTo>
                  <a:lnTo>
                    <a:pt x="32102" y="1109817"/>
                  </a:lnTo>
                  <a:lnTo>
                    <a:pt x="24129" y="1063869"/>
                  </a:lnTo>
                  <a:lnTo>
                    <a:pt x="17285" y="1017733"/>
                  </a:lnTo>
                  <a:lnTo>
                    <a:pt x="11578" y="971449"/>
                  </a:lnTo>
                  <a:lnTo>
                    <a:pt x="7006" y="925033"/>
                  </a:lnTo>
                  <a:lnTo>
                    <a:pt x="3575" y="878525"/>
                  </a:lnTo>
                  <a:lnTo>
                    <a:pt x="1287" y="831940"/>
                  </a:lnTo>
                  <a:lnTo>
                    <a:pt x="143" y="785320"/>
                  </a:lnTo>
                  <a:lnTo>
                    <a:pt x="0" y="761999"/>
                  </a:lnTo>
                  <a:lnTo>
                    <a:pt x="143" y="738679"/>
                  </a:lnTo>
                  <a:lnTo>
                    <a:pt x="1287" y="692059"/>
                  </a:lnTo>
                  <a:lnTo>
                    <a:pt x="3576" y="645474"/>
                  </a:lnTo>
                  <a:lnTo>
                    <a:pt x="7006" y="598966"/>
                  </a:lnTo>
                  <a:lnTo>
                    <a:pt x="11578" y="552549"/>
                  </a:lnTo>
                  <a:lnTo>
                    <a:pt x="17286" y="506266"/>
                  </a:lnTo>
                  <a:lnTo>
                    <a:pt x="24130" y="460129"/>
                  </a:lnTo>
                  <a:lnTo>
                    <a:pt x="32102" y="414182"/>
                  </a:lnTo>
                  <a:lnTo>
                    <a:pt x="41201" y="368437"/>
                  </a:lnTo>
                  <a:lnTo>
                    <a:pt x="51419" y="322936"/>
                  </a:lnTo>
                  <a:lnTo>
                    <a:pt x="62752" y="277692"/>
                  </a:lnTo>
                  <a:lnTo>
                    <a:pt x="75189" y="232748"/>
                  </a:lnTo>
                  <a:lnTo>
                    <a:pt x="88729" y="188115"/>
                  </a:lnTo>
                  <a:lnTo>
                    <a:pt x="103357" y="143834"/>
                  </a:lnTo>
                  <a:lnTo>
                    <a:pt x="119069" y="99920"/>
                  </a:lnTo>
                  <a:lnTo>
                    <a:pt x="135853" y="56410"/>
                  </a:lnTo>
                  <a:lnTo>
                    <a:pt x="153702" y="13319"/>
                  </a:lnTo>
                  <a:lnTo>
                    <a:pt x="159509" y="0"/>
                  </a:lnTo>
                </a:path>
              </a:pathLst>
            </a:custGeom>
            <a:ln w="9524">
              <a:solidFill>
                <a:srgbClr val="B8860A"/>
              </a:solidFill>
            </a:ln>
          </p:spPr>
          <p:txBody>
            <a:bodyPr wrap="square" lIns="0" tIns="0" rIns="0" bIns="0" rtlCol="0"/>
            <a:lstStyle/>
            <a:p>
              <a:endParaRPr>
                <a:latin typeface="+mn-ea"/>
                <a:ea typeface="+mn-ea"/>
              </a:endParaRPr>
            </a:p>
          </p:txBody>
        </p:sp>
        <p:sp>
          <p:nvSpPr>
            <p:cNvPr id="5" name="object 5"/>
            <p:cNvSpPr/>
            <p:nvPr/>
          </p:nvSpPr>
          <p:spPr>
            <a:xfrm>
              <a:off x="10863260" y="766762"/>
              <a:ext cx="1329055" cy="1895475"/>
            </a:xfrm>
            <a:custGeom>
              <a:avLst/>
              <a:gdLst/>
              <a:ahLst/>
              <a:cxnLst/>
              <a:rect l="l" t="t" r="r" b="b"/>
              <a:pathLst>
                <a:path w="1329054" h="1895475">
                  <a:moveTo>
                    <a:pt x="1328738" y="1815501"/>
                  </a:moveTo>
                  <a:lnTo>
                    <a:pt x="1288820" y="1831969"/>
                  </a:lnTo>
                  <a:lnTo>
                    <a:pt x="1245023" y="1847640"/>
                  </a:lnTo>
                  <a:lnTo>
                    <a:pt x="1200509" y="1861144"/>
                  </a:lnTo>
                  <a:lnTo>
                    <a:pt x="1155386" y="1872446"/>
                  </a:lnTo>
                  <a:lnTo>
                    <a:pt x="1109763" y="1881521"/>
                  </a:lnTo>
                  <a:lnTo>
                    <a:pt x="1063750" y="1888347"/>
                  </a:lnTo>
                  <a:lnTo>
                    <a:pt x="1017456" y="1892906"/>
                  </a:lnTo>
                  <a:lnTo>
                    <a:pt x="970996" y="1895189"/>
                  </a:lnTo>
                  <a:lnTo>
                    <a:pt x="947737" y="1895474"/>
                  </a:lnTo>
                  <a:lnTo>
                    <a:pt x="936106" y="1895403"/>
                  </a:lnTo>
                  <a:lnTo>
                    <a:pt x="889620" y="1893691"/>
                  </a:lnTo>
                  <a:lnTo>
                    <a:pt x="843274" y="1889700"/>
                  </a:lnTo>
                  <a:lnTo>
                    <a:pt x="797180" y="1883439"/>
                  </a:lnTo>
                  <a:lnTo>
                    <a:pt x="751447" y="1874924"/>
                  </a:lnTo>
                  <a:lnTo>
                    <a:pt x="706189" y="1864176"/>
                  </a:lnTo>
                  <a:lnTo>
                    <a:pt x="661514" y="1851220"/>
                  </a:lnTo>
                  <a:lnTo>
                    <a:pt x="617525" y="1836088"/>
                  </a:lnTo>
                  <a:lnTo>
                    <a:pt x="574334" y="1818815"/>
                  </a:lnTo>
                  <a:lnTo>
                    <a:pt x="532042" y="1799444"/>
                  </a:lnTo>
                  <a:lnTo>
                    <a:pt x="490750" y="1778021"/>
                  </a:lnTo>
                  <a:lnTo>
                    <a:pt x="450561" y="1754597"/>
                  </a:lnTo>
                  <a:lnTo>
                    <a:pt x="411570" y="1729230"/>
                  </a:lnTo>
                  <a:lnTo>
                    <a:pt x="373870" y="1701980"/>
                  </a:lnTo>
                  <a:lnTo>
                    <a:pt x="337552" y="1672914"/>
                  </a:lnTo>
                  <a:lnTo>
                    <a:pt x="302704" y="1642100"/>
                  </a:lnTo>
                  <a:lnTo>
                    <a:pt x="269411" y="1609613"/>
                  </a:lnTo>
                  <a:lnTo>
                    <a:pt x="237752" y="1575532"/>
                  </a:lnTo>
                  <a:lnTo>
                    <a:pt x="207803" y="1539939"/>
                  </a:lnTo>
                  <a:lnTo>
                    <a:pt x="179635" y="1502919"/>
                  </a:lnTo>
                  <a:lnTo>
                    <a:pt x="153319" y="1464561"/>
                  </a:lnTo>
                  <a:lnTo>
                    <a:pt x="128917" y="1424958"/>
                  </a:lnTo>
                  <a:lnTo>
                    <a:pt x="106487" y="1384206"/>
                  </a:lnTo>
                  <a:lnTo>
                    <a:pt x="86084" y="1342402"/>
                  </a:lnTo>
                  <a:lnTo>
                    <a:pt x="67757" y="1299647"/>
                  </a:lnTo>
                  <a:lnTo>
                    <a:pt x="51550" y="1256045"/>
                  </a:lnTo>
                  <a:lnTo>
                    <a:pt x="37501" y="1211699"/>
                  </a:lnTo>
                  <a:lnTo>
                    <a:pt x="25645" y="1166718"/>
                  </a:lnTo>
                  <a:lnTo>
                    <a:pt x="16011" y="1121210"/>
                  </a:lnTo>
                  <a:lnTo>
                    <a:pt x="8621" y="1075283"/>
                  </a:lnTo>
                  <a:lnTo>
                    <a:pt x="3494" y="1029049"/>
                  </a:lnTo>
                  <a:lnTo>
                    <a:pt x="641" y="982620"/>
                  </a:lnTo>
                  <a:lnTo>
                    <a:pt x="0" y="947737"/>
                  </a:lnTo>
                  <a:lnTo>
                    <a:pt x="71" y="936106"/>
                  </a:lnTo>
                  <a:lnTo>
                    <a:pt x="1783" y="889620"/>
                  </a:lnTo>
                  <a:lnTo>
                    <a:pt x="5774" y="843274"/>
                  </a:lnTo>
                  <a:lnTo>
                    <a:pt x="12034" y="797180"/>
                  </a:lnTo>
                  <a:lnTo>
                    <a:pt x="20549" y="751449"/>
                  </a:lnTo>
                  <a:lnTo>
                    <a:pt x="31298" y="706190"/>
                  </a:lnTo>
                  <a:lnTo>
                    <a:pt x="44254" y="661514"/>
                  </a:lnTo>
                  <a:lnTo>
                    <a:pt x="59386" y="617526"/>
                  </a:lnTo>
                  <a:lnTo>
                    <a:pt x="76659" y="574335"/>
                  </a:lnTo>
                  <a:lnTo>
                    <a:pt x="96030" y="532043"/>
                  </a:lnTo>
                  <a:lnTo>
                    <a:pt x="117453" y="490752"/>
                  </a:lnTo>
                  <a:lnTo>
                    <a:pt x="140875" y="450563"/>
                  </a:lnTo>
                  <a:lnTo>
                    <a:pt x="166242" y="411571"/>
                  </a:lnTo>
                  <a:lnTo>
                    <a:pt x="193493" y="373871"/>
                  </a:lnTo>
                  <a:lnTo>
                    <a:pt x="222560" y="337553"/>
                  </a:lnTo>
                  <a:lnTo>
                    <a:pt x="253373" y="302705"/>
                  </a:lnTo>
                  <a:lnTo>
                    <a:pt x="285860" y="269411"/>
                  </a:lnTo>
                  <a:lnTo>
                    <a:pt x="319941" y="237752"/>
                  </a:lnTo>
                  <a:lnTo>
                    <a:pt x="355534" y="207802"/>
                  </a:lnTo>
                  <a:lnTo>
                    <a:pt x="392554" y="179636"/>
                  </a:lnTo>
                  <a:lnTo>
                    <a:pt x="430911" y="153319"/>
                  </a:lnTo>
                  <a:lnTo>
                    <a:pt x="470513" y="128917"/>
                  </a:lnTo>
                  <a:lnTo>
                    <a:pt x="511266" y="106487"/>
                  </a:lnTo>
                  <a:lnTo>
                    <a:pt x="553071" y="86084"/>
                  </a:lnTo>
                  <a:lnTo>
                    <a:pt x="595825" y="67757"/>
                  </a:lnTo>
                  <a:lnTo>
                    <a:pt x="639428" y="51549"/>
                  </a:lnTo>
                  <a:lnTo>
                    <a:pt x="683774" y="37501"/>
                  </a:lnTo>
                  <a:lnTo>
                    <a:pt x="728753" y="25645"/>
                  </a:lnTo>
                  <a:lnTo>
                    <a:pt x="774263" y="16011"/>
                  </a:lnTo>
                  <a:lnTo>
                    <a:pt x="820190" y="8621"/>
                  </a:lnTo>
                  <a:lnTo>
                    <a:pt x="866424" y="3494"/>
                  </a:lnTo>
                  <a:lnTo>
                    <a:pt x="912854" y="642"/>
                  </a:lnTo>
                  <a:lnTo>
                    <a:pt x="947737" y="0"/>
                  </a:lnTo>
                  <a:lnTo>
                    <a:pt x="959368" y="71"/>
                  </a:lnTo>
                  <a:lnTo>
                    <a:pt x="1005853" y="1783"/>
                  </a:lnTo>
                  <a:lnTo>
                    <a:pt x="1052199" y="5774"/>
                  </a:lnTo>
                  <a:lnTo>
                    <a:pt x="1098293" y="12034"/>
                  </a:lnTo>
                  <a:lnTo>
                    <a:pt x="1144024" y="20549"/>
                  </a:lnTo>
                  <a:lnTo>
                    <a:pt x="1189282" y="31297"/>
                  </a:lnTo>
                  <a:lnTo>
                    <a:pt x="1233958" y="44253"/>
                  </a:lnTo>
                  <a:lnTo>
                    <a:pt x="1277944" y="59386"/>
                  </a:lnTo>
                  <a:lnTo>
                    <a:pt x="1321137" y="76659"/>
                  </a:lnTo>
                  <a:lnTo>
                    <a:pt x="1328738" y="79972"/>
                  </a:lnTo>
                </a:path>
              </a:pathLst>
            </a:custGeom>
            <a:ln w="9524">
              <a:solidFill>
                <a:srgbClr val="B8860A"/>
              </a:solidFill>
            </a:ln>
          </p:spPr>
          <p:txBody>
            <a:bodyPr wrap="square" lIns="0" tIns="0" rIns="0" bIns="0" rtlCol="0"/>
            <a:lstStyle/>
            <a:p>
              <a:endParaRPr>
                <a:latin typeface="+mn-ea"/>
                <a:ea typeface="+mn-ea"/>
              </a:endParaRPr>
            </a:p>
          </p:txBody>
        </p:sp>
        <p:sp>
          <p:nvSpPr>
            <p:cNvPr id="6" name="object 6"/>
            <p:cNvSpPr/>
            <p:nvPr/>
          </p:nvSpPr>
          <p:spPr>
            <a:xfrm>
              <a:off x="761999" y="2666999"/>
              <a:ext cx="571500" cy="28575"/>
            </a:xfrm>
            <a:custGeom>
              <a:avLst/>
              <a:gdLst/>
              <a:ahLst/>
              <a:cxnLst/>
              <a:rect l="l" t="t" r="r" b="b"/>
              <a:pathLst>
                <a:path w="571500" h="28575">
                  <a:moveTo>
                    <a:pt x="571499" y="28574"/>
                  </a:moveTo>
                  <a:lnTo>
                    <a:pt x="0" y="28574"/>
                  </a:lnTo>
                  <a:lnTo>
                    <a:pt x="0" y="0"/>
                  </a:lnTo>
                  <a:lnTo>
                    <a:pt x="571499" y="0"/>
                  </a:lnTo>
                  <a:lnTo>
                    <a:pt x="571499" y="28574"/>
                  </a:lnTo>
                  <a:close/>
                </a:path>
              </a:pathLst>
            </a:custGeom>
            <a:solidFill>
              <a:srgbClr val="B8860A"/>
            </a:solidFill>
          </p:spPr>
          <p:txBody>
            <a:bodyPr wrap="square" lIns="0" tIns="0" rIns="0" bIns="0" rtlCol="0"/>
            <a:lstStyle/>
            <a:p>
              <a:endParaRPr>
                <a:latin typeface="+mn-ea"/>
                <a:ea typeface="+mn-ea"/>
              </a:endParaRPr>
            </a:p>
          </p:txBody>
        </p:sp>
      </p:grpSp>
      <p:sp>
        <p:nvSpPr>
          <p:cNvPr id="7" name="object 7"/>
          <p:cNvSpPr txBox="1"/>
          <p:nvPr/>
        </p:nvSpPr>
        <p:spPr>
          <a:xfrm>
            <a:off x="749299" y="2847752"/>
            <a:ext cx="2473325" cy="182101"/>
          </a:xfrm>
          <a:prstGeom prst="rect">
            <a:avLst/>
          </a:prstGeom>
        </p:spPr>
        <p:txBody>
          <a:bodyPr vert="horz" wrap="square" lIns="0" tIns="12700" rIns="0" bIns="0" rtlCol="0">
            <a:spAutoFit/>
          </a:bodyPr>
          <a:lstStyle/>
          <a:p>
            <a:pPr marL="12700">
              <a:lnSpc>
                <a:spcPct val="100000"/>
              </a:lnSpc>
              <a:spcBef>
                <a:spcPts val="100"/>
              </a:spcBef>
              <a:tabLst>
                <a:tab pos="1034415" algn="l"/>
                <a:tab pos="1292225" algn="l"/>
                <a:tab pos="2272665" algn="l"/>
              </a:tabLst>
            </a:pPr>
            <a:r>
              <a:rPr sz="950" dirty="0">
                <a:solidFill>
                  <a:srgbClr val="E6C778"/>
                </a:solidFill>
                <a:latin typeface="+mn-ea"/>
                <a:ea typeface="+mn-ea"/>
                <a:cs typeface="Arial"/>
              </a:rPr>
              <a:t>C</a:t>
            </a:r>
            <a:r>
              <a:rPr sz="950" spc="135" dirty="0">
                <a:solidFill>
                  <a:srgbClr val="E6C778"/>
                </a:solidFill>
                <a:latin typeface="+mn-ea"/>
                <a:ea typeface="+mn-ea"/>
                <a:cs typeface="Arial"/>
              </a:rPr>
              <a:t> </a:t>
            </a:r>
            <a:r>
              <a:rPr sz="950" dirty="0">
                <a:solidFill>
                  <a:srgbClr val="E6C778"/>
                </a:solidFill>
                <a:latin typeface="+mn-ea"/>
                <a:ea typeface="+mn-ea"/>
                <a:cs typeface="Arial"/>
              </a:rPr>
              <a:t>H</a:t>
            </a:r>
            <a:r>
              <a:rPr sz="950" spc="140" dirty="0">
                <a:solidFill>
                  <a:srgbClr val="E6C778"/>
                </a:solidFill>
                <a:latin typeface="+mn-ea"/>
                <a:ea typeface="+mn-ea"/>
                <a:cs typeface="Arial"/>
              </a:rPr>
              <a:t> </a:t>
            </a:r>
            <a:r>
              <a:rPr sz="950" dirty="0">
                <a:solidFill>
                  <a:srgbClr val="E6C778"/>
                </a:solidFill>
                <a:latin typeface="+mn-ea"/>
                <a:ea typeface="+mn-ea"/>
                <a:cs typeface="Arial"/>
              </a:rPr>
              <a:t>A</a:t>
            </a:r>
            <a:r>
              <a:rPr sz="950" spc="140" dirty="0">
                <a:solidFill>
                  <a:srgbClr val="E6C778"/>
                </a:solidFill>
                <a:latin typeface="+mn-ea"/>
                <a:ea typeface="+mn-ea"/>
                <a:cs typeface="Arial"/>
              </a:rPr>
              <a:t> </a:t>
            </a:r>
            <a:r>
              <a:rPr sz="950" dirty="0">
                <a:solidFill>
                  <a:srgbClr val="E6C778"/>
                </a:solidFill>
                <a:latin typeface="+mn-ea"/>
                <a:ea typeface="+mn-ea"/>
                <a:cs typeface="Arial"/>
              </a:rPr>
              <a:t>P</a:t>
            </a:r>
            <a:r>
              <a:rPr sz="950" spc="140" dirty="0">
                <a:solidFill>
                  <a:srgbClr val="E6C778"/>
                </a:solidFill>
                <a:latin typeface="+mn-ea"/>
                <a:ea typeface="+mn-ea"/>
                <a:cs typeface="Arial"/>
              </a:rPr>
              <a:t> </a:t>
            </a:r>
            <a:r>
              <a:rPr sz="950" dirty="0">
                <a:solidFill>
                  <a:srgbClr val="E6C778"/>
                </a:solidFill>
                <a:latin typeface="+mn-ea"/>
                <a:ea typeface="+mn-ea"/>
                <a:cs typeface="Arial"/>
              </a:rPr>
              <a:t>T</a:t>
            </a:r>
            <a:r>
              <a:rPr sz="950" spc="135" dirty="0">
                <a:solidFill>
                  <a:srgbClr val="E6C778"/>
                </a:solidFill>
                <a:latin typeface="+mn-ea"/>
                <a:ea typeface="+mn-ea"/>
                <a:cs typeface="Arial"/>
              </a:rPr>
              <a:t> </a:t>
            </a:r>
            <a:r>
              <a:rPr sz="950" dirty="0">
                <a:solidFill>
                  <a:srgbClr val="E6C778"/>
                </a:solidFill>
                <a:latin typeface="+mn-ea"/>
                <a:ea typeface="+mn-ea"/>
                <a:cs typeface="Arial"/>
              </a:rPr>
              <a:t>E</a:t>
            </a:r>
            <a:r>
              <a:rPr sz="950" spc="140" dirty="0">
                <a:solidFill>
                  <a:srgbClr val="E6C778"/>
                </a:solidFill>
                <a:latin typeface="+mn-ea"/>
                <a:ea typeface="+mn-ea"/>
                <a:cs typeface="Arial"/>
              </a:rPr>
              <a:t> </a:t>
            </a:r>
            <a:r>
              <a:rPr sz="950" spc="-50" dirty="0">
                <a:solidFill>
                  <a:srgbClr val="E6C778"/>
                </a:solidFill>
                <a:latin typeface="+mn-ea"/>
                <a:ea typeface="+mn-ea"/>
                <a:cs typeface="Arial"/>
              </a:rPr>
              <a:t>R</a:t>
            </a:r>
            <a:r>
              <a:rPr sz="950" dirty="0">
                <a:solidFill>
                  <a:srgbClr val="E6C778"/>
                </a:solidFill>
                <a:latin typeface="+mn-ea"/>
                <a:ea typeface="+mn-ea"/>
                <a:cs typeface="Arial"/>
              </a:rPr>
              <a:t>	</a:t>
            </a:r>
            <a:r>
              <a:rPr sz="1100" spc="730" dirty="0">
                <a:solidFill>
                  <a:srgbClr val="E6C778"/>
                </a:solidFill>
                <a:latin typeface="+mn-ea"/>
                <a:ea typeface="+mn-ea"/>
                <a:cs typeface="Arial"/>
              </a:rPr>
              <a:t>∕</a:t>
            </a:r>
            <a:r>
              <a:rPr sz="1100" dirty="0">
                <a:solidFill>
                  <a:srgbClr val="E6C778"/>
                </a:solidFill>
                <a:latin typeface="+mn-ea"/>
                <a:ea typeface="+mn-ea"/>
                <a:cs typeface="Arial"/>
              </a:rPr>
              <a:t>	</a:t>
            </a:r>
            <a:r>
              <a:rPr sz="950" dirty="0">
                <a:solidFill>
                  <a:srgbClr val="E6C778"/>
                </a:solidFill>
                <a:latin typeface="+mn-ea"/>
                <a:ea typeface="+mn-ea"/>
                <a:cs typeface="Arial"/>
              </a:rPr>
              <a:t>S</a:t>
            </a:r>
            <a:r>
              <a:rPr sz="950" spc="135" dirty="0">
                <a:solidFill>
                  <a:srgbClr val="E6C778"/>
                </a:solidFill>
                <a:latin typeface="+mn-ea"/>
                <a:ea typeface="+mn-ea"/>
                <a:cs typeface="Arial"/>
              </a:rPr>
              <a:t> </a:t>
            </a:r>
            <a:r>
              <a:rPr sz="950" dirty="0">
                <a:solidFill>
                  <a:srgbClr val="E6C778"/>
                </a:solidFill>
                <a:latin typeface="+mn-ea"/>
                <a:ea typeface="+mn-ea"/>
                <a:cs typeface="Arial"/>
              </a:rPr>
              <a:t>E</a:t>
            </a:r>
            <a:r>
              <a:rPr sz="950" spc="140" dirty="0">
                <a:solidFill>
                  <a:srgbClr val="E6C778"/>
                </a:solidFill>
                <a:latin typeface="+mn-ea"/>
                <a:ea typeface="+mn-ea"/>
                <a:cs typeface="Arial"/>
              </a:rPr>
              <a:t> </a:t>
            </a:r>
            <a:r>
              <a:rPr sz="950" dirty="0">
                <a:solidFill>
                  <a:srgbClr val="E6C778"/>
                </a:solidFill>
                <a:latin typeface="+mn-ea"/>
                <a:ea typeface="+mn-ea"/>
                <a:cs typeface="Arial"/>
              </a:rPr>
              <a:t>C</a:t>
            </a:r>
            <a:r>
              <a:rPr sz="950" spc="135" dirty="0">
                <a:solidFill>
                  <a:srgbClr val="E6C778"/>
                </a:solidFill>
                <a:latin typeface="+mn-ea"/>
                <a:ea typeface="+mn-ea"/>
                <a:cs typeface="Arial"/>
              </a:rPr>
              <a:t> </a:t>
            </a:r>
            <a:r>
              <a:rPr sz="950" dirty="0">
                <a:solidFill>
                  <a:srgbClr val="E6C778"/>
                </a:solidFill>
                <a:latin typeface="+mn-ea"/>
                <a:ea typeface="+mn-ea"/>
                <a:cs typeface="Arial"/>
              </a:rPr>
              <a:t>T</a:t>
            </a:r>
            <a:r>
              <a:rPr sz="950" spc="140" dirty="0">
                <a:solidFill>
                  <a:srgbClr val="E6C778"/>
                </a:solidFill>
                <a:latin typeface="+mn-ea"/>
                <a:ea typeface="+mn-ea"/>
                <a:cs typeface="Arial"/>
              </a:rPr>
              <a:t> </a:t>
            </a:r>
            <a:r>
              <a:rPr sz="950" dirty="0">
                <a:solidFill>
                  <a:srgbClr val="E6C778"/>
                </a:solidFill>
                <a:latin typeface="+mn-ea"/>
                <a:ea typeface="+mn-ea"/>
                <a:cs typeface="Arial"/>
              </a:rPr>
              <a:t>I</a:t>
            </a:r>
            <a:r>
              <a:rPr sz="950" spc="140" dirty="0">
                <a:solidFill>
                  <a:srgbClr val="E6C778"/>
                </a:solidFill>
                <a:latin typeface="+mn-ea"/>
                <a:ea typeface="+mn-ea"/>
                <a:cs typeface="Arial"/>
              </a:rPr>
              <a:t> </a:t>
            </a:r>
            <a:r>
              <a:rPr sz="950" dirty="0">
                <a:solidFill>
                  <a:srgbClr val="E6C778"/>
                </a:solidFill>
                <a:latin typeface="+mn-ea"/>
                <a:ea typeface="+mn-ea"/>
                <a:cs typeface="Arial"/>
              </a:rPr>
              <a:t>O</a:t>
            </a:r>
            <a:r>
              <a:rPr sz="950" spc="135" dirty="0">
                <a:solidFill>
                  <a:srgbClr val="E6C778"/>
                </a:solidFill>
                <a:latin typeface="+mn-ea"/>
                <a:ea typeface="+mn-ea"/>
                <a:cs typeface="Arial"/>
              </a:rPr>
              <a:t> </a:t>
            </a:r>
            <a:r>
              <a:rPr sz="950" spc="-50" dirty="0">
                <a:solidFill>
                  <a:srgbClr val="E6C778"/>
                </a:solidFill>
                <a:latin typeface="+mn-ea"/>
                <a:ea typeface="+mn-ea"/>
                <a:cs typeface="Arial"/>
              </a:rPr>
              <a:t>N</a:t>
            </a:r>
            <a:r>
              <a:rPr sz="950" dirty="0">
                <a:solidFill>
                  <a:srgbClr val="E6C778"/>
                </a:solidFill>
                <a:latin typeface="+mn-ea"/>
                <a:ea typeface="+mn-ea"/>
                <a:cs typeface="Arial"/>
              </a:rPr>
              <a:t>	0</a:t>
            </a:r>
            <a:r>
              <a:rPr sz="950" spc="140" dirty="0">
                <a:solidFill>
                  <a:srgbClr val="E6C778"/>
                </a:solidFill>
                <a:latin typeface="+mn-ea"/>
                <a:ea typeface="+mn-ea"/>
                <a:cs typeface="Arial"/>
              </a:rPr>
              <a:t> </a:t>
            </a:r>
            <a:r>
              <a:rPr sz="950" spc="-50" dirty="0">
                <a:solidFill>
                  <a:srgbClr val="E6C778"/>
                </a:solidFill>
                <a:latin typeface="+mn-ea"/>
                <a:ea typeface="+mn-ea"/>
                <a:cs typeface="Arial"/>
              </a:rPr>
              <a:t>3</a:t>
            </a:r>
            <a:endParaRPr sz="950">
              <a:latin typeface="+mn-ea"/>
              <a:ea typeface="+mn-ea"/>
              <a:cs typeface="Arial"/>
            </a:endParaRPr>
          </a:p>
        </p:txBody>
      </p:sp>
      <p:sp>
        <p:nvSpPr>
          <p:cNvPr id="8" name="object 8"/>
          <p:cNvSpPr txBox="1"/>
          <p:nvPr/>
        </p:nvSpPr>
        <p:spPr>
          <a:xfrm>
            <a:off x="748842" y="3146551"/>
            <a:ext cx="7023558" cy="1592744"/>
          </a:xfrm>
          <a:prstGeom prst="rect">
            <a:avLst/>
          </a:prstGeom>
        </p:spPr>
        <p:txBody>
          <a:bodyPr vert="horz" wrap="square" lIns="0" tIns="15240" rIns="0" bIns="0" rtlCol="0">
            <a:spAutoFit/>
          </a:bodyPr>
          <a:lstStyle/>
          <a:p>
            <a:pPr marL="12700">
              <a:lnSpc>
                <a:spcPct val="100000"/>
              </a:lnSpc>
              <a:spcBef>
                <a:spcPts val="120"/>
              </a:spcBef>
            </a:pPr>
            <a:r>
              <a:rPr sz="5400" b="1" spc="-380" dirty="0">
                <a:solidFill>
                  <a:srgbClr val="FFFFFF"/>
                </a:solidFill>
                <a:latin typeface="+mn-ea"/>
                <a:ea typeface="+mn-ea"/>
                <a:cs typeface="BIZ UDPGothic"/>
              </a:rPr>
              <a:t>治療戦略</a:t>
            </a:r>
            <a:endParaRPr sz="5400" dirty="0">
              <a:latin typeface="+mn-ea"/>
              <a:ea typeface="+mn-ea"/>
              <a:cs typeface="BIZ UDPGothic"/>
            </a:endParaRPr>
          </a:p>
          <a:p>
            <a:pPr marL="12700">
              <a:lnSpc>
                <a:spcPct val="100000"/>
              </a:lnSpc>
              <a:spcBef>
                <a:spcPts val="1170"/>
              </a:spcBef>
            </a:pPr>
            <a:r>
              <a:rPr sz="1200" spc="60" dirty="0">
                <a:solidFill>
                  <a:srgbClr val="FFFFFF"/>
                </a:solidFill>
                <a:latin typeface="+mn-ea"/>
                <a:ea typeface="+mn-ea"/>
                <a:cs typeface="Arial"/>
              </a:rPr>
              <a:t>Tr</a:t>
            </a:r>
            <a:r>
              <a:rPr sz="1200" spc="-155" dirty="0">
                <a:solidFill>
                  <a:srgbClr val="FFFFFF"/>
                </a:solidFill>
                <a:latin typeface="+mn-ea"/>
                <a:ea typeface="+mn-ea"/>
                <a:cs typeface="Arial"/>
              </a:rPr>
              <a:t> </a:t>
            </a:r>
            <a:r>
              <a:rPr sz="1200" dirty="0">
                <a:solidFill>
                  <a:srgbClr val="FFFFFF"/>
                </a:solidFill>
                <a:latin typeface="+mn-ea"/>
                <a:ea typeface="+mn-ea"/>
                <a:cs typeface="Arial"/>
              </a:rPr>
              <a:t>e</a:t>
            </a:r>
            <a:r>
              <a:rPr sz="1200" spc="-155" dirty="0">
                <a:solidFill>
                  <a:srgbClr val="FFFFFF"/>
                </a:solidFill>
                <a:latin typeface="+mn-ea"/>
                <a:ea typeface="+mn-ea"/>
                <a:cs typeface="Arial"/>
              </a:rPr>
              <a:t> </a:t>
            </a:r>
            <a:r>
              <a:rPr sz="1200" dirty="0">
                <a:solidFill>
                  <a:srgbClr val="FFFFFF"/>
                </a:solidFill>
                <a:latin typeface="+mn-ea"/>
                <a:ea typeface="+mn-ea"/>
                <a:cs typeface="Arial"/>
              </a:rPr>
              <a:t>a</a:t>
            </a:r>
            <a:r>
              <a:rPr sz="1200" spc="-155" dirty="0">
                <a:solidFill>
                  <a:srgbClr val="FFFFFF"/>
                </a:solidFill>
                <a:latin typeface="+mn-ea"/>
                <a:ea typeface="+mn-ea"/>
                <a:cs typeface="Arial"/>
              </a:rPr>
              <a:t> </a:t>
            </a:r>
            <a:r>
              <a:rPr sz="1200" spc="-10" dirty="0">
                <a:solidFill>
                  <a:srgbClr val="FFFFFF"/>
                </a:solidFill>
                <a:latin typeface="+mn-ea"/>
                <a:ea typeface="+mn-ea"/>
                <a:cs typeface="Arial"/>
              </a:rPr>
              <a:t>t</a:t>
            </a:r>
            <a:r>
              <a:rPr sz="1200" spc="-155" dirty="0">
                <a:solidFill>
                  <a:srgbClr val="FFFFFF"/>
                </a:solidFill>
                <a:latin typeface="+mn-ea"/>
                <a:ea typeface="+mn-ea"/>
                <a:cs typeface="Arial"/>
              </a:rPr>
              <a:t> </a:t>
            </a:r>
            <a:r>
              <a:rPr sz="1200" spc="-10" dirty="0">
                <a:solidFill>
                  <a:srgbClr val="FFFFFF"/>
                </a:solidFill>
                <a:latin typeface="+mn-ea"/>
                <a:ea typeface="+mn-ea"/>
                <a:cs typeface="Arial"/>
              </a:rPr>
              <a:t>m</a:t>
            </a:r>
            <a:r>
              <a:rPr sz="1200" spc="-155" dirty="0">
                <a:solidFill>
                  <a:srgbClr val="FFFFFF"/>
                </a:solidFill>
                <a:latin typeface="+mn-ea"/>
                <a:ea typeface="+mn-ea"/>
                <a:cs typeface="Arial"/>
              </a:rPr>
              <a:t> </a:t>
            </a:r>
            <a:r>
              <a:rPr sz="1200" dirty="0">
                <a:solidFill>
                  <a:srgbClr val="FFFFFF"/>
                </a:solidFill>
                <a:latin typeface="+mn-ea"/>
                <a:ea typeface="+mn-ea"/>
                <a:cs typeface="Arial"/>
              </a:rPr>
              <a:t>e</a:t>
            </a:r>
            <a:r>
              <a:rPr sz="1200" spc="-150" dirty="0">
                <a:solidFill>
                  <a:srgbClr val="FFFFFF"/>
                </a:solidFill>
                <a:latin typeface="+mn-ea"/>
                <a:ea typeface="+mn-ea"/>
                <a:cs typeface="Arial"/>
              </a:rPr>
              <a:t> </a:t>
            </a:r>
            <a:r>
              <a:rPr sz="1200" dirty="0">
                <a:solidFill>
                  <a:srgbClr val="FFFFFF"/>
                </a:solidFill>
                <a:latin typeface="+mn-ea"/>
                <a:ea typeface="+mn-ea"/>
                <a:cs typeface="Arial"/>
              </a:rPr>
              <a:t>n</a:t>
            </a:r>
            <a:r>
              <a:rPr sz="1200" spc="-155" dirty="0">
                <a:solidFill>
                  <a:srgbClr val="FFFFFF"/>
                </a:solidFill>
                <a:latin typeface="+mn-ea"/>
                <a:ea typeface="+mn-ea"/>
                <a:cs typeface="Arial"/>
              </a:rPr>
              <a:t> </a:t>
            </a:r>
            <a:r>
              <a:rPr sz="1200" dirty="0">
                <a:solidFill>
                  <a:srgbClr val="FFFFFF"/>
                </a:solidFill>
                <a:latin typeface="+mn-ea"/>
                <a:ea typeface="+mn-ea"/>
                <a:cs typeface="Arial"/>
              </a:rPr>
              <a:t>t</a:t>
            </a:r>
            <a:r>
              <a:rPr sz="1200" spc="360" dirty="0">
                <a:solidFill>
                  <a:srgbClr val="FFFFFF"/>
                </a:solidFill>
                <a:latin typeface="+mn-ea"/>
                <a:ea typeface="+mn-ea"/>
                <a:cs typeface="Arial"/>
              </a:rPr>
              <a:t> </a:t>
            </a:r>
            <a:r>
              <a:rPr sz="1200" dirty="0">
                <a:solidFill>
                  <a:srgbClr val="FFFFFF"/>
                </a:solidFill>
                <a:latin typeface="+mn-ea"/>
                <a:ea typeface="+mn-ea"/>
                <a:cs typeface="Arial"/>
              </a:rPr>
              <a:t>S</a:t>
            </a:r>
            <a:r>
              <a:rPr sz="1200" spc="-155" dirty="0">
                <a:solidFill>
                  <a:srgbClr val="FFFFFF"/>
                </a:solidFill>
                <a:latin typeface="+mn-ea"/>
                <a:ea typeface="+mn-ea"/>
                <a:cs typeface="Arial"/>
              </a:rPr>
              <a:t> </a:t>
            </a:r>
            <a:r>
              <a:rPr sz="1200" spc="-10" dirty="0">
                <a:solidFill>
                  <a:srgbClr val="FFFFFF"/>
                </a:solidFill>
                <a:latin typeface="+mn-ea"/>
                <a:ea typeface="+mn-ea"/>
                <a:cs typeface="Arial"/>
              </a:rPr>
              <a:t>t</a:t>
            </a:r>
            <a:r>
              <a:rPr sz="1200" spc="-150" dirty="0">
                <a:solidFill>
                  <a:srgbClr val="FFFFFF"/>
                </a:solidFill>
                <a:latin typeface="+mn-ea"/>
                <a:ea typeface="+mn-ea"/>
                <a:cs typeface="Arial"/>
              </a:rPr>
              <a:t> </a:t>
            </a:r>
            <a:r>
              <a:rPr sz="1200" spc="-10" dirty="0">
                <a:solidFill>
                  <a:srgbClr val="FFFFFF"/>
                </a:solidFill>
                <a:latin typeface="+mn-ea"/>
                <a:ea typeface="+mn-ea"/>
                <a:cs typeface="Arial"/>
              </a:rPr>
              <a:t>r</a:t>
            </a:r>
            <a:r>
              <a:rPr sz="1200" spc="-155" dirty="0">
                <a:solidFill>
                  <a:srgbClr val="FFFFFF"/>
                </a:solidFill>
                <a:latin typeface="+mn-ea"/>
                <a:ea typeface="+mn-ea"/>
                <a:cs typeface="Arial"/>
              </a:rPr>
              <a:t> </a:t>
            </a:r>
            <a:r>
              <a:rPr sz="1200" dirty="0">
                <a:solidFill>
                  <a:srgbClr val="FFFFFF"/>
                </a:solidFill>
                <a:latin typeface="+mn-ea"/>
                <a:ea typeface="+mn-ea"/>
                <a:cs typeface="Arial"/>
              </a:rPr>
              <a:t>a</a:t>
            </a:r>
            <a:r>
              <a:rPr sz="1200" spc="-155" dirty="0">
                <a:solidFill>
                  <a:srgbClr val="FFFFFF"/>
                </a:solidFill>
                <a:latin typeface="+mn-ea"/>
                <a:ea typeface="+mn-ea"/>
                <a:cs typeface="Arial"/>
              </a:rPr>
              <a:t> </a:t>
            </a:r>
            <a:r>
              <a:rPr sz="1200" spc="-10" dirty="0">
                <a:solidFill>
                  <a:srgbClr val="FFFFFF"/>
                </a:solidFill>
                <a:latin typeface="+mn-ea"/>
                <a:ea typeface="+mn-ea"/>
                <a:cs typeface="Arial"/>
              </a:rPr>
              <a:t>t</a:t>
            </a:r>
            <a:r>
              <a:rPr sz="1200" spc="-155" dirty="0">
                <a:solidFill>
                  <a:srgbClr val="FFFFFF"/>
                </a:solidFill>
                <a:latin typeface="+mn-ea"/>
                <a:ea typeface="+mn-ea"/>
                <a:cs typeface="Arial"/>
              </a:rPr>
              <a:t> </a:t>
            </a:r>
            <a:r>
              <a:rPr sz="1200" dirty="0">
                <a:solidFill>
                  <a:srgbClr val="FFFFFF"/>
                </a:solidFill>
                <a:latin typeface="+mn-ea"/>
                <a:ea typeface="+mn-ea"/>
                <a:cs typeface="Arial"/>
              </a:rPr>
              <a:t>e</a:t>
            </a:r>
            <a:r>
              <a:rPr sz="1200" spc="-155" dirty="0">
                <a:solidFill>
                  <a:srgbClr val="FFFFFF"/>
                </a:solidFill>
                <a:latin typeface="+mn-ea"/>
                <a:ea typeface="+mn-ea"/>
                <a:cs typeface="Arial"/>
              </a:rPr>
              <a:t> </a:t>
            </a:r>
            <a:r>
              <a:rPr sz="1200" dirty="0">
                <a:solidFill>
                  <a:srgbClr val="FFFFFF"/>
                </a:solidFill>
                <a:latin typeface="+mn-ea"/>
                <a:ea typeface="+mn-ea"/>
                <a:cs typeface="Arial"/>
              </a:rPr>
              <a:t>g</a:t>
            </a:r>
            <a:r>
              <a:rPr sz="1200" spc="-155" dirty="0">
                <a:solidFill>
                  <a:srgbClr val="FFFFFF"/>
                </a:solidFill>
                <a:latin typeface="+mn-ea"/>
                <a:ea typeface="+mn-ea"/>
                <a:cs typeface="Arial"/>
              </a:rPr>
              <a:t> </a:t>
            </a:r>
            <a:r>
              <a:rPr sz="1200" dirty="0">
                <a:solidFill>
                  <a:srgbClr val="FFFFFF"/>
                </a:solidFill>
                <a:latin typeface="+mn-ea"/>
                <a:ea typeface="+mn-ea"/>
                <a:cs typeface="Arial"/>
              </a:rPr>
              <a:t>y</a:t>
            </a:r>
            <a:r>
              <a:rPr sz="1200" spc="365" dirty="0">
                <a:solidFill>
                  <a:srgbClr val="FFFFFF"/>
                </a:solidFill>
                <a:latin typeface="+mn-ea"/>
                <a:ea typeface="+mn-ea"/>
                <a:cs typeface="Arial"/>
              </a:rPr>
              <a:t> </a:t>
            </a:r>
            <a:r>
              <a:rPr sz="1200" spc="-10" dirty="0">
                <a:solidFill>
                  <a:srgbClr val="FFFFFF"/>
                </a:solidFill>
                <a:latin typeface="+mn-ea"/>
                <a:ea typeface="+mn-ea"/>
                <a:cs typeface="Arial"/>
              </a:rPr>
              <a:t>f</a:t>
            </a:r>
            <a:r>
              <a:rPr sz="1200" spc="-155" dirty="0">
                <a:solidFill>
                  <a:srgbClr val="FFFFFF"/>
                </a:solidFill>
                <a:latin typeface="+mn-ea"/>
                <a:ea typeface="+mn-ea"/>
                <a:cs typeface="Arial"/>
              </a:rPr>
              <a:t> </a:t>
            </a:r>
            <a:r>
              <a:rPr sz="1200" dirty="0">
                <a:solidFill>
                  <a:srgbClr val="FFFFFF"/>
                </a:solidFill>
                <a:latin typeface="+mn-ea"/>
                <a:ea typeface="+mn-ea"/>
                <a:cs typeface="Arial"/>
              </a:rPr>
              <a:t>o</a:t>
            </a:r>
            <a:r>
              <a:rPr sz="1200" spc="-155" dirty="0">
                <a:solidFill>
                  <a:srgbClr val="FFFFFF"/>
                </a:solidFill>
                <a:latin typeface="+mn-ea"/>
                <a:ea typeface="+mn-ea"/>
                <a:cs typeface="Arial"/>
              </a:rPr>
              <a:t> </a:t>
            </a:r>
            <a:r>
              <a:rPr sz="1200" dirty="0">
                <a:solidFill>
                  <a:srgbClr val="FFFFFF"/>
                </a:solidFill>
                <a:latin typeface="+mn-ea"/>
                <a:ea typeface="+mn-ea"/>
                <a:cs typeface="Arial"/>
              </a:rPr>
              <a:t>r</a:t>
            </a:r>
            <a:r>
              <a:rPr sz="1200" spc="365" dirty="0">
                <a:solidFill>
                  <a:srgbClr val="FFFFFF"/>
                </a:solidFill>
                <a:latin typeface="+mn-ea"/>
                <a:ea typeface="+mn-ea"/>
                <a:cs typeface="Arial"/>
              </a:rPr>
              <a:t> </a:t>
            </a:r>
            <a:r>
              <a:rPr sz="1200" dirty="0">
                <a:solidFill>
                  <a:srgbClr val="FFFFFF"/>
                </a:solidFill>
                <a:latin typeface="+mn-ea"/>
                <a:ea typeface="+mn-ea"/>
                <a:cs typeface="Arial"/>
              </a:rPr>
              <a:t>P</a:t>
            </a:r>
            <a:r>
              <a:rPr sz="1200" spc="-155" dirty="0">
                <a:solidFill>
                  <a:srgbClr val="FFFFFF"/>
                </a:solidFill>
                <a:latin typeface="+mn-ea"/>
                <a:ea typeface="+mn-ea"/>
                <a:cs typeface="Arial"/>
              </a:rPr>
              <a:t> </a:t>
            </a:r>
            <a:r>
              <a:rPr sz="1200" dirty="0">
                <a:solidFill>
                  <a:srgbClr val="FFFFFF"/>
                </a:solidFill>
                <a:latin typeface="+mn-ea"/>
                <a:ea typeface="+mn-ea"/>
                <a:cs typeface="Arial"/>
              </a:rPr>
              <a:t>a</a:t>
            </a:r>
            <a:r>
              <a:rPr sz="1200" spc="-155" dirty="0">
                <a:solidFill>
                  <a:srgbClr val="FFFFFF"/>
                </a:solidFill>
                <a:latin typeface="+mn-ea"/>
                <a:ea typeface="+mn-ea"/>
                <a:cs typeface="Arial"/>
              </a:rPr>
              <a:t> </a:t>
            </a:r>
            <a:r>
              <a:rPr sz="1200" spc="-10" dirty="0">
                <a:solidFill>
                  <a:srgbClr val="FFFFFF"/>
                </a:solidFill>
                <a:latin typeface="+mn-ea"/>
                <a:ea typeface="+mn-ea"/>
                <a:cs typeface="Arial"/>
              </a:rPr>
              <a:t>t</a:t>
            </a:r>
            <a:r>
              <a:rPr sz="1200" spc="-150" dirty="0">
                <a:solidFill>
                  <a:srgbClr val="FFFFFF"/>
                </a:solidFill>
                <a:latin typeface="+mn-ea"/>
                <a:ea typeface="+mn-ea"/>
                <a:cs typeface="Arial"/>
              </a:rPr>
              <a:t> </a:t>
            </a:r>
            <a:r>
              <a:rPr sz="1200" dirty="0">
                <a:solidFill>
                  <a:srgbClr val="FFFFFF"/>
                </a:solidFill>
                <a:latin typeface="+mn-ea"/>
                <a:ea typeface="+mn-ea"/>
                <a:cs typeface="Arial"/>
              </a:rPr>
              <a:t>h</a:t>
            </a:r>
            <a:r>
              <a:rPr sz="1200" spc="-155" dirty="0">
                <a:solidFill>
                  <a:srgbClr val="FFFFFF"/>
                </a:solidFill>
                <a:latin typeface="+mn-ea"/>
                <a:ea typeface="+mn-ea"/>
                <a:cs typeface="Arial"/>
              </a:rPr>
              <a:t> </a:t>
            </a:r>
            <a:r>
              <a:rPr sz="1200" dirty="0">
                <a:solidFill>
                  <a:srgbClr val="FFFFFF"/>
                </a:solidFill>
                <a:latin typeface="+mn-ea"/>
                <a:ea typeface="+mn-ea"/>
                <a:cs typeface="Arial"/>
              </a:rPr>
              <a:t>o</a:t>
            </a:r>
            <a:r>
              <a:rPr sz="1200" spc="-155" dirty="0">
                <a:solidFill>
                  <a:srgbClr val="FFFFFF"/>
                </a:solidFill>
                <a:latin typeface="+mn-ea"/>
                <a:ea typeface="+mn-ea"/>
                <a:cs typeface="Arial"/>
              </a:rPr>
              <a:t> </a:t>
            </a:r>
            <a:r>
              <a:rPr sz="1200" dirty="0">
                <a:solidFill>
                  <a:srgbClr val="FFFFFF"/>
                </a:solidFill>
                <a:latin typeface="+mn-ea"/>
                <a:ea typeface="+mn-ea"/>
                <a:cs typeface="Arial"/>
              </a:rPr>
              <a:t>l</a:t>
            </a:r>
            <a:r>
              <a:rPr sz="1200" spc="-155" dirty="0">
                <a:solidFill>
                  <a:srgbClr val="FFFFFF"/>
                </a:solidFill>
                <a:latin typeface="+mn-ea"/>
                <a:ea typeface="+mn-ea"/>
                <a:cs typeface="Arial"/>
              </a:rPr>
              <a:t> </a:t>
            </a:r>
            <a:r>
              <a:rPr sz="1200" dirty="0">
                <a:solidFill>
                  <a:srgbClr val="FFFFFF"/>
                </a:solidFill>
                <a:latin typeface="+mn-ea"/>
                <a:ea typeface="+mn-ea"/>
                <a:cs typeface="Arial"/>
              </a:rPr>
              <a:t>o</a:t>
            </a:r>
            <a:r>
              <a:rPr sz="1200" spc="-155" dirty="0">
                <a:solidFill>
                  <a:srgbClr val="FFFFFF"/>
                </a:solidFill>
                <a:latin typeface="+mn-ea"/>
                <a:ea typeface="+mn-ea"/>
                <a:cs typeface="Arial"/>
              </a:rPr>
              <a:t> </a:t>
            </a:r>
            <a:r>
              <a:rPr sz="1200" dirty="0">
                <a:solidFill>
                  <a:srgbClr val="FFFFFF"/>
                </a:solidFill>
                <a:latin typeface="+mn-ea"/>
                <a:ea typeface="+mn-ea"/>
                <a:cs typeface="Arial"/>
              </a:rPr>
              <a:t>g</a:t>
            </a:r>
            <a:r>
              <a:rPr sz="1200" spc="-155" dirty="0">
                <a:solidFill>
                  <a:srgbClr val="FFFFFF"/>
                </a:solidFill>
                <a:latin typeface="+mn-ea"/>
                <a:ea typeface="+mn-ea"/>
                <a:cs typeface="Arial"/>
              </a:rPr>
              <a:t> </a:t>
            </a:r>
            <a:r>
              <a:rPr sz="1200" dirty="0">
                <a:solidFill>
                  <a:srgbClr val="FFFFFF"/>
                </a:solidFill>
                <a:latin typeface="+mn-ea"/>
                <a:ea typeface="+mn-ea"/>
                <a:cs typeface="Arial"/>
              </a:rPr>
              <a:t>i</a:t>
            </a:r>
            <a:r>
              <a:rPr sz="1200" spc="-150" dirty="0">
                <a:solidFill>
                  <a:srgbClr val="FFFFFF"/>
                </a:solidFill>
                <a:latin typeface="+mn-ea"/>
                <a:ea typeface="+mn-ea"/>
                <a:cs typeface="Arial"/>
              </a:rPr>
              <a:t> </a:t>
            </a:r>
            <a:r>
              <a:rPr sz="1200" dirty="0">
                <a:solidFill>
                  <a:srgbClr val="FFFFFF"/>
                </a:solidFill>
                <a:latin typeface="+mn-ea"/>
                <a:ea typeface="+mn-ea"/>
                <a:cs typeface="Arial"/>
              </a:rPr>
              <a:t>c</a:t>
            </a:r>
            <a:r>
              <a:rPr sz="1200" spc="-155" dirty="0">
                <a:solidFill>
                  <a:srgbClr val="FFFFFF"/>
                </a:solidFill>
                <a:latin typeface="+mn-ea"/>
                <a:ea typeface="+mn-ea"/>
                <a:cs typeface="Arial"/>
              </a:rPr>
              <a:t> </a:t>
            </a:r>
            <a:r>
              <a:rPr sz="1200" dirty="0">
                <a:solidFill>
                  <a:srgbClr val="FFFFFF"/>
                </a:solidFill>
                <a:latin typeface="+mn-ea"/>
                <a:ea typeface="+mn-ea"/>
                <a:cs typeface="Arial"/>
              </a:rPr>
              <a:t>a</a:t>
            </a:r>
            <a:r>
              <a:rPr sz="1200" spc="-155" dirty="0">
                <a:solidFill>
                  <a:srgbClr val="FFFFFF"/>
                </a:solidFill>
                <a:latin typeface="+mn-ea"/>
                <a:ea typeface="+mn-ea"/>
                <a:cs typeface="Arial"/>
              </a:rPr>
              <a:t> </a:t>
            </a:r>
            <a:r>
              <a:rPr sz="1200" dirty="0">
                <a:solidFill>
                  <a:srgbClr val="FFFFFF"/>
                </a:solidFill>
                <a:latin typeface="+mn-ea"/>
                <a:ea typeface="+mn-ea"/>
                <a:cs typeface="Arial"/>
              </a:rPr>
              <a:t>l</a:t>
            </a:r>
            <a:r>
              <a:rPr sz="1200" spc="365" dirty="0">
                <a:solidFill>
                  <a:srgbClr val="FFFFFF"/>
                </a:solidFill>
                <a:latin typeface="+mn-ea"/>
                <a:ea typeface="+mn-ea"/>
                <a:cs typeface="Arial"/>
              </a:rPr>
              <a:t> </a:t>
            </a:r>
            <a:r>
              <a:rPr sz="1200" spc="-10" dirty="0">
                <a:solidFill>
                  <a:srgbClr val="FFFFFF"/>
                </a:solidFill>
                <a:latin typeface="+mn-ea"/>
                <a:ea typeface="+mn-ea"/>
                <a:cs typeface="Arial"/>
              </a:rPr>
              <a:t>F</a:t>
            </a:r>
            <a:r>
              <a:rPr sz="1200" spc="-155" dirty="0">
                <a:solidFill>
                  <a:srgbClr val="FFFFFF"/>
                </a:solidFill>
                <a:latin typeface="+mn-ea"/>
                <a:ea typeface="+mn-ea"/>
                <a:cs typeface="Arial"/>
              </a:rPr>
              <a:t> </a:t>
            </a:r>
            <a:r>
              <a:rPr sz="1200" spc="-10" dirty="0">
                <a:solidFill>
                  <a:srgbClr val="FFFFFF"/>
                </a:solidFill>
                <a:latin typeface="+mn-ea"/>
                <a:ea typeface="+mn-ea"/>
                <a:cs typeface="Arial"/>
              </a:rPr>
              <a:t>r</a:t>
            </a:r>
            <a:r>
              <a:rPr sz="1200" spc="-155" dirty="0">
                <a:solidFill>
                  <a:srgbClr val="FFFFFF"/>
                </a:solidFill>
                <a:latin typeface="+mn-ea"/>
                <a:ea typeface="+mn-ea"/>
                <a:cs typeface="Arial"/>
              </a:rPr>
              <a:t> </a:t>
            </a:r>
            <a:r>
              <a:rPr sz="1200" dirty="0">
                <a:solidFill>
                  <a:srgbClr val="FFFFFF"/>
                </a:solidFill>
                <a:latin typeface="+mn-ea"/>
                <a:ea typeface="+mn-ea"/>
                <a:cs typeface="Arial"/>
              </a:rPr>
              <a:t>a</a:t>
            </a:r>
            <a:r>
              <a:rPr sz="1200" spc="-155" dirty="0">
                <a:solidFill>
                  <a:srgbClr val="FFFFFF"/>
                </a:solidFill>
                <a:latin typeface="+mn-ea"/>
                <a:ea typeface="+mn-ea"/>
                <a:cs typeface="Arial"/>
              </a:rPr>
              <a:t> </a:t>
            </a:r>
            <a:r>
              <a:rPr sz="1200" dirty="0">
                <a:solidFill>
                  <a:srgbClr val="FFFFFF"/>
                </a:solidFill>
                <a:latin typeface="+mn-ea"/>
                <a:ea typeface="+mn-ea"/>
                <a:cs typeface="Arial"/>
              </a:rPr>
              <a:t>c</a:t>
            </a:r>
            <a:r>
              <a:rPr sz="1200" spc="-155" dirty="0">
                <a:solidFill>
                  <a:srgbClr val="FFFFFF"/>
                </a:solidFill>
                <a:latin typeface="+mn-ea"/>
                <a:ea typeface="+mn-ea"/>
                <a:cs typeface="Arial"/>
              </a:rPr>
              <a:t> </a:t>
            </a:r>
            <a:r>
              <a:rPr sz="1200" spc="-10" dirty="0">
                <a:solidFill>
                  <a:srgbClr val="FFFFFF"/>
                </a:solidFill>
                <a:latin typeface="+mn-ea"/>
                <a:ea typeface="+mn-ea"/>
                <a:cs typeface="Arial"/>
              </a:rPr>
              <a:t>t</a:t>
            </a:r>
            <a:r>
              <a:rPr sz="1200" spc="-155" dirty="0">
                <a:solidFill>
                  <a:srgbClr val="FFFFFF"/>
                </a:solidFill>
                <a:latin typeface="+mn-ea"/>
                <a:ea typeface="+mn-ea"/>
                <a:cs typeface="Arial"/>
              </a:rPr>
              <a:t> </a:t>
            </a:r>
            <a:r>
              <a:rPr sz="1200" dirty="0">
                <a:solidFill>
                  <a:srgbClr val="FFFFFF"/>
                </a:solidFill>
                <a:latin typeface="+mn-ea"/>
                <a:ea typeface="+mn-ea"/>
                <a:cs typeface="Arial"/>
              </a:rPr>
              <a:t>u</a:t>
            </a:r>
            <a:r>
              <a:rPr sz="1200" spc="-150" dirty="0">
                <a:solidFill>
                  <a:srgbClr val="FFFFFF"/>
                </a:solidFill>
                <a:latin typeface="+mn-ea"/>
                <a:ea typeface="+mn-ea"/>
                <a:cs typeface="Arial"/>
              </a:rPr>
              <a:t> </a:t>
            </a:r>
            <a:r>
              <a:rPr sz="1200" spc="-10" dirty="0">
                <a:solidFill>
                  <a:srgbClr val="FFFFFF"/>
                </a:solidFill>
                <a:latin typeface="+mn-ea"/>
                <a:ea typeface="+mn-ea"/>
                <a:cs typeface="Arial"/>
              </a:rPr>
              <a:t>r</a:t>
            </a:r>
            <a:r>
              <a:rPr sz="1200" spc="-155" dirty="0">
                <a:solidFill>
                  <a:srgbClr val="FFFFFF"/>
                </a:solidFill>
                <a:latin typeface="+mn-ea"/>
                <a:ea typeface="+mn-ea"/>
                <a:cs typeface="Arial"/>
              </a:rPr>
              <a:t> </a:t>
            </a:r>
            <a:r>
              <a:rPr sz="1200" spc="-50" dirty="0">
                <a:solidFill>
                  <a:srgbClr val="FFFFFF"/>
                </a:solidFill>
                <a:latin typeface="+mn-ea"/>
                <a:ea typeface="+mn-ea"/>
                <a:cs typeface="Arial"/>
              </a:rPr>
              <a:t>e</a:t>
            </a:r>
            <a:endParaRPr sz="1200" dirty="0">
              <a:latin typeface="+mn-ea"/>
              <a:ea typeface="+mn-ea"/>
              <a:cs typeface="Arial"/>
            </a:endParaRPr>
          </a:p>
          <a:p>
            <a:pPr>
              <a:lnSpc>
                <a:spcPct val="100000"/>
              </a:lnSpc>
            </a:pPr>
            <a:endParaRPr sz="1200" dirty="0">
              <a:latin typeface="+mn-ea"/>
              <a:ea typeface="+mn-ea"/>
              <a:cs typeface="Arial"/>
            </a:endParaRPr>
          </a:p>
          <a:p>
            <a:pPr>
              <a:lnSpc>
                <a:spcPct val="100000"/>
              </a:lnSpc>
              <a:spcBef>
                <a:spcPts val="345"/>
              </a:spcBef>
            </a:pPr>
            <a:endParaRPr sz="1200" dirty="0">
              <a:latin typeface="+mn-ea"/>
              <a:ea typeface="+mn-ea"/>
              <a:cs typeface="Arial"/>
            </a:endParaRPr>
          </a:p>
        </p:txBody>
      </p:sp>
      <p:sp>
        <p:nvSpPr>
          <p:cNvPr id="10" name="object 10"/>
          <p:cNvSpPr txBox="1"/>
          <p:nvPr/>
        </p:nvSpPr>
        <p:spPr>
          <a:xfrm>
            <a:off x="11673045" y="6553200"/>
            <a:ext cx="346075" cy="153247"/>
          </a:xfrm>
          <a:prstGeom prst="rect">
            <a:avLst/>
          </a:prstGeom>
        </p:spPr>
        <p:txBody>
          <a:bodyPr vert="horz" wrap="square" lIns="0" tIns="14605" rIns="0" bIns="0" rtlCol="0">
            <a:spAutoFit/>
          </a:bodyPr>
          <a:lstStyle/>
          <a:p>
            <a:pPr marL="12700">
              <a:lnSpc>
                <a:spcPct val="100000"/>
              </a:lnSpc>
              <a:spcBef>
                <a:spcPts val="115"/>
              </a:spcBef>
            </a:pPr>
            <a:r>
              <a:rPr sz="900" spc="-40" dirty="0">
                <a:solidFill>
                  <a:srgbClr val="FFFFFF"/>
                </a:solidFill>
                <a:latin typeface="+mn-ea"/>
                <a:ea typeface="+mn-ea"/>
                <a:cs typeface="Tahoma"/>
              </a:rPr>
              <a:t>13</a:t>
            </a:r>
            <a:r>
              <a:rPr sz="900" spc="-95" dirty="0">
                <a:solidFill>
                  <a:srgbClr val="FFFFFF"/>
                </a:solidFill>
                <a:latin typeface="+mn-ea"/>
                <a:ea typeface="+mn-ea"/>
                <a:cs typeface="Tahoma"/>
              </a:rPr>
              <a:t> </a:t>
            </a:r>
            <a:r>
              <a:rPr sz="900" spc="-25" dirty="0">
                <a:solidFill>
                  <a:srgbClr val="FFFFFF"/>
                </a:solidFill>
                <a:latin typeface="+mn-ea"/>
                <a:ea typeface="+mn-ea"/>
                <a:cs typeface="Tahoma"/>
              </a:rPr>
              <a:t>/</a:t>
            </a:r>
            <a:r>
              <a:rPr sz="900" spc="-90" dirty="0">
                <a:solidFill>
                  <a:srgbClr val="FFFFFF"/>
                </a:solidFill>
                <a:latin typeface="+mn-ea"/>
                <a:ea typeface="+mn-ea"/>
                <a:cs typeface="Tahoma"/>
              </a:rPr>
              <a:t> </a:t>
            </a:r>
            <a:r>
              <a:rPr sz="900" spc="-25" dirty="0">
                <a:solidFill>
                  <a:srgbClr val="FFFFFF"/>
                </a:solidFill>
                <a:latin typeface="+mn-ea"/>
                <a:ea typeface="+mn-ea"/>
                <a:cs typeface="Tahoma"/>
              </a:rPr>
              <a:t>29</a:t>
            </a:r>
            <a:endParaRPr sz="900" dirty="0">
              <a:latin typeface="+mn-ea"/>
              <a:ea typeface="+mn-ea"/>
              <a:cs typeface="Tahoma"/>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15" name="object 15"/>
          <p:cNvGrpSpPr/>
          <p:nvPr/>
        </p:nvGrpSpPr>
        <p:grpSpPr>
          <a:xfrm>
            <a:off x="0" y="0"/>
            <a:ext cx="12192000" cy="342900"/>
            <a:chOff x="0" y="0"/>
            <a:chExt cx="12192000" cy="342900"/>
          </a:xfrm>
        </p:grpSpPr>
        <p:sp>
          <p:nvSpPr>
            <p:cNvPr id="16" name="object 16"/>
            <p:cNvSpPr/>
            <p:nvPr/>
          </p:nvSpPr>
          <p:spPr>
            <a:xfrm>
              <a:off x="0" y="0"/>
              <a:ext cx="12192000" cy="342900"/>
            </a:xfrm>
            <a:custGeom>
              <a:avLst/>
              <a:gdLst/>
              <a:ahLst/>
              <a:cxnLst/>
              <a:rect l="l" t="t" r="r" b="b"/>
              <a:pathLst>
                <a:path w="12192000" h="342900">
                  <a:moveTo>
                    <a:pt x="12191999" y="342899"/>
                  </a:moveTo>
                  <a:lnTo>
                    <a:pt x="0" y="342899"/>
                  </a:lnTo>
                  <a:lnTo>
                    <a:pt x="0" y="0"/>
                  </a:lnTo>
                  <a:lnTo>
                    <a:pt x="12191999" y="0"/>
                  </a:lnTo>
                  <a:lnTo>
                    <a:pt x="12191999" y="342899"/>
                  </a:lnTo>
                  <a:close/>
                </a:path>
              </a:pathLst>
            </a:custGeom>
            <a:solidFill>
              <a:srgbClr val="1F3A5E"/>
            </a:solidFill>
          </p:spPr>
          <p:txBody>
            <a:bodyPr wrap="square" lIns="0" tIns="0" rIns="0" bIns="0" rtlCol="0"/>
            <a:lstStyle/>
            <a:p>
              <a:endParaRPr>
                <a:latin typeface="+mn-ea"/>
                <a:ea typeface="+mn-ea"/>
              </a:endParaRPr>
            </a:p>
          </p:txBody>
        </p:sp>
        <p:sp>
          <p:nvSpPr>
            <p:cNvPr id="17" name="object 17"/>
            <p:cNvSpPr/>
            <p:nvPr/>
          </p:nvSpPr>
          <p:spPr>
            <a:xfrm>
              <a:off x="228599" y="104774"/>
              <a:ext cx="28575" cy="133350"/>
            </a:xfrm>
            <a:custGeom>
              <a:avLst/>
              <a:gdLst/>
              <a:ahLst/>
              <a:cxnLst/>
              <a:rect l="l" t="t" r="r" b="b"/>
              <a:pathLst>
                <a:path w="28575" h="133350">
                  <a:moveTo>
                    <a:pt x="28574" y="133349"/>
                  </a:moveTo>
                  <a:lnTo>
                    <a:pt x="0" y="133349"/>
                  </a:lnTo>
                  <a:lnTo>
                    <a:pt x="0" y="0"/>
                  </a:lnTo>
                  <a:lnTo>
                    <a:pt x="28574" y="0"/>
                  </a:lnTo>
                  <a:lnTo>
                    <a:pt x="28574" y="133349"/>
                  </a:lnTo>
                  <a:close/>
                </a:path>
              </a:pathLst>
            </a:custGeom>
            <a:solidFill>
              <a:srgbClr val="B8860A"/>
            </a:solidFill>
          </p:spPr>
          <p:txBody>
            <a:bodyPr wrap="square" lIns="0" tIns="0" rIns="0" bIns="0" rtlCol="0"/>
            <a:lstStyle/>
            <a:p>
              <a:endParaRPr>
                <a:latin typeface="+mn-ea"/>
                <a:ea typeface="+mn-ea"/>
              </a:endParaRPr>
            </a:p>
          </p:txBody>
        </p:sp>
      </p:grpSp>
      <p:sp>
        <p:nvSpPr>
          <p:cNvPr id="18" name="object 18"/>
          <p:cNvSpPr txBox="1"/>
          <p:nvPr/>
        </p:nvSpPr>
        <p:spPr>
          <a:xfrm>
            <a:off x="339724" y="86740"/>
            <a:ext cx="1736089" cy="168635"/>
          </a:xfrm>
          <a:prstGeom prst="rect">
            <a:avLst/>
          </a:prstGeom>
        </p:spPr>
        <p:txBody>
          <a:bodyPr vert="horz" wrap="square" lIns="0" tIns="14604" rIns="0" bIns="0" rtlCol="0">
            <a:spAutoFit/>
          </a:bodyPr>
          <a:lstStyle/>
          <a:p>
            <a:pPr marL="12700">
              <a:lnSpc>
                <a:spcPct val="100000"/>
              </a:lnSpc>
              <a:spcBef>
                <a:spcPts val="114"/>
              </a:spcBef>
            </a:pPr>
            <a:r>
              <a:rPr sz="1000" b="1" spc="-35" dirty="0">
                <a:solidFill>
                  <a:srgbClr val="FFFFFF"/>
                </a:solidFill>
                <a:latin typeface="+mn-ea"/>
                <a:ea typeface="+mn-ea"/>
                <a:cs typeface="BIZ UDPGothic"/>
              </a:rPr>
              <a:t>病的骨折  症例相談</a:t>
            </a:r>
            <a:r>
              <a:rPr sz="1000" b="1" spc="-150" dirty="0">
                <a:solidFill>
                  <a:srgbClr val="FFFFFF"/>
                </a:solidFill>
                <a:latin typeface="+mn-ea"/>
                <a:ea typeface="+mn-ea"/>
                <a:cs typeface="Ryo Gothic Std B"/>
              </a:rPr>
              <a:t>テンプレート</a:t>
            </a:r>
            <a:endParaRPr sz="1000">
              <a:latin typeface="+mn-ea"/>
              <a:ea typeface="+mn-ea"/>
              <a:cs typeface="Ryo Gothic Std B"/>
            </a:endParaRPr>
          </a:p>
        </p:txBody>
      </p:sp>
      <p:sp>
        <p:nvSpPr>
          <p:cNvPr id="21" name="object 21"/>
          <p:cNvSpPr txBox="1">
            <a:spLocks noGrp="1"/>
          </p:cNvSpPr>
          <p:nvPr>
            <p:ph type="sldNum" sz="quarter" idx="7"/>
          </p:nvPr>
        </p:nvSpPr>
        <p:spPr>
          <a:xfrm>
            <a:off x="11629974" y="6647179"/>
            <a:ext cx="346075" cy="139782"/>
          </a:xfrm>
          <a:prstGeom prst="rect">
            <a:avLst/>
          </a:prstGeom>
        </p:spPr>
        <p:txBody>
          <a:bodyPr vert="horz" wrap="square" lIns="0" tIns="1270" rIns="0" bIns="0" rtlCol="0">
            <a:spAutoFit/>
          </a:bodyPr>
          <a:lstStyle/>
          <a:p>
            <a:pPr marL="12700">
              <a:lnSpc>
                <a:spcPct val="100000"/>
              </a:lnSpc>
              <a:spcBef>
                <a:spcPts val="10"/>
              </a:spcBef>
            </a:pPr>
            <a:fld id="{81D60167-4931-47E6-BA6A-407CBD079E47}" type="slidenum">
              <a:rPr spc="-40" dirty="0">
                <a:latin typeface="+mn-ea"/>
                <a:ea typeface="+mn-ea"/>
              </a:rPr>
              <a:t>2</a:t>
            </a:fld>
            <a:r>
              <a:rPr spc="-95" dirty="0">
                <a:latin typeface="+mn-ea"/>
                <a:ea typeface="+mn-ea"/>
              </a:rPr>
              <a:t> </a:t>
            </a:r>
            <a:r>
              <a:rPr spc="-25" dirty="0">
                <a:latin typeface="+mn-ea"/>
                <a:ea typeface="+mn-ea"/>
              </a:rPr>
              <a:t>/</a:t>
            </a:r>
            <a:r>
              <a:rPr spc="-90" dirty="0">
                <a:latin typeface="+mn-ea"/>
                <a:ea typeface="+mn-ea"/>
              </a:rPr>
              <a:t> </a:t>
            </a:r>
            <a:r>
              <a:rPr spc="-25" dirty="0">
                <a:latin typeface="+mn-ea"/>
                <a:ea typeface="+mn-ea"/>
              </a:rPr>
              <a:t>29</a:t>
            </a:r>
          </a:p>
        </p:txBody>
      </p:sp>
      <p:sp>
        <p:nvSpPr>
          <p:cNvPr id="19" name="object 19"/>
          <p:cNvSpPr txBox="1"/>
          <p:nvPr/>
        </p:nvSpPr>
        <p:spPr>
          <a:xfrm>
            <a:off x="10833594" y="87979"/>
            <a:ext cx="1358405" cy="170560"/>
          </a:xfrm>
          <a:prstGeom prst="rect">
            <a:avLst/>
          </a:prstGeom>
        </p:spPr>
        <p:txBody>
          <a:bodyPr vert="horz" wrap="square" lIns="0" tIns="16510" rIns="0" bIns="0" rtlCol="0">
            <a:spAutoFit/>
          </a:bodyPr>
          <a:lstStyle/>
          <a:p>
            <a:pPr marL="12700">
              <a:lnSpc>
                <a:spcPct val="100000"/>
              </a:lnSpc>
              <a:spcBef>
                <a:spcPts val="130"/>
              </a:spcBef>
            </a:pPr>
            <a:r>
              <a:rPr sz="1000" spc="-50" dirty="0">
                <a:solidFill>
                  <a:srgbClr val="FFFFFF"/>
                </a:solidFill>
                <a:latin typeface="+mn-ea"/>
                <a:ea typeface="+mn-ea"/>
                <a:cs typeface="SimSun"/>
              </a:rPr>
              <a:t>東北大学整形外科</a:t>
            </a:r>
            <a:endParaRPr sz="1000">
              <a:latin typeface="+mn-ea"/>
              <a:ea typeface="+mn-ea"/>
              <a:cs typeface="SimSun"/>
            </a:endParaRPr>
          </a:p>
        </p:txBody>
      </p:sp>
      <p:sp>
        <p:nvSpPr>
          <p:cNvPr id="25" name="コンテンツ プレースホルダー 2">
            <a:extLst>
              <a:ext uri="{FF2B5EF4-FFF2-40B4-BE49-F238E27FC236}">
                <a16:creationId xmlns:a16="http://schemas.microsoft.com/office/drawing/2014/main" id="{2AF07779-0C13-BF23-5388-CA51DBC404A3}"/>
              </a:ext>
            </a:extLst>
          </p:cNvPr>
          <p:cNvSpPr txBox="1">
            <a:spLocks/>
          </p:cNvSpPr>
          <p:nvPr/>
        </p:nvSpPr>
        <p:spPr>
          <a:xfrm>
            <a:off x="838200" y="1524000"/>
            <a:ext cx="10515600" cy="6032090"/>
          </a:xfrm>
          <a:prstGeom prst="rect">
            <a:avLst/>
          </a:prstGeom>
        </p:spPr>
        <p:txBody>
          <a:bodyPr wrap="square" lIns="0" tIns="0" rIns="0" bIns="0">
            <a:normAutofit/>
          </a:bodyPr>
          <a:lstStyle>
            <a:lvl1pPr marL="0">
              <a:defRPr b="0" i="0">
                <a:solidFill>
                  <a:schemeClr val="tx1"/>
                </a:solidFill>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kumimoji="1" lang="ja-JP" altLang="en-US" sz="2400">
                <a:latin typeface="+mn-ea"/>
              </a:rPr>
              <a:t>・原発不明癌は、原発巣の検索を行う</a:t>
            </a:r>
            <a:endParaRPr kumimoji="1" lang="en-US" altLang="ja-JP" sz="2400" dirty="0">
              <a:latin typeface="+mn-ea"/>
            </a:endParaRPr>
          </a:p>
          <a:p>
            <a:endParaRPr kumimoji="1" lang="en-US" altLang="ja-JP" sz="2400" dirty="0">
              <a:latin typeface="+mn-ea"/>
            </a:endParaRPr>
          </a:p>
          <a:p>
            <a:r>
              <a:rPr lang="ja-JP" altLang="en-US" sz="2400">
                <a:latin typeface="+mn-ea"/>
              </a:rPr>
              <a:t>・腫瘍マーカーも活用する</a:t>
            </a:r>
            <a:endParaRPr lang="en-US" altLang="ja-JP" sz="2400" dirty="0">
              <a:latin typeface="+mn-ea"/>
            </a:endParaRPr>
          </a:p>
          <a:p>
            <a:r>
              <a:rPr lang="en-US" altLang="ja-JP" sz="2400" dirty="0">
                <a:latin typeface="+mn-ea"/>
              </a:rPr>
              <a:t>CEA, SCC, AFP, PSA, sIL-2R, CA15-3, CA125, CA19-9</a:t>
            </a:r>
          </a:p>
          <a:p>
            <a:endParaRPr lang="en-US" altLang="ja-JP" sz="2400" dirty="0">
              <a:latin typeface="+mn-ea"/>
            </a:endParaRPr>
          </a:p>
          <a:p>
            <a:r>
              <a:rPr kumimoji="1" lang="ja-JP" altLang="en-US" sz="2400">
                <a:latin typeface="+mn-ea"/>
              </a:rPr>
              <a:t>・転移性骨腫瘍を強く疑う場合には、必ずしも術前に生検を行う必要はないが単発性かつ原発巣の特定が困難な場合には骨原発性腫瘍の可能性も念頭におく</a:t>
            </a:r>
            <a:endParaRPr kumimoji="1" lang="en-US" altLang="ja-JP" sz="2400" dirty="0">
              <a:latin typeface="+mn-ea"/>
            </a:endParaRPr>
          </a:p>
          <a:p>
            <a:endParaRPr kumimoji="1" lang="en-US" altLang="ja-JP" sz="2400" dirty="0">
              <a:latin typeface="+mn-ea"/>
            </a:endParaRPr>
          </a:p>
          <a:p>
            <a:r>
              <a:rPr lang="ja-JP" altLang="en-US" sz="2400">
                <a:latin typeface="+mn-ea"/>
              </a:rPr>
              <a:t>・腫瘍随伴症候群の確認</a:t>
            </a:r>
            <a:endParaRPr lang="en-US" altLang="ja-JP" sz="2400" dirty="0">
              <a:latin typeface="+mn-ea"/>
            </a:endParaRPr>
          </a:p>
          <a:p>
            <a:r>
              <a:rPr lang="ja-JP" altLang="en-US" sz="2400">
                <a:latin typeface="+mn-ea"/>
              </a:rPr>
              <a:t>高</a:t>
            </a:r>
            <a:r>
              <a:rPr lang="en-US" altLang="ja-JP" sz="2400" dirty="0">
                <a:latin typeface="+mn-ea"/>
              </a:rPr>
              <a:t>Ca</a:t>
            </a:r>
            <a:r>
              <a:rPr lang="ja-JP" altLang="en-US" sz="2400">
                <a:latin typeface="+mn-ea"/>
              </a:rPr>
              <a:t>血症、</a:t>
            </a:r>
            <a:r>
              <a:rPr lang="en-US" altLang="ja-JP" sz="2400" dirty="0">
                <a:latin typeface="+mn-ea"/>
              </a:rPr>
              <a:t>SIADH</a:t>
            </a:r>
            <a:r>
              <a:rPr lang="ja-JP" altLang="en-US" sz="2400">
                <a:latin typeface="+mn-ea"/>
              </a:rPr>
              <a:t>、低</a:t>
            </a:r>
            <a:r>
              <a:rPr lang="en-US" altLang="ja-JP" sz="2400" dirty="0">
                <a:latin typeface="+mn-ea"/>
              </a:rPr>
              <a:t>P</a:t>
            </a:r>
            <a:r>
              <a:rPr lang="ja-JP" altLang="en-US" sz="2400">
                <a:latin typeface="+mn-ea"/>
              </a:rPr>
              <a:t>血症など</a:t>
            </a:r>
            <a:endParaRPr lang="en-US" altLang="ja-JP" sz="2400" dirty="0">
              <a:latin typeface="+mn-ea"/>
            </a:endParaRPr>
          </a:p>
          <a:p>
            <a:endParaRPr kumimoji="1" lang="ja-JP" altLang="en-US">
              <a:latin typeface="+mn-ea"/>
            </a:endParaRPr>
          </a:p>
        </p:txBody>
      </p:sp>
      <p:sp>
        <p:nvSpPr>
          <p:cNvPr id="27" name="タイトル 26">
            <a:extLst>
              <a:ext uri="{FF2B5EF4-FFF2-40B4-BE49-F238E27FC236}">
                <a16:creationId xmlns:a16="http://schemas.microsoft.com/office/drawing/2014/main" id="{C33D36E9-9DA6-BA5A-D724-8EC4F76A4DE3}"/>
              </a:ext>
            </a:extLst>
          </p:cNvPr>
          <p:cNvSpPr>
            <a:spLocks noGrp="1"/>
          </p:cNvSpPr>
          <p:nvPr>
            <p:ph type="title"/>
          </p:nvPr>
        </p:nvSpPr>
        <p:spPr>
          <a:xfrm>
            <a:off x="377824" y="407733"/>
            <a:ext cx="2628900" cy="176972"/>
          </a:xfrm>
        </p:spPr>
        <p:txBody>
          <a:bodyPr/>
          <a:lstStyle/>
          <a:p>
            <a:endParaRPr lang="ja-JP" altLang="en-US">
              <a:latin typeface="+mn-ea"/>
              <a:ea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28599" y="1066799"/>
            <a:ext cx="11734800" cy="9525"/>
          </a:xfrm>
          <a:custGeom>
            <a:avLst/>
            <a:gdLst/>
            <a:ahLst/>
            <a:cxnLst/>
            <a:rect l="l" t="t" r="r" b="b"/>
            <a:pathLst>
              <a:path w="11734800" h="9525">
                <a:moveTo>
                  <a:pt x="11734799" y="9524"/>
                </a:moveTo>
                <a:lnTo>
                  <a:pt x="0" y="9524"/>
                </a:lnTo>
                <a:lnTo>
                  <a:pt x="0" y="0"/>
                </a:lnTo>
                <a:lnTo>
                  <a:pt x="11734799" y="0"/>
                </a:lnTo>
                <a:lnTo>
                  <a:pt x="11734799" y="9524"/>
                </a:lnTo>
                <a:close/>
              </a:path>
            </a:pathLst>
          </a:custGeom>
          <a:solidFill>
            <a:srgbClr val="D4D4D4"/>
          </a:solidFill>
        </p:spPr>
        <p:txBody>
          <a:bodyPr wrap="square" lIns="0" tIns="0" rIns="0" bIns="0" rtlCol="0"/>
          <a:lstStyle/>
          <a:p>
            <a:endParaRPr>
              <a:latin typeface="+mn-ea"/>
              <a:ea typeface="+mn-ea"/>
            </a:endParaRPr>
          </a:p>
        </p:txBody>
      </p:sp>
      <p:sp>
        <p:nvSpPr>
          <p:cNvPr id="3" name="object 3"/>
          <p:cNvSpPr/>
          <p:nvPr/>
        </p:nvSpPr>
        <p:spPr>
          <a:xfrm>
            <a:off x="228599" y="581024"/>
            <a:ext cx="57150" cy="247650"/>
          </a:xfrm>
          <a:custGeom>
            <a:avLst/>
            <a:gdLst/>
            <a:ahLst/>
            <a:cxnLst/>
            <a:rect l="l" t="t" r="r" b="b"/>
            <a:pathLst>
              <a:path w="57150" h="247650">
                <a:moveTo>
                  <a:pt x="57149" y="247649"/>
                </a:moveTo>
                <a:lnTo>
                  <a:pt x="0" y="247649"/>
                </a:lnTo>
                <a:lnTo>
                  <a:pt x="0" y="0"/>
                </a:lnTo>
                <a:lnTo>
                  <a:pt x="57149" y="0"/>
                </a:lnTo>
                <a:lnTo>
                  <a:pt x="57149" y="247649"/>
                </a:lnTo>
                <a:close/>
              </a:path>
            </a:pathLst>
          </a:custGeom>
          <a:solidFill>
            <a:srgbClr val="B8860A"/>
          </a:solidFill>
        </p:spPr>
        <p:txBody>
          <a:bodyPr wrap="square" lIns="0" tIns="0" rIns="0" bIns="0" rtlCol="0"/>
          <a:lstStyle/>
          <a:p>
            <a:endParaRPr>
              <a:latin typeface="+mn-ea"/>
              <a:ea typeface="+mn-ea"/>
            </a:endParaRPr>
          </a:p>
        </p:txBody>
      </p:sp>
      <p:sp>
        <p:nvSpPr>
          <p:cNvPr id="4" name="object 4" descr="$PPTXTitle"/>
          <p:cNvSpPr txBox="1">
            <a:spLocks noGrp="1"/>
          </p:cNvSpPr>
          <p:nvPr>
            <p:ph type="title"/>
          </p:nvPr>
        </p:nvSpPr>
        <p:spPr>
          <a:xfrm>
            <a:off x="406399" y="486029"/>
            <a:ext cx="2536825" cy="387350"/>
          </a:xfrm>
          <a:prstGeom prst="rect">
            <a:avLst/>
          </a:prstGeom>
        </p:spPr>
        <p:txBody>
          <a:bodyPr vert="horz" wrap="square" lIns="0" tIns="15240" rIns="0" bIns="0" rtlCol="0">
            <a:spAutoFit/>
          </a:bodyPr>
          <a:lstStyle/>
          <a:p>
            <a:pPr marL="12700">
              <a:lnSpc>
                <a:spcPct val="100000"/>
              </a:lnSpc>
              <a:spcBef>
                <a:spcPts val="120"/>
              </a:spcBef>
            </a:pPr>
            <a:r>
              <a:rPr sz="2350" b="1" spc="-260" dirty="0">
                <a:solidFill>
                  <a:srgbClr val="1F3A5E"/>
                </a:solidFill>
                <a:latin typeface="+mn-ea"/>
                <a:ea typeface="+mn-ea"/>
                <a:cs typeface="BIZ UDPGothic"/>
              </a:rPr>
              <a:t>術前</a:t>
            </a:r>
            <a:r>
              <a:rPr sz="2350" b="1" spc="-430" dirty="0">
                <a:solidFill>
                  <a:srgbClr val="1F3A5E"/>
                </a:solidFill>
                <a:latin typeface="+mn-ea"/>
                <a:ea typeface="+mn-ea"/>
                <a:cs typeface="Ryo Gothic Std B"/>
              </a:rPr>
              <a:t>チェックポイント</a:t>
            </a:r>
            <a:endParaRPr sz="2350">
              <a:latin typeface="+mn-ea"/>
              <a:ea typeface="+mn-ea"/>
              <a:cs typeface="Ryo Gothic Std B"/>
            </a:endParaRPr>
          </a:p>
        </p:txBody>
      </p:sp>
      <p:grpSp>
        <p:nvGrpSpPr>
          <p:cNvPr id="12" name="object 12"/>
          <p:cNvGrpSpPr/>
          <p:nvPr/>
        </p:nvGrpSpPr>
        <p:grpSpPr>
          <a:xfrm>
            <a:off x="0" y="0"/>
            <a:ext cx="12192000" cy="342900"/>
            <a:chOff x="0" y="0"/>
            <a:chExt cx="12192000" cy="342900"/>
          </a:xfrm>
        </p:grpSpPr>
        <p:sp>
          <p:nvSpPr>
            <p:cNvPr id="13" name="object 13"/>
            <p:cNvSpPr/>
            <p:nvPr/>
          </p:nvSpPr>
          <p:spPr>
            <a:xfrm>
              <a:off x="0" y="0"/>
              <a:ext cx="12192000" cy="342900"/>
            </a:xfrm>
            <a:custGeom>
              <a:avLst/>
              <a:gdLst/>
              <a:ahLst/>
              <a:cxnLst/>
              <a:rect l="l" t="t" r="r" b="b"/>
              <a:pathLst>
                <a:path w="12192000" h="342900">
                  <a:moveTo>
                    <a:pt x="12191999" y="342899"/>
                  </a:moveTo>
                  <a:lnTo>
                    <a:pt x="0" y="342899"/>
                  </a:lnTo>
                  <a:lnTo>
                    <a:pt x="0" y="0"/>
                  </a:lnTo>
                  <a:lnTo>
                    <a:pt x="12191999" y="0"/>
                  </a:lnTo>
                  <a:lnTo>
                    <a:pt x="12191999" y="342899"/>
                  </a:lnTo>
                  <a:close/>
                </a:path>
              </a:pathLst>
            </a:custGeom>
            <a:solidFill>
              <a:srgbClr val="1F3A5E"/>
            </a:solidFill>
          </p:spPr>
          <p:txBody>
            <a:bodyPr wrap="square" lIns="0" tIns="0" rIns="0" bIns="0" rtlCol="0"/>
            <a:lstStyle/>
            <a:p>
              <a:endParaRPr>
                <a:latin typeface="+mn-ea"/>
                <a:ea typeface="+mn-ea"/>
              </a:endParaRPr>
            </a:p>
          </p:txBody>
        </p:sp>
        <p:sp>
          <p:nvSpPr>
            <p:cNvPr id="14" name="object 14"/>
            <p:cNvSpPr/>
            <p:nvPr/>
          </p:nvSpPr>
          <p:spPr>
            <a:xfrm>
              <a:off x="228599" y="104774"/>
              <a:ext cx="28575" cy="133350"/>
            </a:xfrm>
            <a:custGeom>
              <a:avLst/>
              <a:gdLst/>
              <a:ahLst/>
              <a:cxnLst/>
              <a:rect l="l" t="t" r="r" b="b"/>
              <a:pathLst>
                <a:path w="28575" h="133350">
                  <a:moveTo>
                    <a:pt x="28574" y="133349"/>
                  </a:moveTo>
                  <a:lnTo>
                    <a:pt x="0" y="133349"/>
                  </a:lnTo>
                  <a:lnTo>
                    <a:pt x="0" y="0"/>
                  </a:lnTo>
                  <a:lnTo>
                    <a:pt x="28574" y="0"/>
                  </a:lnTo>
                  <a:lnTo>
                    <a:pt x="28574" y="133349"/>
                  </a:lnTo>
                  <a:close/>
                </a:path>
              </a:pathLst>
            </a:custGeom>
            <a:solidFill>
              <a:srgbClr val="B8860A"/>
            </a:solidFill>
          </p:spPr>
          <p:txBody>
            <a:bodyPr wrap="square" lIns="0" tIns="0" rIns="0" bIns="0" rtlCol="0"/>
            <a:lstStyle/>
            <a:p>
              <a:endParaRPr>
                <a:latin typeface="+mn-ea"/>
                <a:ea typeface="+mn-ea"/>
              </a:endParaRPr>
            </a:p>
          </p:txBody>
        </p:sp>
      </p:grpSp>
      <p:sp>
        <p:nvSpPr>
          <p:cNvPr id="15" name="object 15"/>
          <p:cNvSpPr txBox="1"/>
          <p:nvPr/>
        </p:nvSpPr>
        <p:spPr>
          <a:xfrm>
            <a:off x="339724" y="86740"/>
            <a:ext cx="1736089" cy="168635"/>
          </a:xfrm>
          <a:prstGeom prst="rect">
            <a:avLst/>
          </a:prstGeom>
        </p:spPr>
        <p:txBody>
          <a:bodyPr vert="horz" wrap="square" lIns="0" tIns="14604" rIns="0" bIns="0" rtlCol="0">
            <a:spAutoFit/>
          </a:bodyPr>
          <a:lstStyle/>
          <a:p>
            <a:pPr marL="12700">
              <a:lnSpc>
                <a:spcPct val="100000"/>
              </a:lnSpc>
              <a:spcBef>
                <a:spcPts val="114"/>
              </a:spcBef>
            </a:pPr>
            <a:r>
              <a:rPr sz="1000" b="1" spc="-35" dirty="0">
                <a:solidFill>
                  <a:srgbClr val="FFFFFF"/>
                </a:solidFill>
                <a:latin typeface="+mn-ea"/>
                <a:ea typeface="+mn-ea"/>
                <a:cs typeface="BIZ UDPGothic"/>
              </a:rPr>
              <a:t>病的骨折  症例相談</a:t>
            </a:r>
            <a:r>
              <a:rPr sz="1000" b="1" spc="-150" dirty="0">
                <a:solidFill>
                  <a:srgbClr val="FFFFFF"/>
                </a:solidFill>
                <a:latin typeface="+mn-ea"/>
                <a:ea typeface="+mn-ea"/>
                <a:cs typeface="Ryo Gothic Std B"/>
              </a:rPr>
              <a:t>テンプレート</a:t>
            </a:r>
            <a:endParaRPr sz="1000">
              <a:latin typeface="+mn-ea"/>
              <a:ea typeface="+mn-ea"/>
              <a:cs typeface="Ryo Gothic Std B"/>
            </a:endParaRPr>
          </a:p>
        </p:txBody>
      </p:sp>
      <p:sp>
        <p:nvSpPr>
          <p:cNvPr id="18" name="object 18"/>
          <p:cNvSpPr txBox="1">
            <a:spLocks noGrp="1"/>
          </p:cNvSpPr>
          <p:nvPr>
            <p:ph type="sldNum" sz="quarter" idx="7"/>
          </p:nvPr>
        </p:nvSpPr>
        <p:spPr>
          <a:xfrm>
            <a:off x="11629974" y="6647179"/>
            <a:ext cx="346075" cy="139782"/>
          </a:xfrm>
          <a:prstGeom prst="rect">
            <a:avLst/>
          </a:prstGeom>
        </p:spPr>
        <p:txBody>
          <a:bodyPr vert="horz" wrap="square" lIns="0" tIns="1270" rIns="0" bIns="0" rtlCol="0">
            <a:spAutoFit/>
          </a:bodyPr>
          <a:lstStyle/>
          <a:p>
            <a:pPr marL="12700">
              <a:lnSpc>
                <a:spcPct val="100000"/>
              </a:lnSpc>
              <a:spcBef>
                <a:spcPts val="10"/>
              </a:spcBef>
            </a:pPr>
            <a:fld id="{81D60167-4931-47E6-BA6A-407CBD079E47}" type="slidenum">
              <a:rPr spc="-40" dirty="0">
                <a:latin typeface="+mn-ea"/>
                <a:ea typeface="+mn-ea"/>
              </a:rPr>
              <a:t>3</a:t>
            </a:fld>
            <a:r>
              <a:rPr spc="-95" dirty="0">
                <a:latin typeface="+mn-ea"/>
                <a:ea typeface="+mn-ea"/>
              </a:rPr>
              <a:t> </a:t>
            </a:r>
            <a:r>
              <a:rPr spc="-25" dirty="0">
                <a:latin typeface="+mn-ea"/>
                <a:ea typeface="+mn-ea"/>
              </a:rPr>
              <a:t>/</a:t>
            </a:r>
            <a:r>
              <a:rPr spc="-90" dirty="0">
                <a:latin typeface="+mn-ea"/>
                <a:ea typeface="+mn-ea"/>
              </a:rPr>
              <a:t> </a:t>
            </a:r>
            <a:r>
              <a:rPr spc="-25" dirty="0">
                <a:latin typeface="+mn-ea"/>
                <a:ea typeface="+mn-ea"/>
              </a:rPr>
              <a:t>29</a:t>
            </a:r>
          </a:p>
        </p:txBody>
      </p:sp>
      <p:sp>
        <p:nvSpPr>
          <p:cNvPr id="16" name="object 16"/>
          <p:cNvSpPr txBox="1"/>
          <p:nvPr/>
        </p:nvSpPr>
        <p:spPr>
          <a:xfrm>
            <a:off x="10833594" y="87979"/>
            <a:ext cx="1358405" cy="170560"/>
          </a:xfrm>
          <a:prstGeom prst="rect">
            <a:avLst/>
          </a:prstGeom>
        </p:spPr>
        <p:txBody>
          <a:bodyPr vert="horz" wrap="square" lIns="0" tIns="16510" rIns="0" bIns="0" rtlCol="0">
            <a:spAutoFit/>
          </a:bodyPr>
          <a:lstStyle/>
          <a:p>
            <a:pPr marL="12700">
              <a:lnSpc>
                <a:spcPct val="100000"/>
              </a:lnSpc>
              <a:spcBef>
                <a:spcPts val="130"/>
              </a:spcBef>
            </a:pPr>
            <a:r>
              <a:rPr sz="1000" spc="-50" dirty="0">
                <a:solidFill>
                  <a:srgbClr val="FFFFFF"/>
                </a:solidFill>
                <a:latin typeface="+mn-ea"/>
                <a:ea typeface="+mn-ea"/>
                <a:cs typeface="SimSun"/>
              </a:rPr>
              <a:t>東北大学整形外科</a:t>
            </a:r>
            <a:endParaRPr sz="1000">
              <a:latin typeface="+mn-ea"/>
              <a:ea typeface="+mn-ea"/>
              <a:cs typeface="SimSun"/>
            </a:endParaRPr>
          </a:p>
        </p:txBody>
      </p:sp>
      <p:sp>
        <p:nvSpPr>
          <p:cNvPr id="19" name="コンテンツ プレースホルダー 2">
            <a:extLst>
              <a:ext uri="{FF2B5EF4-FFF2-40B4-BE49-F238E27FC236}">
                <a16:creationId xmlns:a16="http://schemas.microsoft.com/office/drawing/2014/main" id="{650ABBFC-7159-BCD8-214B-CA00B1B9E26E}"/>
              </a:ext>
            </a:extLst>
          </p:cNvPr>
          <p:cNvSpPr txBox="1">
            <a:spLocks/>
          </p:cNvSpPr>
          <p:nvPr/>
        </p:nvSpPr>
        <p:spPr>
          <a:xfrm>
            <a:off x="762000" y="797550"/>
            <a:ext cx="11774214" cy="5972471"/>
          </a:xfrm>
          <a:prstGeom prst="rect">
            <a:avLst/>
          </a:prstGeom>
        </p:spPr>
        <p:txBody>
          <a:bodyPr wrap="square" lIns="0" tIns="0" rIns="0" bIns="0">
            <a:normAutofit/>
          </a:bodyPr>
          <a:lstStyle>
            <a:lvl1pPr marL="0">
              <a:defRPr b="0" i="0">
                <a:solidFill>
                  <a:schemeClr val="tx1"/>
                </a:solidFill>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endParaRPr kumimoji="1" lang="en-US" altLang="ja-JP" sz="2400" dirty="0">
              <a:latin typeface="Helvetica" pitchFamily="2" charset="0"/>
            </a:endParaRPr>
          </a:p>
          <a:p>
            <a:r>
              <a:rPr lang="ja-JP" altLang="en-US" sz="2400" dirty="0">
                <a:latin typeface="Helvetica" pitchFamily="2" charset="0"/>
              </a:rPr>
              <a:t>・病前</a:t>
            </a:r>
            <a:r>
              <a:rPr lang="en-US" altLang="ja-JP" sz="2400" dirty="0">
                <a:latin typeface="Helvetica" pitchFamily="2" charset="0"/>
              </a:rPr>
              <a:t>ADL</a:t>
            </a:r>
            <a:r>
              <a:rPr lang="ja-JP" altLang="en-US" sz="2400" dirty="0">
                <a:latin typeface="Helvetica" pitchFamily="2" charset="0"/>
              </a:rPr>
              <a:t>、全身状態、今後の治療の確認</a:t>
            </a:r>
            <a:endParaRPr lang="en-US" altLang="ja-JP" sz="2400" dirty="0">
              <a:latin typeface="Helvetica" pitchFamily="2" charset="0"/>
            </a:endParaRPr>
          </a:p>
          <a:p>
            <a:endParaRPr lang="en-US" altLang="ja-JP" sz="2400" dirty="0">
              <a:latin typeface="Helvetica" pitchFamily="2" charset="0"/>
            </a:endParaRPr>
          </a:p>
          <a:p>
            <a:r>
              <a:rPr lang="ja-JP" altLang="en-US" sz="2400" dirty="0">
                <a:latin typeface="Helvetica" pitchFamily="2" charset="0"/>
              </a:rPr>
              <a:t>・予後の確認（新片桐スコアの評価、必ず主治医の予測も確認）</a:t>
            </a:r>
            <a:endParaRPr lang="en-US" altLang="ja-JP" sz="2400" dirty="0">
              <a:latin typeface="Helvetica" pitchFamily="2" charset="0"/>
            </a:endParaRPr>
          </a:p>
          <a:p>
            <a:endParaRPr lang="en-US" altLang="ja-JP" sz="2400" dirty="0">
              <a:latin typeface="Helvetica" pitchFamily="2" charset="0"/>
            </a:endParaRPr>
          </a:p>
          <a:p>
            <a:r>
              <a:rPr lang="ja-JP" altLang="en-US" sz="2400" dirty="0">
                <a:latin typeface="Helvetica" pitchFamily="2" charset="0"/>
              </a:rPr>
              <a:t>・放射線治療歴や骨修飾薬導入の有無の確認</a:t>
            </a:r>
            <a:endParaRPr lang="en-US" altLang="ja-JP" sz="2400" dirty="0">
              <a:latin typeface="Helvetica" pitchFamily="2" charset="0"/>
            </a:endParaRPr>
          </a:p>
          <a:p>
            <a:endParaRPr lang="en-US" altLang="ja-JP" sz="2400" dirty="0">
              <a:latin typeface="Helvetica" pitchFamily="2" charset="0"/>
            </a:endParaRPr>
          </a:p>
          <a:p>
            <a:r>
              <a:rPr kumimoji="1" lang="ja-JP" altLang="en-US" sz="2400" dirty="0">
                <a:latin typeface="Helvetica" pitchFamily="2" charset="0"/>
              </a:rPr>
              <a:t>・骨折リスク評価（</a:t>
            </a:r>
            <a:r>
              <a:rPr kumimoji="1" lang="en-US" altLang="ja-JP" sz="2400" dirty="0" err="1">
                <a:latin typeface="Helvetica" pitchFamily="2" charset="0"/>
              </a:rPr>
              <a:t>Mirels</a:t>
            </a:r>
            <a:r>
              <a:rPr kumimoji="1" lang="ja-JP" altLang="en-US" sz="2400" dirty="0">
                <a:latin typeface="Helvetica" pitchFamily="2" charset="0"/>
              </a:rPr>
              <a:t>スコア、</a:t>
            </a:r>
            <a:r>
              <a:rPr kumimoji="1" lang="en-US" altLang="ja-JP" sz="2400" dirty="0">
                <a:latin typeface="Helvetica" pitchFamily="2" charset="0"/>
              </a:rPr>
              <a:t>Linden</a:t>
            </a:r>
            <a:r>
              <a:rPr kumimoji="1" lang="ja-JP" altLang="en-US" sz="2400" dirty="0">
                <a:latin typeface="Helvetica" pitchFamily="2" charset="0"/>
              </a:rPr>
              <a:t>）</a:t>
            </a:r>
            <a:endParaRPr kumimoji="1" lang="en-US" altLang="ja-JP" sz="2400" dirty="0">
              <a:latin typeface="Helvetica" pitchFamily="2" charset="0"/>
            </a:endParaRPr>
          </a:p>
          <a:p>
            <a:endParaRPr kumimoji="1" lang="en-US" altLang="ja-JP" sz="2400" dirty="0">
              <a:latin typeface="Helvetica" pitchFamily="2" charset="0"/>
            </a:endParaRPr>
          </a:p>
          <a:p>
            <a:r>
              <a:rPr kumimoji="1" lang="ja-JP" altLang="en-US" sz="2400" dirty="0">
                <a:latin typeface="Helvetica" pitchFamily="2" charset="0"/>
              </a:rPr>
              <a:t>・画像検査（全身</a:t>
            </a:r>
            <a:r>
              <a:rPr kumimoji="1" lang="en-US" altLang="ja-JP" sz="2400" dirty="0">
                <a:latin typeface="Helvetica" pitchFamily="2" charset="0"/>
              </a:rPr>
              <a:t>CT</a:t>
            </a:r>
            <a:r>
              <a:rPr kumimoji="1" lang="ja-JP" altLang="en-US" sz="2400" dirty="0">
                <a:latin typeface="Helvetica" pitchFamily="2" charset="0"/>
              </a:rPr>
              <a:t>・局所</a:t>
            </a:r>
            <a:r>
              <a:rPr kumimoji="1" lang="en-US" altLang="ja-JP" sz="2400" dirty="0">
                <a:latin typeface="Helvetica" pitchFamily="2" charset="0"/>
              </a:rPr>
              <a:t>MRI</a:t>
            </a:r>
            <a:r>
              <a:rPr kumimoji="1" lang="ja-JP" altLang="en-US" sz="2400" dirty="0">
                <a:latin typeface="Helvetica" pitchFamily="2" charset="0"/>
              </a:rPr>
              <a:t>・骨シンチまたは</a:t>
            </a:r>
            <a:r>
              <a:rPr kumimoji="1" lang="en-US" altLang="ja-JP" sz="2400" dirty="0">
                <a:latin typeface="Helvetica" pitchFamily="2" charset="0"/>
              </a:rPr>
              <a:t>PET-CT</a:t>
            </a:r>
            <a:r>
              <a:rPr kumimoji="1" lang="ja-JP" altLang="en-US" sz="2400" dirty="0">
                <a:latin typeface="Helvetica" pitchFamily="2" charset="0"/>
              </a:rPr>
              <a:t>など）</a:t>
            </a:r>
            <a:endParaRPr kumimoji="1" lang="en-US" altLang="ja-JP" sz="2400" dirty="0">
              <a:latin typeface="Helvetica" pitchFamily="2" charset="0"/>
            </a:endParaRPr>
          </a:p>
          <a:p>
            <a:r>
              <a:rPr kumimoji="1" lang="ja-JP" altLang="en-US" sz="2400" dirty="0">
                <a:latin typeface="Helvetica" pitchFamily="2" charset="0"/>
              </a:rPr>
              <a:t>その他遠隔転移の確認、骨折部の評価のため、</a:t>
            </a:r>
            <a:r>
              <a:rPr kumimoji="1" lang="en-US" altLang="ja-JP" sz="2400" dirty="0">
                <a:latin typeface="Helvetica" pitchFamily="2" charset="0"/>
              </a:rPr>
              <a:t>CT</a:t>
            </a:r>
            <a:r>
              <a:rPr kumimoji="1" lang="ja-JP" altLang="en-US" sz="2400" dirty="0">
                <a:latin typeface="Helvetica" pitchFamily="2" charset="0"/>
              </a:rPr>
              <a:t>・</a:t>
            </a:r>
            <a:r>
              <a:rPr kumimoji="1" lang="en-US" altLang="ja-JP" sz="2400" dirty="0">
                <a:latin typeface="Helvetica" pitchFamily="2" charset="0"/>
              </a:rPr>
              <a:t>MRI</a:t>
            </a:r>
            <a:r>
              <a:rPr kumimoji="1" lang="ja-JP" altLang="en-US" sz="2400" dirty="0">
                <a:latin typeface="Helvetica" pitchFamily="2" charset="0"/>
              </a:rPr>
              <a:t>は可能な限り造影</a:t>
            </a:r>
            <a:endParaRPr kumimoji="1" lang="en-US" altLang="ja-JP" sz="2400" dirty="0">
              <a:latin typeface="Helvetica" pitchFamily="2" charset="0"/>
            </a:endParaRPr>
          </a:p>
          <a:p>
            <a:endParaRPr kumimoji="1" lang="en-US" altLang="ja-JP" sz="2400" dirty="0">
              <a:latin typeface="Helvetica" pitchFamily="2" charset="0"/>
            </a:endParaRPr>
          </a:p>
          <a:p>
            <a:r>
              <a:rPr lang="ja-JP" altLang="en-US" sz="2400" dirty="0">
                <a:latin typeface="Helvetica" pitchFamily="2" charset="0"/>
              </a:rPr>
              <a:t>・術前塞栓の適応の判断</a:t>
            </a:r>
            <a:endParaRPr lang="en-US" altLang="ja-JP" sz="2400" dirty="0">
              <a:latin typeface="Helvetica" pitchFamily="2" charset="0"/>
            </a:endParaRPr>
          </a:p>
          <a:p>
            <a:r>
              <a:rPr lang="ja-JP" altLang="en-US" sz="2400" dirty="0">
                <a:latin typeface="Helvetica" pitchFamily="2" charset="0"/>
              </a:rPr>
              <a:t>　多血性腫瘍（腎細胞癌、甲状腺濾胞癌、肝細胞癌）の場合には考慮</a:t>
            </a:r>
            <a:endParaRPr lang="en-US" altLang="ja-JP" sz="2400" dirty="0">
              <a:latin typeface="Helvetica" pitchFamily="2" charset="0"/>
            </a:endParaRPr>
          </a:p>
          <a:p>
            <a:endParaRPr lang="en-US" altLang="ja-JP" sz="2400" dirty="0">
              <a:latin typeface="Helvetica" pitchFamily="2" charset="0"/>
            </a:endParaRPr>
          </a:p>
          <a:p>
            <a:r>
              <a:rPr kumimoji="1" lang="ja-JP" altLang="en-US" sz="2400" dirty="0">
                <a:latin typeface="Helvetica" pitchFamily="2" charset="0"/>
              </a:rPr>
              <a:t>・必要に応じて他科との連携（主科、麻酔科、放射線科、病理診断科、リハ科）</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28599" y="1066799"/>
            <a:ext cx="8001000" cy="9525"/>
          </a:xfrm>
          <a:custGeom>
            <a:avLst/>
            <a:gdLst/>
            <a:ahLst/>
            <a:cxnLst/>
            <a:rect l="l" t="t" r="r" b="b"/>
            <a:pathLst>
              <a:path w="8001000" h="9525">
                <a:moveTo>
                  <a:pt x="8000999" y="9524"/>
                </a:moveTo>
                <a:lnTo>
                  <a:pt x="0" y="9524"/>
                </a:lnTo>
                <a:lnTo>
                  <a:pt x="0" y="0"/>
                </a:lnTo>
                <a:lnTo>
                  <a:pt x="8000999" y="0"/>
                </a:lnTo>
                <a:lnTo>
                  <a:pt x="8000999" y="9524"/>
                </a:lnTo>
                <a:close/>
              </a:path>
            </a:pathLst>
          </a:custGeom>
          <a:solidFill>
            <a:srgbClr val="D4D4D4"/>
          </a:solidFill>
        </p:spPr>
        <p:txBody>
          <a:bodyPr wrap="square" lIns="0" tIns="0" rIns="0" bIns="0" rtlCol="0"/>
          <a:lstStyle/>
          <a:p>
            <a:endParaRPr>
              <a:latin typeface="+mn-ea"/>
              <a:ea typeface="+mn-ea"/>
            </a:endParaRPr>
          </a:p>
        </p:txBody>
      </p:sp>
      <p:sp>
        <p:nvSpPr>
          <p:cNvPr id="3" name="object 3"/>
          <p:cNvSpPr/>
          <p:nvPr/>
        </p:nvSpPr>
        <p:spPr>
          <a:xfrm>
            <a:off x="228599" y="581024"/>
            <a:ext cx="57150" cy="247650"/>
          </a:xfrm>
          <a:custGeom>
            <a:avLst/>
            <a:gdLst/>
            <a:ahLst/>
            <a:cxnLst/>
            <a:rect l="l" t="t" r="r" b="b"/>
            <a:pathLst>
              <a:path w="57150" h="247650">
                <a:moveTo>
                  <a:pt x="57149" y="247649"/>
                </a:moveTo>
                <a:lnTo>
                  <a:pt x="0" y="247649"/>
                </a:lnTo>
                <a:lnTo>
                  <a:pt x="0" y="0"/>
                </a:lnTo>
                <a:lnTo>
                  <a:pt x="57149" y="0"/>
                </a:lnTo>
                <a:lnTo>
                  <a:pt x="57149" y="247649"/>
                </a:lnTo>
                <a:close/>
              </a:path>
            </a:pathLst>
          </a:custGeom>
          <a:solidFill>
            <a:srgbClr val="B8860A"/>
          </a:solidFill>
        </p:spPr>
        <p:txBody>
          <a:bodyPr wrap="square" lIns="0" tIns="0" rIns="0" bIns="0" rtlCol="0"/>
          <a:lstStyle/>
          <a:p>
            <a:endParaRPr>
              <a:latin typeface="+mn-ea"/>
              <a:ea typeface="+mn-ea"/>
            </a:endParaRPr>
          </a:p>
        </p:txBody>
      </p:sp>
      <p:sp>
        <p:nvSpPr>
          <p:cNvPr id="4" name="object 4" descr="$PPTXTitle"/>
          <p:cNvSpPr txBox="1">
            <a:spLocks noGrp="1"/>
          </p:cNvSpPr>
          <p:nvPr>
            <p:ph type="title"/>
          </p:nvPr>
        </p:nvSpPr>
        <p:spPr>
          <a:xfrm>
            <a:off x="406399" y="486029"/>
            <a:ext cx="3500120" cy="387350"/>
          </a:xfrm>
          <a:prstGeom prst="rect">
            <a:avLst/>
          </a:prstGeom>
        </p:spPr>
        <p:txBody>
          <a:bodyPr vert="horz" wrap="square" lIns="0" tIns="15240" rIns="0" bIns="0" rtlCol="0">
            <a:spAutoFit/>
          </a:bodyPr>
          <a:lstStyle/>
          <a:p>
            <a:pPr marL="12700">
              <a:lnSpc>
                <a:spcPct val="100000"/>
              </a:lnSpc>
              <a:spcBef>
                <a:spcPts val="120"/>
              </a:spcBef>
            </a:pPr>
            <a:r>
              <a:rPr sz="2350" b="1" spc="-229" dirty="0">
                <a:solidFill>
                  <a:srgbClr val="1F3A5E"/>
                </a:solidFill>
                <a:latin typeface="+mn-ea"/>
                <a:ea typeface="+mn-ea"/>
                <a:cs typeface="BIZ UDPGothic"/>
              </a:rPr>
              <a:t>骨転移</a:t>
            </a:r>
            <a:r>
              <a:rPr sz="2350" b="1" spc="-280" dirty="0">
                <a:solidFill>
                  <a:srgbClr val="1F3A5E"/>
                </a:solidFill>
                <a:latin typeface="+mn-ea"/>
                <a:ea typeface="+mn-ea"/>
                <a:cs typeface="Ryo Gothic Std B"/>
              </a:rPr>
              <a:t>に</a:t>
            </a:r>
            <a:r>
              <a:rPr sz="2350" b="1" spc="-330" dirty="0">
                <a:solidFill>
                  <a:srgbClr val="1F3A5E"/>
                </a:solidFill>
                <a:latin typeface="+mn-ea"/>
                <a:ea typeface="+mn-ea"/>
                <a:cs typeface="BIZ UDPGothic"/>
              </a:rPr>
              <a:t>対</a:t>
            </a:r>
            <a:r>
              <a:rPr sz="2350" b="1" spc="-360" dirty="0">
                <a:solidFill>
                  <a:srgbClr val="1F3A5E"/>
                </a:solidFill>
                <a:latin typeface="+mn-ea"/>
                <a:ea typeface="+mn-ea"/>
                <a:cs typeface="Ryo Gothic Std B"/>
              </a:rPr>
              <a:t>する</a:t>
            </a:r>
            <a:r>
              <a:rPr sz="2350" b="1" spc="-240" dirty="0">
                <a:solidFill>
                  <a:srgbClr val="1F3A5E"/>
                </a:solidFill>
                <a:latin typeface="+mn-ea"/>
                <a:ea typeface="+mn-ea"/>
                <a:cs typeface="BIZ UDPGothic"/>
              </a:rPr>
              <a:t>大腿骨髄内釘</a:t>
            </a:r>
            <a:endParaRPr sz="2350">
              <a:latin typeface="+mn-ea"/>
              <a:ea typeface="+mn-ea"/>
              <a:cs typeface="BIZ UDPGothic"/>
            </a:endParaRPr>
          </a:p>
        </p:txBody>
      </p:sp>
      <p:grpSp>
        <p:nvGrpSpPr>
          <p:cNvPr id="18" name="object 18"/>
          <p:cNvGrpSpPr/>
          <p:nvPr/>
        </p:nvGrpSpPr>
        <p:grpSpPr>
          <a:xfrm>
            <a:off x="0" y="0"/>
            <a:ext cx="12192000" cy="342900"/>
            <a:chOff x="0" y="0"/>
            <a:chExt cx="12192000" cy="342900"/>
          </a:xfrm>
        </p:grpSpPr>
        <p:sp>
          <p:nvSpPr>
            <p:cNvPr id="19" name="object 19"/>
            <p:cNvSpPr/>
            <p:nvPr/>
          </p:nvSpPr>
          <p:spPr>
            <a:xfrm>
              <a:off x="0" y="0"/>
              <a:ext cx="12192000" cy="342900"/>
            </a:xfrm>
            <a:custGeom>
              <a:avLst/>
              <a:gdLst/>
              <a:ahLst/>
              <a:cxnLst/>
              <a:rect l="l" t="t" r="r" b="b"/>
              <a:pathLst>
                <a:path w="12192000" h="342900">
                  <a:moveTo>
                    <a:pt x="12191999" y="342899"/>
                  </a:moveTo>
                  <a:lnTo>
                    <a:pt x="0" y="342899"/>
                  </a:lnTo>
                  <a:lnTo>
                    <a:pt x="0" y="0"/>
                  </a:lnTo>
                  <a:lnTo>
                    <a:pt x="12191999" y="0"/>
                  </a:lnTo>
                  <a:lnTo>
                    <a:pt x="12191999" y="342899"/>
                  </a:lnTo>
                  <a:close/>
                </a:path>
              </a:pathLst>
            </a:custGeom>
            <a:solidFill>
              <a:srgbClr val="1F3A5E"/>
            </a:solidFill>
          </p:spPr>
          <p:txBody>
            <a:bodyPr wrap="square" lIns="0" tIns="0" rIns="0" bIns="0" rtlCol="0"/>
            <a:lstStyle/>
            <a:p>
              <a:endParaRPr>
                <a:latin typeface="+mn-ea"/>
                <a:ea typeface="+mn-ea"/>
              </a:endParaRPr>
            </a:p>
          </p:txBody>
        </p:sp>
        <p:sp>
          <p:nvSpPr>
            <p:cNvPr id="20" name="object 20"/>
            <p:cNvSpPr/>
            <p:nvPr/>
          </p:nvSpPr>
          <p:spPr>
            <a:xfrm>
              <a:off x="228599" y="104774"/>
              <a:ext cx="28575" cy="133350"/>
            </a:xfrm>
            <a:custGeom>
              <a:avLst/>
              <a:gdLst/>
              <a:ahLst/>
              <a:cxnLst/>
              <a:rect l="l" t="t" r="r" b="b"/>
              <a:pathLst>
                <a:path w="28575" h="133350">
                  <a:moveTo>
                    <a:pt x="28574" y="133349"/>
                  </a:moveTo>
                  <a:lnTo>
                    <a:pt x="0" y="133349"/>
                  </a:lnTo>
                  <a:lnTo>
                    <a:pt x="0" y="0"/>
                  </a:lnTo>
                  <a:lnTo>
                    <a:pt x="28574" y="0"/>
                  </a:lnTo>
                  <a:lnTo>
                    <a:pt x="28574" y="133349"/>
                  </a:lnTo>
                  <a:close/>
                </a:path>
              </a:pathLst>
            </a:custGeom>
            <a:solidFill>
              <a:srgbClr val="B8860A"/>
            </a:solidFill>
          </p:spPr>
          <p:txBody>
            <a:bodyPr wrap="square" lIns="0" tIns="0" rIns="0" bIns="0" rtlCol="0"/>
            <a:lstStyle/>
            <a:p>
              <a:endParaRPr>
                <a:latin typeface="+mn-ea"/>
                <a:ea typeface="+mn-ea"/>
              </a:endParaRPr>
            </a:p>
          </p:txBody>
        </p:sp>
      </p:grpSp>
      <p:sp>
        <p:nvSpPr>
          <p:cNvPr id="21" name="object 21"/>
          <p:cNvSpPr txBox="1"/>
          <p:nvPr/>
        </p:nvSpPr>
        <p:spPr>
          <a:xfrm>
            <a:off x="339724" y="86740"/>
            <a:ext cx="1736089" cy="168635"/>
          </a:xfrm>
          <a:prstGeom prst="rect">
            <a:avLst/>
          </a:prstGeom>
        </p:spPr>
        <p:txBody>
          <a:bodyPr vert="horz" wrap="square" lIns="0" tIns="14604" rIns="0" bIns="0" rtlCol="0">
            <a:spAutoFit/>
          </a:bodyPr>
          <a:lstStyle/>
          <a:p>
            <a:pPr marL="12700">
              <a:lnSpc>
                <a:spcPct val="100000"/>
              </a:lnSpc>
              <a:spcBef>
                <a:spcPts val="114"/>
              </a:spcBef>
            </a:pPr>
            <a:r>
              <a:rPr sz="1000" b="1" spc="-35" dirty="0">
                <a:solidFill>
                  <a:srgbClr val="FFFFFF"/>
                </a:solidFill>
                <a:latin typeface="+mn-ea"/>
                <a:ea typeface="+mn-ea"/>
                <a:cs typeface="BIZ UDPGothic"/>
              </a:rPr>
              <a:t>病的骨折  症例相談</a:t>
            </a:r>
            <a:r>
              <a:rPr sz="1000" b="1" spc="-150" dirty="0">
                <a:solidFill>
                  <a:srgbClr val="FFFFFF"/>
                </a:solidFill>
                <a:latin typeface="+mn-ea"/>
                <a:ea typeface="+mn-ea"/>
                <a:cs typeface="Ryo Gothic Std B"/>
              </a:rPr>
              <a:t>テンプレート</a:t>
            </a:r>
            <a:endParaRPr sz="1000">
              <a:latin typeface="+mn-ea"/>
              <a:ea typeface="+mn-ea"/>
              <a:cs typeface="Ryo Gothic Std B"/>
            </a:endParaRPr>
          </a:p>
        </p:txBody>
      </p:sp>
      <p:sp>
        <p:nvSpPr>
          <p:cNvPr id="24" name="object 24"/>
          <p:cNvSpPr txBox="1">
            <a:spLocks noGrp="1"/>
          </p:cNvSpPr>
          <p:nvPr>
            <p:ph type="sldNum" sz="quarter" idx="7"/>
          </p:nvPr>
        </p:nvSpPr>
        <p:spPr>
          <a:xfrm>
            <a:off x="11629974" y="6647179"/>
            <a:ext cx="346075" cy="139782"/>
          </a:xfrm>
          <a:prstGeom prst="rect">
            <a:avLst/>
          </a:prstGeom>
        </p:spPr>
        <p:txBody>
          <a:bodyPr vert="horz" wrap="square" lIns="0" tIns="1270" rIns="0" bIns="0" rtlCol="0">
            <a:spAutoFit/>
          </a:bodyPr>
          <a:lstStyle/>
          <a:p>
            <a:pPr marL="12700">
              <a:lnSpc>
                <a:spcPct val="100000"/>
              </a:lnSpc>
              <a:spcBef>
                <a:spcPts val="10"/>
              </a:spcBef>
            </a:pPr>
            <a:fld id="{81D60167-4931-47E6-BA6A-407CBD079E47}" type="slidenum">
              <a:rPr spc="-40" dirty="0">
                <a:latin typeface="+mn-ea"/>
                <a:ea typeface="+mn-ea"/>
              </a:rPr>
              <a:t>4</a:t>
            </a:fld>
            <a:r>
              <a:rPr spc="-95" dirty="0">
                <a:latin typeface="+mn-ea"/>
                <a:ea typeface="+mn-ea"/>
              </a:rPr>
              <a:t> </a:t>
            </a:r>
            <a:r>
              <a:rPr spc="-25" dirty="0">
                <a:latin typeface="+mn-ea"/>
                <a:ea typeface="+mn-ea"/>
              </a:rPr>
              <a:t>/</a:t>
            </a:r>
            <a:r>
              <a:rPr spc="-90" dirty="0">
                <a:latin typeface="+mn-ea"/>
                <a:ea typeface="+mn-ea"/>
              </a:rPr>
              <a:t> </a:t>
            </a:r>
            <a:r>
              <a:rPr spc="-25" dirty="0">
                <a:latin typeface="+mn-ea"/>
                <a:ea typeface="+mn-ea"/>
              </a:rPr>
              <a:t>29</a:t>
            </a:r>
          </a:p>
        </p:txBody>
      </p:sp>
      <p:sp>
        <p:nvSpPr>
          <p:cNvPr id="22" name="object 22"/>
          <p:cNvSpPr txBox="1"/>
          <p:nvPr/>
        </p:nvSpPr>
        <p:spPr>
          <a:xfrm>
            <a:off x="10833594" y="87979"/>
            <a:ext cx="1358405" cy="170560"/>
          </a:xfrm>
          <a:prstGeom prst="rect">
            <a:avLst/>
          </a:prstGeom>
        </p:spPr>
        <p:txBody>
          <a:bodyPr vert="horz" wrap="square" lIns="0" tIns="16510" rIns="0" bIns="0" rtlCol="0">
            <a:spAutoFit/>
          </a:bodyPr>
          <a:lstStyle/>
          <a:p>
            <a:pPr marL="12700">
              <a:lnSpc>
                <a:spcPct val="100000"/>
              </a:lnSpc>
              <a:spcBef>
                <a:spcPts val="130"/>
              </a:spcBef>
            </a:pPr>
            <a:r>
              <a:rPr sz="1000" spc="-50" dirty="0">
                <a:solidFill>
                  <a:srgbClr val="FFFFFF"/>
                </a:solidFill>
                <a:latin typeface="+mn-ea"/>
                <a:ea typeface="+mn-ea"/>
                <a:cs typeface="SimSun"/>
              </a:rPr>
              <a:t>東北大学整形外科</a:t>
            </a:r>
            <a:endParaRPr sz="1000">
              <a:latin typeface="+mn-ea"/>
              <a:ea typeface="+mn-ea"/>
              <a:cs typeface="SimSun"/>
            </a:endParaRPr>
          </a:p>
        </p:txBody>
      </p:sp>
      <p:sp>
        <p:nvSpPr>
          <p:cNvPr id="25" name="コンテンツ プレースホルダー 2">
            <a:extLst>
              <a:ext uri="{FF2B5EF4-FFF2-40B4-BE49-F238E27FC236}">
                <a16:creationId xmlns:a16="http://schemas.microsoft.com/office/drawing/2014/main" id="{B2EE84BA-9A21-4003-2076-AD51DB21823C}"/>
              </a:ext>
            </a:extLst>
          </p:cNvPr>
          <p:cNvSpPr txBox="1">
            <a:spLocks/>
          </p:cNvSpPr>
          <p:nvPr/>
        </p:nvSpPr>
        <p:spPr>
          <a:xfrm>
            <a:off x="309010" y="1249029"/>
            <a:ext cx="10515600" cy="5698671"/>
          </a:xfrm>
          <a:prstGeom prst="rect">
            <a:avLst/>
          </a:prstGeom>
        </p:spPr>
        <p:txBody>
          <a:bodyPr wrap="square" lIns="0" tIns="0" rIns="0" bIns="0">
            <a:normAutofit/>
          </a:bodyPr>
          <a:lstStyle>
            <a:lvl1pPr marL="0">
              <a:defRPr b="0" i="0">
                <a:solidFill>
                  <a:schemeClr val="tx1"/>
                </a:solidFill>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a:lstStyle>
          <a:p>
            <a:r>
              <a:rPr kumimoji="1" lang="ja-JP" altLang="en-US" sz="2400" dirty="0">
                <a:latin typeface="Helvetica" pitchFamily="2" charset="0"/>
              </a:rPr>
              <a:t>・通常の骨折と異なり、腫瘍がコントロールされないと骨癒合しない</a:t>
            </a:r>
            <a:endParaRPr kumimoji="1" lang="en-US" altLang="ja-JP" sz="2400" dirty="0">
              <a:latin typeface="Helvetica" pitchFamily="2" charset="0"/>
            </a:endParaRPr>
          </a:p>
          <a:p>
            <a:endParaRPr lang="en-US" altLang="ja-JP" sz="2400" dirty="0">
              <a:latin typeface="Helvetica" pitchFamily="2" charset="0"/>
            </a:endParaRPr>
          </a:p>
          <a:p>
            <a:r>
              <a:rPr kumimoji="1" lang="ja-JP" altLang="en-US" sz="2400" dirty="0">
                <a:latin typeface="Helvetica" pitchFamily="2" charset="0"/>
              </a:rPr>
              <a:t>・２本以上のロッキングスクリューを挿入する</a:t>
            </a:r>
            <a:endParaRPr kumimoji="1" lang="en-US" altLang="ja-JP" sz="2400" dirty="0">
              <a:latin typeface="Helvetica" pitchFamily="2" charset="0"/>
            </a:endParaRPr>
          </a:p>
          <a:p>
            <a:endParaRPr kumimoji="1" lang="en-US" altLang="ja-JP" sz="2400" dirty="0">
              <a:latin typeface="Helvetica" pitchFamily="2" charset="0"/>
            </a:endParaRPr>
          </a:p>
          <a:p>
            <a:r>
              <a:rPr kumimoji="1" lang="ja-JP" altLang="en-US" sz="2400" dirty="0">
                <a:latin typeface="Helvetica" pitchFamily="2" charset="0"/>
              </a:rPr>
              <a:t>・リーミングは最小限にする</a:t>
            </a:r>
            <a:endParaRPr kumimoji="1" lang="en-US" altLang="ja-JP" sz="2400" dirty="0">
              <a:latin typeface="Helvetica" pitchFamily="2" charset="0"/>
            </a:endParaRPr>
          </a:p>
          <a:p>
            <a:endParaRPr lang="en-US" altLang="ja-JP" sz="2400" dirty="0">
              <a:latin typeface="Helvetica" pitchFamily="2" charset="0"/>
            </a:endParaRPr>
          </a:p>
          <a:p>
            <a:r>
              <a:rPr kumimoji="1" lang="ja-JP" altLang="en-US" sz="2400" dirty="0">
                <a:latin typeface="Helvetica" pitchFamily="2" charset="0"/>
              </a:rPr>
              <a:t>・切迫骨折は挿入時骨折させないように注意</a:t>
            </a:r>
            <a:endParaRPr kumimoji="1" lang="en-US" altLang="ja-JP" sz="2400" dirty="0">
              <a:latin typeface="Helvetica" pitchFamily="2" charset="0"/>
            </a:endParaRPr>
          </a:p>
          <a:p>
            <a:endParaRPr lang="en-US" altLang="ja-JP" sz="2400" dirty="0">
              <a:latin typeface="Helvetica" pitchFamily="2" charset="0"/>
            </a:endParaRPr>
          </a:p>
          <a:p>
            <a:r>
              <a:rPr kumimoji="1" lang="ja-JP" altLang="en-US" sz="2400" dirty="0">
                <a:latin typeface="Helvetica" pitchFamily="2" charset="0"/>
              </a:rPr>
              <a:t>・できるだけ太く・長いものを選択する</a:t>
            </a:r>
            <a:endParaRPr kumimoji="1" lang="en-US" altLang="ja-JP" sz="2400" dirty="0">
              <a:latin typeface="Helvetica" pitchFamily="2" charset="0"/>
            </a:endParaRPr>
          </a:p>
          <a:p>
            <a:endParaRPr lang="en-US" altLang="ja-JP" sz="2400" dirty="0">
              <a:latin typeface="Helvetica" pitchFamily="2" charset="0"/>
            </a:endParaRPr>
          </a:p>
          <a:p>
            <a:r>
              <a:rPr kumimoji="1" lang="ja-JP" altLang="en-US" sz="2400" dirty="0">
                <a:latin typeface="Helvetica" pitchFamily="2" charset="0"/>
              </a:rPr>
              <a:t>・術後、大腿骨全長に放射線治療を追加する</a:t>
            </a:r>
            <a:endParaRPr kumimoji="1" lang="en-US" altLang="ja-JP" sz="2400" dirty="0">
              <a:latin typeface="Helvetica" pitchFamily="2" charset="0"/>
            </a:endParaRPr>
          </a:p>
          <a:p>
            <a:endParaRPr lang="en-US" altLang="ja-JP" sz="2400" dirty="0">
              <a:latin typeface="Helvetica" pitchFamily="2" charset="0"/>
            </a:endParaRPr>
          </a:p>
          <a:p>
            <a:r>
              <a:rPr kumimoji="1" lang="ja-JP" altLang="en-US" sz="2400" dirty="0">
                <a:latin typeface="Helvetica" pitchFamily="2" charset="0"/>
              </a:rPr>
              <a:t>・骨修飾薬（</a:t>
            </a:r>
            <a:r>
              <a:rPr kumimoji="1" lang="en-US" altLang="ja-JP" sz="2400" dirty="0">
                <a:latin typeface="Helvetica" pitchFamily="2" charset="0"/>
              </a:rPr>
              <a:t>BMA</a:t>
            </a:r>
            <a:r>
              <a:rPr kumimoji="1" lang="ja-JP" altLang="en-US" sz="2400" dirty="0">
                <a:latin typeface="Helvetica" pitchFamily="2" charset="0"/>
              </a:rPr>
              <a:t>）を追加する</a:t>
            </a:r>
            <a:endParaRPr kumimoji="1" lang="en-US" altLang="ja-JP" sz="2400" dirty="0">
              <a:latin typeface="Helvetica" pitchFamily="2" charset="0"/>
            </a:endParaRPr>
          </a:p>
          <a:p>
            <a:endParaRPr kumimoji="1" lang="en-US" altLang="ja-JP" sz="2400" dirty="0">
              <a:latin typeface="Helvetica" pitchFamily="2" charset="0"/>
            </a:endParaRPr>
          </a:p>
          <a:p>
            <a:r>
              <a:rPr kumimoji="1" lang="ja-JP" altLang="en-US" sz="2400" dirty="0">
                <a:latin typeface="Helvetica" pitchFamily="2" charset="0"/>
              </a:rPr>
              <a:t>・骨折部安定化のため、腫瘍掻把とセメント充填も考慮</a:t>
            </a:r>
          </a:p>
        </p:txBody>
      </p:sp>
      <p:pic>
        <p:nvPicPr>
          <p:cNvPr id="26" name="図 25">
            <a:extLst>
              <a:ext uri="{FF2B5EF4-FFF2-40B4-BE49-F238E27FC236}">
                <a16:creationId xmlns:a16="http://schemas.microsoft.com/office/drawing/2014/main" id="{097D6442-A777-AB90-82E4-514081CB14E8}"/>
              </a:ext>
            </a:extLst>
          </p:cNvPr>
          <p:cNvPicPr>
            <a:picLocks noChangeAspect="1"/>
          </p:cNvPicPr>
          <p:nvPr/>
        </p:nvPicPr>
        <p:blipFill>
          <a:blip r:embed="rId2"/>
          <a:srcRect l="34110" t="2901" r="27754"/>
          <a:stretch>
            <a:fillRect/>
          </a:stretch>
        </p:blipFill>
        <p:spPr>
          <a:xfrm>
            <a:off x="8867598" y="581024"/>
            <a:ext cx="2239534" cy="6366676"/>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304799" y="657224"/>
            <a:ext cx="57150" cy="266700"/>
          </a:xfrm>
          <a:custGeom>
            <a:avLst/>
            <a:gdLst/>
            <a:ahLst/>
            <a:cxnLst/>
            <a:rect l="l" t="t" r="r" b="b"/>
            <a:pathLst>
              <a:path w="57150" h="266700">
                <a:moveTo>
                  <a:pt x="57149" y="266699"/>
                </a:moveTo>
                <a:lnTo>
                  <a:pt x="0" y="266699"/>
                </a:lnTo>
                <a:lnTo>
                  <a:pt x="0" y="0"/>
                </a:lnTo>
                <a:lnTo>
                  <a:pt x="57149" y="0"/>
                </a:lnTo>
                <a:lnTo>
                  <a:pt x="57149" y="266699"/>
                </a:lnTo>
                <a:close/>
              </a:path>
            </a:pathLst>
          </a:custGeom>
          <a:solidFill>
            <a:srgbClr val="B8860A"/>
          </a:solidFill>
        </p:spPr>
        <p:txBody>
          <a:bodyPr wrap="square" lIns="0" tIns="0" rIns="0" bIns="0" rtlCol="0"/>
          <a:lstStyle/>
          <a:p>
            <a:endParaRPr>
              <a:latin typeface="+mn-ea"/>
              <a:ea typeface="+mn-ea"/>
            </a:endParaRPr>
          </a:p>
        </p:txBody>
      </p:sp>
      <p:sp>
        <p:nvSpPr>
          <p:cNvPr id="3" name="object 3" descr="$PPTXTitle"/>
          <p:cNvSpPr txBox="1">
            <a:spLocks noGrp="1"/>
          </p:cNvSpPr>
          <p:nvPr>
            <p:ph type="title"/>
          </p:nvPr>
        </p:nvSpPr>
        <p:spPr>
          <a:xfrm>
            <a:off x="482600" y="528701"/>
            <a:ext cx="3675379" cy="438784"/>
          </a:xfrm>
          <a:prstGeom prst="rect">
            <a:avLst/>
          </a:prstGeom>
        </p:spPr>
        <p:txBody>
          <a:bodyPr vert="horz" wrap="square" lIns="0" tIns="13970" rIns="0" bIns="0" rtlCol="0">
            <a:spAutoFit/>
          </a:bodyPr>
          <a:lstStyle/>
          <a:p>
            <a:pPr marL="12700">
              <a:lnSpc>
                <a:spcPct val="100000"/>
              </a:lnSpc>
              <a:spcBef>
                <a:spcPts val="110"/>
              </a:spcBef>
            </a:pPr>
            <a:r>
              <a:rPr sz="2700" b="1" spc="-280" dirty="0">
                <a:solidFill>
                  <a:srgbClr val="1F3A5E"/>
                </a:solidFill>
                <a:latin typeface="+mn-ea"/>
                <a:ea typeface="+mn-ea"/>
                <a:cs typeface="BIZ UDPGothic"/>
              </a:rPr>
              <a:t>病理検査</a:t>
            </a:r>
            <a:r>
              <a:rPr sz="2700" b="1" spc="-310" dirty="0">
                <a:solidFill>
                  <a:srgbClr val="1F3A5E"/>
                </a:solidFill>
                <a:latin typeface="+mn-ea"/>
                <a:ea typeface="+mn-ea"/>
                <a:cs typeface="Ryo Gothic Std B"/>
              </a:rPr>
              <a:t>は</a:t>
            </a:r>
            <a:r>
              <a:rPr sz="2700" b="1" spc="-280" dirty="0">
                <a:solidFill>
                  <a:srgbClr val="1F3A5E"/>
                </a:solidFill>
                <a:latin typeface="+mn-ea"/>
                <a:ea typeface="+mn-ea"/>
                <a:cs typeface="BIZ UDPGothic"/>
              </a:rPr>
              <a:t>可能</a:t>
            </a:r>
            <a:r>
              <a:rPr sz="2700" b="1" spc="-330" dirty="0">
                <a:solidFill>
                  <a:srgbClr val="1F3A5E"/>
                </a:solidFill>
                <a:latin typeface="+mn-ea"/>
                <a:ea typeface="+mn-ea"/>
                <a:cs typeface="Ryo Gothic Std B"/>
              </a:rPr>
              <a:t>な</a:t>
            </a:r>
            <a:r>
              <a:rPr sz="2700" b="1" spc="-505" dirty="0">
                <a:solidFill>
                  <a:srgbClr val="1F3A5E"/>
                </a:solidFill>
                <a:latin typeface="+mn-ea"/>
                <a:ea typeface="+mn-ea"/>
                <a:cs typeface="BIZ UDPGothic"/>
              </a:rPr>
              <a:t>限</a:t>
            </a:r>
            <a:r>
              <a:rPr sz="2700" b="1" spc="-560" dirty="0">
                <a:solidFill>
                  <a:srgbClr val="1F3A5E"/>
                </a:solidFill>
                <a:latin typeface="+mn-ea"/>
                <a:ea typeface="+mn-ea"/>
                <a:cs typeface="Ryo Gothic Std B"/>
              </a:rPr>
              <a:t>り</a:t>
            </a:r>
            <a:r>
              <a:rPr sz="2700" b="1" spc="-330" dirty="0">
                <a:solidFill>
                  <a:srgbClr val="1F3A5E"/>
                </a:solidFill>
                <a:latin typeface="+mn-ea"/>
                <a:ea typeface="+mn-ea"/>
                <a:cs typeface="BIZ UDPGothic"/>
              </a:rPr>
              <a:t>提出</a:t>
            </a:r>
            <a:endParaRPr sz="2700">
              <a:latin typeface="+mn-ea"/>
              <a:ea typeface="+mn-ea"/>
              <a:cs typeface="BIZ UDPGothic"/>
            </a:endParaRPr>
          </a:p>
        </p:txBody>
      </p:sp>
      <p:sp>
        <p:nvSpPr>
          <p:cNvPr id="4" name="object 4"/>
          <p:cNvSpPr/>
          <p:nvPr/>
        </p:nvSpPr>
        <p:spPr>
          <a:xfrm>
            <a:off x="304799" y="1142999"/>
            <a:ext cx="11582400" cy="9525"/>
          </a:xfrm>
          <a:custGeom>
            <a:avLst/>
            <a:gdLst/>
            <a:ahLst/>
            <a:cxnLst/>
            <a:rect l="l" t="t" r="r" b="b"/>
            <a:pathLst>
              <a:path w="11582400" h="9525">
                <a:moveTo>
                  <a:pt x="11582399" y="9524"/>
                </a:moveTo>
                <a:lnTo>
                  <a:pt x="0" y="9524"/>
                </a:lnTo>
                <a:lnTo>
                  <a:pt x="0" y="0"/>
                </a:lnTo>
                <a:lnTo>
                  <a:pt x="11582399" y="0"/>
                </a:lnTo>
                <a:lnTo>
                  <a:pt x="11582399" y="9524"/>
                </a:lnTo>
                <a:close/>
              </a:path>
            </a:pathLst>
          </a:custGeom>
          <a:solidFill>
            <a:srgbClr val="D4D4D4"/>
          </a:solidFill>
        </p:spPr>
        <p:txBody>
          <a:bodyPr wrap="square" lIns="0" tIns="0" rIns="0" bIns="0" rtlCol="0"/>
          <a:lstStyle/>
          <a:p>
            <a:endParaRPr>
              <a:latin typeface="+mn-ea"/>
              <a:ea typeface="+mn-ea"/>
            </a:endParaRPr>
          </a:p>
        </p:txBody>
      </p:sp>
      <p:sp>
        <p:nvSpPr>
          <p:cNvPr id="5" name="object 5"/>
          <p:cNvSpPr/>
          <p:nvPr/>
        </p:nvSpPr>
        <p:spPr>
          <a:xfrm>
            <a:off x="651307" y="4103070"/>
            <a:ext cx="11125200" cy="9525"/>
          </a:xfrm>
          <a:custGeom>
            <a:avLst/>
            <a:gdLst/>
            <a:ahLst/>
            <a:cxnLst/>
            <a:rect l="l" t="t" r="r" b="b"/>
            <a:pathLst>
              <a:path w="11125200" h="9525">
                <a:moveTo>
                  <a:pt x="11125199" y="9524"/>
                </a:moveTo>
                <a:lnTo>
                  <a:pt x="0" y="9524"/>
                </a:lnTo>
                <a:lnTo>
                  <a:pt x="0" y="0"/>
                </a:lnTo>
                <a:lnTo>
                  <a:pt x="11125199" y="0"/>
                </a:lnTo>
                <a:lnTo>
                  <a:pt x="11125199" y="9524"/>
                </a:lnTo>
                <a:close/>
              </a:path>
            </a:pathLst>
          </a:custGeom>
          <a:solidFill>
            <a:srgbClr val="E9E9E9"/>
          </a:solidFill>
        </p:spPr>
        <p:txBody>
          <a:bodyPr wrap="square" lIns="0" tIns="0" rIns="0" bIns="0" rtlCol="0"/>
          <a:lstStyle/>
          <a:p>
            <a:endParaRPr>
              <a:latin typeface="+mn-ea"/>
              <a:ea typeface="+mn-ea"/>
            </a:endParaRPr>
          </a:p>
        </p:txBody>
      </p:sp>
      <p:grpSp>
        <p:nvGrpSpPr>
          <p:cNvPr id="6" name="object 6"/>
          <p:cNvGrpSpPr/>
          <p:nvPr/>
        </p:nvGrpSpPr>
        <p:grpSpPr>
          <a:xfrm>
            <a:off x="613209" y="4463141"/>
            <a:ext cx="11125200" cy="933450"/>
            <a:chOff x="533399" y="3905249"/>
            <a:chExt cx="11125200" cy="933450"/>
          </a:xfrm>
        </p:grpSpPr>
        <p:sp>
          <p:nvSpPr>
            <p:cNvPr id="7" name="object 7"/>
            <p:cNvSpPr/>
            <p:nvPr/>
          </p:nvSpPr>
          <p:spPr>
            <a:xfrm>
              <a:off x="533399" y="3905249"/>
              <a:ext cx="11125200" cy="933450"/>
            </a:xfrm>
            <a:custGeom>
              <a:avLst/>
              <a:gdLst/>
              <a:ahLst/>
              <a:cxnLst/>
              <a:rect l="l" t="t" r="r" b="b"/>
              <a:pathLst>
                <a:path w="11125200" h="933450">
                  <a:moveTo>
                    <a:pt x="11125199" y="933449"/>
                  </a:moveTo>
                  <a:lnTo>
                    <a:pt x="0" y="933449"/>
                  </a:lnTo>
                  <a:lnTo>
                    <a:pt x="0" y="0"/>
                  </a:lnTo>
                  <a:lnTo>
                    <a:pt x="11125199" y="0"/>
                  </a:lnTo>
                  <a:lnTo>
                    <a:pt x="11125199" y="933449"/>
                  </a:lnTo>
                  <a:close/>
                </a:path>
              </a:pathLst>
            </a:custGeom>
            <a:solidFill>
              <a:srgbClr val="FAF7F2"/>
            </a:solidFill>
          </p:spPr>
          <p:txBody>
            <a:bodyPr wrap="square" lIns="0" tIns="0" rIns="0" bIns="0" rtlCol="0"/>
            <a:lstStyle/>
            <a:p>
              <a:endParaRPr>
                <a:latin typeface="+mn-ea"/>
                <a:ea typeface="+mn-ea"/>
              </a:endParaRPr>
            </a:p>
          </p:txBody>
        </p:sp>
        <p:sp>
          <p:nvSpPr>
            <p:cNvPr id="8" name="object 8"/>
            <p:cNvSpPr/>
            <p:nvPr/>
          </p:nvSpPr>
          <p:spPr>
            <a:xfrm>
              <a:off x="533399" y="3905249"/>
              <a:ext cx="38100" cy="933450"/>
            </a:xfrm>
            <a:custGeom>
              <a:avLst/>
              <a:gdLst/>
              <a:ahLst/>
              <a:cxnLst/>
              <a:rect l="l" t="t" r="r" b="b"/>
              <a:pathLst>
                <a:path w="38100" h="933450">
                  <a:moveTo>
                    <a:pt x="38099" y="933449"/>
                  </a:moveTo>
                  <a:lnTo>
                    <a:pt x="0" y="933449"/>
                  </a:lnTo>
                  <a:lnTo>
                    <a:pt x="0" y="0"/>
                  </a:lnTo>
                  <a:lnTo>
                    <a:pt x="38099" y="0"/>
                  </a:lnTo>
                  <a:lnTo>
                    <a:pt x="38099" y="933449"/>
                  </a:lnTo>
                  <a:close/>
                </a:path>
              </a:pathLst>
            </a:custGeom>
            <a:solidFill>
              <a:srgbClr val="B8860A"/>
            </a:solidFill>
          </p:spPr>
          <p:txBody>
            <a:bodyPr wrap="square" lIns="0" tIns="0" rIns="0" bIns="0" rtlCol="0"/>
            <a:lstStyle/>
            <a:p>
              <a:endParaRPr>
                <a:latin typeface="+mn-ea"/>
                <a:ea typeface="+mn-ea"/>
              </a:endParaRPr>
            </a:p>
          </p:txBody>
        </p:sp>
      </p:grpSp>
      <p:sp>
        <p:nvSpPr>
          <p:cNvPr id="10" name="object 10"/>
          <p:cNvSpPr txBox="1"/>
          <p:nvPr/>
        </p:nvSpPr>
        <p:spPr>
          <a:xfrm>
            <a:off x="638608" y="1939054"/>
            <a:ext cx="5103384" cy="1148391"/>
          </a:xfrm>
          <a:prstGeom prst="rect">
            <a:avLst/>
          </a:prstGeom>
        </p:spPr>
        <p:txBody>
          <a:bodyPr vert="horz" wrap="square" lIns="0" tIns="14605" rIns="0" bIns="0" rtlCol="0">
            <a:spAutoFit/>
          </a:bodyPr>
          <a:lstStyle/>
          <a:p>
            <a:pPr marL="12700">
              <a:lnSpc>
                <a:spcPct val="100000"/>
              </a:lnSpc>
              <a:spcBef>
                <a:spcPts val="115"/>
              </a:spcBef>
            </a:pPr>
            <a:r>
              <a:rPr sz="2400" b="1" spc="-220" dirty="0" err="1">
                <a:solidFill>
                  <a:srgbClr val="1A1A1A"/>
                </a:solidFill>
                <a:latin typeface="+mn-ea"/>
                <a:ea typeface="+mn-ea"/>
                <a:cs typeface="BIZ UDPGothic"/>
              </a:rPr>
              <a:t>臨床的</a:t>
            </a:r>
            <a:r>
              <a:rPr sz="2400" b="1" spc="-254" dirty="0" err="1">
                <a:solidFill>
                  <a:srgbClr val="1A1A1A"/>
                </a:solidFill>
                <a:latin typeface="+mn-ea"/>
                <a:ea typeface="+mn-ea"/>
                <a:cs typeface="Ryo Gothic Std B"/>
              </a:rPr>
              <a:t>に</a:t>
            </a:r>
            <a:r>
              <a:rPr sz="2400" b="1" spc="-220" dirty="0" err="1">
                <a:solidFill>
                  <a:srgbClr val="1A1A1A"/>
                </a:solidFill>
                <a:latin typeface="+mn-ea"/>
                <a:ea typeface="+mn-ea"/>
                <a:cs typeface="BIZ UDPGothic"/>
              </a:rPr>
              <a:t>骨転移</a:t>
            </a:r>
            <a:r>
              <a:rPr sz="2400" b="1" spc="-315" dirty="0" err="1">
                <a:solidFill>
                  <a:srgbClr val="1A1A1A"/>
                </a:solidFill>
                <a:latin typeface="+mn-ea"/>
                <a:ea typeface="+mn-ea"/>
                <a:cs typeface="Ryo Gothic Std B"/>
              </a:rPr>
              <a:t>を</a:t>
            </a:r>
            <a:r>
              <a:rPr sz="2400" b="1" spc="-395" dirty="0" err="1">
                <a:solidFill>
                  <a:srgbClr val="1A1A1A"/>
                </a:solidFill>
                <a:latin typeface="+mn-ea"/>
                <a:ea typeface="+mn-ea"/>
                <a:cs typeface="BIZ UDPGothic"/>
              </a:rPr>
              <a:t>疑</a:t>
            </a:r>
            <a:r>
              <a:rPr sz="2400" b="1" spc="-315" dirty="0" err="1">
                <a:solidFill>
                  <a:srgbClr val="1A1A1A"/>
                </a:solidFill>
                <a:latin typeface="+mn-ea"/>
                <a:ea typeface="+mn-ea"/>
                <a:cs typeface="Ryo Gothic Std B"/>
              </a:rPr>
              <a:t>っているが</a:t>
            </a:r>
            <a:endParaRPr lang="en-US" sz="2400" b="1" spc="-315" dirty="0">
              <a:solidFill>
                <a:srgbClr val="1A1A1A"/>
              </a:solidFill>
              <a:latin typeface="+mn-ea"/>
              <a:ea typeface="+mn-ea"/>
              <a:cs typeface="Ryo Gothic Std B"/>
            </a:endParaRPr>
          </a:p>
          <a:p>
            <a:pPr marL="12700">
              <a:lnSpc>
                <a:spcPct val="100000"/>
              </a:lnSpc>
              <a:spcBef>
                <a:spcPts val="115"/>
              </a:spcBef>
            </a:pPr>
            <a:endParaRPr lang="en-US" sz="2400" dirty="0">
              <a:latin typeface="+mn-ea"/>
              <a:ea typeface="+mn-ea"/>
              <a:cs typeface="Ryo Gothic Std B"/>
            </a:endParaRPr>
          </a:p>
          <a:p>
            <a:pPr marL="12700">
              <a:lnSpc>
                <a:spcPct val="100000"/>
              </a:lnSpc>
              <a:spcBef>
                <a:spcPts val="115"/>
              </a:spcBef>
            </a:pPr>
            <a:r>
              <a:rPr lang="ja-JP" altLang="en-US" sz="2400" b="1" spc="-210">
                <a:solidFill>
                  <a:srgbClr val="BF382A"/>
                </a:solidFill>
                <a:latin typeface="+mn-ea"/>
                <a:ea typeface="+mn-ea"/>
                <a:cs typeface="BIZ UDPGothic"/>
              </a:rPr>
              <a:t>　</a:t>
            </a:r>
            <a:r>
              <a:rPr sz="2400" b="1" spc="-210" dirty="0" err="1">
                <a:solidFill>
                  <a:srgbClr val="BF382A"/>
                </a:solidFill>
                <a:latin typeface="+mn-ea"/>
                <a:ea typeface="+mn-ea"/>
                <a:cs typeface="BIZ UDPGothic"/>
              </a:rPr>
              <a:t>原発</a:t>
            </a:r>
            <a:r>
              <a:rPr sz="2400" b="1" spc="-220" dirty="0" err="1">
                <a:solidFill>
                  <a:srgbClr val="BF382A"/>
                </a:solidFill>
                <a:latin typeface="+mn-ea"/>
                <a:ea typeface="+mn-ea"/>
                <a:cs typeface="Ryo Gothic Std B"/>
              </a:rPr>
              <a:t>が</a:t>
            </a:r>
            <a:r>
              <a:rPr sz="2400" b="1" spc="-130" dirty="0" err="1">
                <a:solidFill>
                  <a:srgbClr val="BF382A"/>
                </a:solidFill>
                <a:latin typeface="+mn-ea"/>
                <a:ea typeface="+mn-ea"/>
                <a:cs typeface="BIZ UDPGothic"/>
              </a:rPr>
              <a:t>不明</a:t>
            </a:r>
            <a:endParaRPr sz="2400" dirty="0">
              <a:latin typeface="+mn-ea"/>
              <a:ea typeface="+mn-ea"/>
              <a:cs typeface="BIZ UDPGothic"/>
            </a:endParaRPr>
          </a:p>
        </p:txBody>
      </p:sp>
      <p:pic>
        <p:nvPicPr>
          <p:cNvPr id="11" name="object 11"/>
          <p:cNvPicPr/>
          <p:nvPr/>
        </p:nvPicPr>
        <p:blipFill>
          <a:blip r:embed="rId2" cstate="print"/>
          <a:stretch>
            <a:fillRect/>
          </a:stretch>
        </p:blipFill>
        <p:spPr>
          <a:xfrm>
            <a:off x="613209" y="2816094"/>
            <a:ext cx="133350" cy="133349"/>
          </a:xfrm>
          <a:prstGeom prst="rect">
            <a:avLst/>
          </a:prstGeom>
        </p:spPr>
      </p:pic>
      <p:sp>
        <p:nvSpPr>
          <p:cNvPr id="12" name="object 12"/>
          <p:cNvSpPr txBox="1"/>
          <p:nvPr/>
        </p:nvSpPr>
        <p:spPr>
          <a:xfrm>
            <a:off x="784656" y="3248144"/>
            <a:ext cx="4244543" cy="384080"/>
          </a:xfrm>
          <a:prstGeom prst="rect">
            <a:avLst/>
          </a:prstGeom>
        </p:spPr>
        <p:txBody>
          <a:bodyPr vert="horz" wrap="square" lIns="0" tIns="14605" rIns="0" bIns="0" rtlCol="0">
            <a:spAutoFit/>
          </a:bodyPr>
          <a:lstStyle/>
          <a:p>
            <a:pPr marL="12700">
              <a:lnSpc>
                <a:spcPct val="100000"/>
              </a:lnSpc>
              <a:spcBef>
                <a:spcPts val="115"/>
              </a:spcBef>
            </a:pPr>
            <a:r>
              <a:rPr sz="2400" b="1" spc="-210" dirty="0" err="1">
                <a:solidFill>
                  <a:srgbClr val="BF382A"/>
                </a:solidFill>
                <a:latin typeface="+mn-ea"/>
                <a:ea typeface="+mn-ea"/>
                <a:cs typeface="BIZ UDPGothic"/>
              </a:rPr>
              <a:t>重複</a:t>
            </a:r>
            <a:r>
              <a:rPr sz="2400" b="1" spc="-535" dirty="0" err="1">
                <a:solidFill>
                  <a:srgbClr val="BF382A"/>
                </a:solidFill>
                <a:latin typeface="+mn-ea"/>
                <a:ea typeface="+mn-ea"/>
                <a:cs typeface="Ryo Gothic Std B"/>
              </a:rPr>
              <a:t>がんでどちら</a:t>
            </a:r>
            <a:r>
              <a:rPr sz="2400" b="1" spc="-535" dirty="0">
                <a:solidFill>
                  <a:srgbClr val="BF382A"/>
                </a:solidFill>
                <a:latin typeface="+mn-ea"/>
                <a:ea typeface="+mn-ea"/>
                <a:cs typeface="Ryo Gothic Std B"/>
              </a:rPr>
              <a:t> </a:t>
            </a:r>
            <a:r>
              <a:rPr sz="2400" b="1" spc="-535" dirty="0" err="1">
                <a:solidFill>
                  <a:srgbClr val="BF382A"/>
                </a:solidFill>
                <a:latin typeface="+mn-ea"/>
                <a:ea typeface="+mn-ea"/>
                <a:cs typeface="Ryo Gothic Std B"/>
              </a:rPr>
              <a:t>が</a:t>
            </a:r>
            <a:r>
              <a:rPr lang="en-US" sz="2400" b="1" spc="-535" dirty="0">
                <a:solidFill>
                  <a:srgbClr val="BF382A"/>
                </a:solidFill>
                <a:latin typeface="+mn-ea"/>
                <a:ea typeface="+mn-ea"/>
                <a:cs typeface="Ryo Gothic Std B"/>
              </a:rPr>
              <a:t>    </a:t>
            </a:r>
            <a:r>
              <a:rPr sz="2400" b="1" spc="-210" dirty="0" err="1">
                <a:solidFill>
                  <a:srgbClr val="BF382A"/>
                </a:solidFill>
                <a:latin typeface="+mn-ea"/>
                <a:ea typeface="+mn-ea"/>
                <a:cs typeface="BIZ UDPGothic"/>
              </a:rPr>
              <a:t>原因</a:t>
            </a:r>
            <a:r>
              <a:rPr sz="2400" b="1" spc="-229" dirty="0" err="1">
                <a:solidFill>
                  <a:srgbClr val="BF382A"/>
                </a:solidFill>
                <a:latin typeface="+mn-ea"/>
                <a:ea typeface="+mn-ea"/>
                <a:cs typeface="Ryo Gothic Std B"/>
              </a:rPr>
              <a:t>か</a:t>
            </a:r>
            <a:r>
              <a:rPr sz="2400" b="1" spc="-150" dirty="0" err="1">
                <a:solidFill>
                  <a:srgbClr val="BF382A"/>
                </a:solidFill>
                <a:latin typeface="+mn-ea"/>
                <a:ea typeface="+mn-ea"/>
                <a:cs typeface="BIZ UDPGothic"/>
              </a:rPr>
              <a:t>不明</a:t>
            </a:r>
            <a:endParaRPr sz="2400" dirty="0">
              <a:latin typeface="+mn-ea"/>
              <a:ea typeface="+mn-ea"/>
              <a:cs typeface="BIZ UDPGothic"/>
            </a:endParaRPr>
          </a:p>
        </p:txBody>
      </p:sp>
      <p:sp>
        <p:nvSpPr>
          <p:cNvPr id="14" name="object 14"/>
          <p:cNvSpPr txBox="1"/>
          <p:nvPr/>
        </p:nvSpPr>
        <p:spPr>
          <a:xfrm>
            <a:off x="4991636" y="2946462"/>
            <a:ext cx="2838450" cy="384080"/>
          </a:xfrm>
          <a:prstGeom prst="rect">
            <a:avLst/>
          </a:prstGeom>
        </p:spPr>
        <p:txBody>
          <a:bodyPr vert="horz" wrap="square" lIns="0" tIns="14605" rIns="0" bIns="0" rtlCol="0">
            <a:spAutoFit/>
          </a:bodyPr>
          <a:lstStyle/>
          <a:p>
            <a:pPr marL="12700">
              <a:lnSpc>
                <a:spcPct val="100000"/>
              </a:lnSpc>
              <a:spcBef>
                <a:spcPts val="115"/>
              </a:spcBef>
            </a:pPr>
            <a:r>
              <a:rPr sz="2400" b="1" spc="-235" dirty="0" err="1">
                <a:solidFill>
                  <a:srgbClr val="BF382A"/>
                </a:solidFill>
                <a:latin typeface="+mn-ea"/>
                <a:ea typeface="+mn-ea"/>
                <a:cs typeface="Ryo Gothic Std B"/>
              </a:rPr>
              <a:t>の</a:t>
            </a:r>
            <a:r>
              <a:rPr sz="2400" b="1" spc="-215" dirty="0" err="1">
                <a:solidFill>
                  <a:srgbClr val="BF382A"/>
                </a:solidFill>
                <a:latin typeface="+mn-ea"/>
                <a:ea typeface="+mn-ea"/>
                <a:cs typeface="BIZ UDPGothic"/>
              </a:rPr>
              <a:t>場合</a:t>
            </a:r>
            <a:r>
              <a:rPr sz="2400" b="1" spc="-235" dirty="0" err="1">
                <a:solidFill>
                  <a:srgbClr val="BF382A"/>
                </a:solidFill>
                <a:latin typeface="+mn-ea"/>
                <a:ea typeface="+mn-ea"/>
                <a:cs typeface="Ryo Gothic Std B"/>
              </a:rPr>
              <a:t>は</a:t>
            </a:r>
            <a:r>
              <a:rPr sz="2400" b="1" spc="-165" dirty="0" err="1">
                <a:solidFill>
                  <a:srgbClr val="BF382A"/>
                </a:solidFill>
                <a:latin typeface="+mn-ea"/>
                <a:ea typeface="+mn-ea"/>
                <a:cs typeface="BIZ UDPGothic"/>
              </a:rPr>
              <a:t>提出</a:t>
            </a:r>
            <a:endParaRPr sz="2400" dirty="0">
              <a:latin typeface="+mn-ea"/>
              <a:ea typeface="+mn-ea"/>
              <a:cs typeface="BIZ UDPGothic"/>
            </a:endParaRPr>
          </a:p>
        </p:txBody>
      </p:sp>
      <p:pic>
        <p:nvPicPr>
          <p:cNvPr id="15" name="object 15"/>
          <p:cNvPicPr/>
          <p:nvPr/>
        </p:nvPicPr>
        <p:blipFill>
          <a:blip r:embed="rId3" cstate="print"/>
          <a:stretch>
            <a:fillRect/>
          </a:stretch>
        </p:blipFill>
        <p:spPr>
          <a:xfrm>
            <a:off x="613209" y="3371316"/>
            <a:ext cx="133350" cy="133349"/>
          </a:xfrm>
          <a:prstGeom prst="rect">
            <a:avLst/>
          </a:prstGeom>
        </p:spPr>
      </p:pic>
      <p:sp>
        <p:nvSpPr>
          <p:cNvPr id="16" name="object 16"/>
          <p:cNvSpPr txBox="1"/>
          <p:nvPr/>
        </p:nvSpPr>
        <p:spPr>
          <a:xfrm>
            <a:off x="679884" y="4575576"/>
            <a:ext cx="11087100" cy="570669"/>
          </a:xfrm>
          <a:prstGeom prst="rect">
            <a:avLst/>
          </a:prstGeom>
        </p:spPr>
        <p:txBody>
          <a:bodyPr vert="horz" wrap="square" lIns="0" tIns="138430" rIns="0" bIns="0" rtlCol="0">
            <a:spAutoFit/>
          </a:bodyPr>
          <a:lstStyle/>
          <a:p>
            <a:pPr marL="471170" indent="-280670">
              <a:lnSpc>
                <a:spcPct val="100000"/>
              </a:lnSpc>
              <a:spcBef>
                <a:spcPts val="1090"/>
              </a:spcBef>
              <a:buFont typeface="Arial"/>
              <a:buChar char="●"/>
              <a:tabLst>
                <a:tab pos="471170" algn="l"/>
              </a:tabLst>
            </a:pPr>
            <a:r>
              <a:rPr sz="2800" spc="-260" dirty="0" err="1">
                <a:solidFill>
                  <a:srgbClr val="BF382A"/>
                </a:solidFill>
                <a:latin typeface="+mn-ea"/>
                <a:ea typeface="+mn-ea"/>
                <a:cs typeface="Ryo Gothic Std B"/>
              </a:rPr>
              <a:t>がん</a:t>
            </a:r>
            <a:r>
              <a:rPr sz="2800" spc="-204" dirty="0" err="1">
                <a:solidFill>
                  <a:srgbClr val="BF382A"/>
                </a:solidFill>
                <a:latin typeface="+mn-ea"/>
                <a:ea typeface="+mn-ea"/>
                <a:cs typeface="BIZ UDPGothic"/>
              </a:rPr>
              <a:t>主治医</a:t>
            </a:r>
            <a:r>
              <a:rPr sz="2800" spc="-254" dirty="0" err="1">
                <a:solidFill>
                  <a:srgbClr val="BF382A"/>
                </a:solidFill>
                <a:latin typeface="+mn-ea"/>
                <a:ea typeface="+mn-ea"/>
                <a:cs typeface="Ryo Gothic Std B"/>
              </a:rPr>
              <a:t>に</a:t>
            </a:r>
            <a:r>
              <a:rPr sz="2800" spc="-200" dirty="0" err="1">
                <a:solidFill>
                  <a:srgbClr val="BF382A"/>
                </a:solidFill>
                <a:latin typeface="+mn-ea"/>
                <a:ea typeface="+mn-ea"/>
                <a:cs typeface="BIZ UDPGothic"/>
              </a:rPr>
              <a:t>生検</a:t>
            </a:r>
            <a:r>
              <a:rPr sz="2800" spc="-215" dirty="0" err="1">
                <a:solidFill>
                  <a:srgbClr val="BF382A"/>
                </a:solidFill>
                <a:latin typeface="+mn-ea"/>
                <a:ea typeface="+mn-ea"/>
                <a:cs typeface="Ryo Gothic Std B"/>
              </a:rPr>
              <a:t>が</a:t>
            </a:r>
            <a:r>
              <a:rPr sz="2800" spc="-200" dirty="0" err="1">
                <a:solidFill>
                  <a:srgbClr val="BF382A"/>
                </a:solidFill>
                <a:latin typeface="+mn-ea"/>
                <a:ea typeface="+mn-ea"/>
                <a:cs typeface="BIZ UDPGothic"/>
              </a:rPr>
              <a:t>必要</a:t>
            </a:r>
            <a:r>
              <a:rPr sz="2800" spc="-220" dirty="0" err="1">
                <a:solidFill>
                  <a:srgbClr val="BF382A"/>
                </a:solidFill>
                <a:latin typeface="+mn-ea"/>
                <a:ea typeface="+mn-ea"/>
                <a:cs typeface="Ryo Gothic Std B"/>
              </a:rPr>
              <a:t>か</a:t>
            </a:r>
            <a:r>
              <a:rPr sz="2800" spc="-125" dirty="0" err="1">
                <a:solidFill>
                  <a:srgbClr val="BF382A"/>
                </a:solidFill>
                <a:latin typeface="+mn-ea"/>
                <a:ea typeface="+mn-ea"/>
                <a:cs typeface="BIZ UDPGothic"/>
              </a:rPr>
              <a:t>確認</a:t>
            </a:r>
            <a:r>
              <a:rPr lang="ja-JP" altLang="en-US" sz="2800" spc="-215">
                <a:solidFill>
                  <a:srgbClr val="595959"/>
                </a:solidFill>
                <a:latin typeface="+mn-ea"/>
                <a:ea typeface="+mn-ea"/>
                <a:cs typeface="BIZ UDPGothic"/>
              </a:rPr>
              <a:t>（遺伝子検査のため）</a:t>
            </a:r>
            <a:endParaRPr sz="2800" dirty="0">
              <a:latin typeface="+mn-ea"/>
              <a:ea typeface="+mn-ea"/>
              <a:cs typeface="SimSun"/>
            </a:endParaRPr>
          </a:p>
        </p:txBody>
      </p:sp>
      <p:grpSp>
        <p:nvGrpSpPr>
          <p:cNvPr id="18" name="object 18"/>
          <p:cNvGrpSpPr/>
          <p:nvPr/>
        </p:nvGrpSpPr>
        <p:grpSpPr>
          <a:xfrm>
            <a:off x="0" y="0"/>
            <a:ext cx="12192000" cy="419100"/>
            <a:chOff x="0" y="0"/>
            <a:chExt cx="12192000" cy="419100"/>
          </a:xfrm>
        </p:grpSpPr>
        <p:sp>
          <p:nvSpPr>
            <p:cNvPr id="19" name="object 19"/>
            <p:cNvSpPr/>
            <p:nvPr/>
          </p:nvSpPr>
          <p:spPr>
            <a:xfrm>
              <a:off x="0" y="0"/>
              <a:ext cx="12192000" cy="419100"/>
            </a:xfrm>
            <a:custGeom>
              <a:avLst/>
              <a:gdLst/>
              <a:ahLst/>
              <a:cxnLst/>
              <a:rect l="l" t="t" r="r" b="b"/>
              <a:pathLst>
                <a:path w="12192000" h="419100">
                  <a:moveTo>
                    <a:pt x="12191999" y="419099"/>
                  </a:moveTo>
                  <a:lnTo>
                    <a:pt x="0" y="419099"/>
                  </a:lnTo>
                  <a:lnTo>
                    <a:pt x="0" y="0"/>
                  </a:lnTo>
                  <a:lnTo>
                    <a:pt x="12191999" y="0"/>
                  </a:lnTo>
                  <a:lnTo>
                    <a:pt x="12191999" y="419099"/>
                  </a:lnTo>
                  <a:close/>
                </a:path>
              </a:pathLst>
            </a:custGeom>
            <a:solidFill>
              <a:srgbClr val="1F3A5E"/>
            </a:solidFill>
          </p:spPr>
          <p:txBody>
            <a:bodyPr wrap="square" lIns="0" tIns="0" rIns="0" bIns="0" rtlCol="0"/>
            <a:lstStyle/>
            <a:p>
              <a:endParaRPr>
                <a:latin typeface="+mn-ea"/>
                <a:ea typeface="+mn-ea"/>
              </a:endParaRPr>
            </a:p>
          </p:txBody>
        </p:sp>
        <p:sp>
          <p:nvSpPr>
            <p:cNvPr id="20" name="object 20"/>
            <p:cNvSpPr/>
            <p:nvPr/>
          </p:nvSpPr>
          <p:spPr>
            <a:xfrm>
              <a:off x="228599" y="161924"/>
              <a:ext cx="28575" cy="133350"/>
            </a:xfrm>
            <a:custGeom>
              <a:avLst/>
              <a:gdLst/>
              <a:ahLst/>
              <a:cxnLst/>
              <a:rect l="l" t="t" r="r" b="b"/>
              <a:pathLst>
                <a:path w="28575" h="133350">
                  <a:moveTo>
                    <a:pt x="28574" y="133349"/>
                  </a:moveTo>
                  <a:lnTo>
                    <a:pt x="0" y="133349"/>
                  </a:lnTo>
                  <a:lnTo>
                    <a:pt x="0" y="0"/>
                  </a:lnTo>
                  <a:lnTo>
                    <a:pt x="28574" y="0"/>
                  </a:lnTo>
                  <a:lnTo>
                    <a:pt x="28574" y="133349"/>
                  </a:lnTo>
                  <a:close/>
                </a:path>
              </a:pathLst>
            </a:custGeom>
            <a:solidFill>
              <a:srgbClr val="B8860A"/>
            </a:solidFill>
          </p:spPr>
          <p:txBody>
            <a:bodyPr wrap="square" lIns="0" tIns="0" rIns="0" bIns="0" rtlCol="0"/>
            <a:lstStyle/>
            <a:p>
              <a:endParaRPr>
                <a:latin typeface="+mn-ea"/>
                <a:ea typeface="+mn-ea"/>
              </a:endParaRPr>
            </a:p>
          </p:txBody>
        </p:sp>
      </p:grpSp>
      <p:sp>
        <p:nvSpPr>
          <p:cNvPr id="21" name="object 21"/>
          <p:cNvSpPr txBox="1"/>
          <p:nvPr/>
        </p:nvSpPr>
        <p:spPr>
          <a:xfrm>
            <a:off x="339724" y="103314"/>
            <a:ext cx="1983739" cy="194284"/>
          </a:xfrm>
          <a:prstGeom prst="rect">
            <a:avLst/>
          </a:prstGeom>
        </p:spPr>
        <p:txBody>
          <a:bodyPr vert="horz" wrap="square" lIns="0" tIns="17145" rIns="0" bIns="0" rtlCol="0">
            <a:spAutoFit/>
          </a:bodyPr>
          <a:lstStyle/>
          <a:p>
            <a:pPr marL="12700">
              <a:lnSpc>
                <a:spcPct val="100000"/>
              </a:lnSpc>
              <a:spcBef>
                <a:spcPts val="135"/>
              </a:spcBef>
              <a:tabLst>
                <a:tab pos="692150" algn="l"/>
              </a:tabLst>
            </a:pPr>
            <a:r>
              <a:rPr sz="1150" b="1" spc="-90" dirty="0">
                <a:solidFill>
                  <a:srgbClr val="FFFFFF"/>
                </a:solidFill>
                <a:latin typeface="+mn-ea"/>
                <a:ea typeface="+mn-ea"/>
                <a:cs typeface="BIZ UDPGothic"/>
              </a:rPr>
              <a:t>病的骨</a:t>
            </a:r>
            <a:r>
              <a:rPr sz="1150" b="1" spc="-50" dirty="0">
                <a:solidFill>
                  <a:srgbClr val="FFFFFF"/>
                </a:solidFill>
                <a:latin typeface="+mn-ea"/>
                <a:ea typeface="+mn-ea"/>
                <a:cs typeface="BIZ UDPGothic"/>
              </a:rPr>
              <a:t>折</a:t>
            </a:r>
            <a:r>
              <a:rPr sz="1150" b="1" dirty="0">
                <a:solidFill>
                  <a:srgbClr val="FFFFFF"/>
                </a:solidFill>
                <a:latin typeface="+mn-ea"/>
                <a:ea typeface="+mn-ea"/>
                <a:cs typeface="BIZ UDPGothic"/>
              </a:rPr>
              <a:t>	</a:t>
            </a:r>
            <a:r>
              <a:rPr sz="1150" b="1" spc="-90" dirty="0">
                <a:solidFill>
                  <a:srgbClr val="FFFFFF"/>
                </a:solidFill>
                <a:latin typeface="+mn-ea"/>
                <a:ea typeface="+mn-ea"/>
                <a:cs typeface="BIZ UDPGothic"/>
              </a:rPr>
              <a:t>症例相</a:t>
            </a:r>
            <a:r>
              <a:rPr sz="1150" b="1" spc="-135" dirty="0">
                <a:solidFill>
                  <a:srgbClr val="FFFFFF"/>
                </a:solidFill>
                <a:latin typeface="+mn-ea"/>
                <a:ea typeface="+mn-ea"/>
                <a:cs typeface="BIZ UDPGothic"/>
              </a:rPr>
              <a:t>談</a:t>
            </a:r>
            <a:r>
              <a:rPr sz="1150" b="1" spc="-204" dirty="0">
                <a:solidFill>
                  <a:srgbClr val="FFFFFF"/>
                </a:solidFill>
                <a:latin typeface="+mn-ea"/>
                <a:ea typeface="+mn-ea"/>
                <a:cs typeface="Ryo Gothic Std B"/>
              </a:rPr>
              <a:t>テ</a:t>
            </a:r>
            <a:r>
              <a:rPr sz="1150" b="1" spc="-245" dirty="0">
                <a:solidFill>
                  <a:srgbClr val="FFFFFF"/>
                </a:solidFill>
                <a:latin typeface="+mn-ea"/>
                <a:ea typeface="+mn-ea"/>
                <a:cs typeface="Ryo Gothic Std B"/>
              </a:rPr>
              <a:t>ン</a:t>
            </a:r>
            <a:r>
              <a:rPr sz="1150" b="1" spc="-180" dirty="0">
                <a:solidFill>
                  <a:srgbClr val="FFFFFF"/>
                </a:solidFill>
                <a:latin typeface="+mn-ea"/>
                <a:ea typeface="+mn-ea"/>
                <a:cs typeface="Ryo Gothic Std B"/>
              </a:rPr>
              <a:t>プ</a:t>
            </a:r>
            <a:r>
              <a:rPr sz="1150" b="1" spc="-160" dirty="0">
                <a:solidFill>
                  <a:srgbClr val="FFFFFF"/>
                </a:solidFill>
                <a:latin typeface="+mn-ea"/>
                <a:ea typeface="+mn-ea"/>
                <a:cs typeface="Ryo Gothic Std B"/>
              </a:rPr>
              <a:t>レ</a:t>
            </a:r>
            <a:r>
              <a:rPr sz="1150" b="1" spc="-254" dirty="0">
                <a:solidFill>
                  <a:srgbClr val="FFFFFF"/>
                </a:solidFill>
                <a:latin typeface="+mn-ea"/>
                <a:ea typeface="+mn-ea"/>
                <a:cs typeface="Ryo Gothic Std B"/>
              </a:rPr>
              <a:t>ー</a:t>
            </a:r>
            <a:r>
              <a:rPr sz="1150" b="1" spc="-50" dirty="0">
                <a:solidFill>
                  <a:srgbClr val="FFFFFF"/>
                </a:solidFill>
                <a:latin typeface="+mn-ea"/>
                <a:ea typeface="+mn-ea"/>
                <a:cs typeface="Ryo Gothic Std B"/>
              </a:rPr>
              <a:t>ト</a:t>
            </a:r>
            <a:endParaRPr sz="1150">
              <a:latin typeface="+mn-ea"/>
              <a:ea typeface="+mn-ea"/>
              <a:cs typeface="Ryo Gothic Std B"/>
            </a:endParaRPr>
          </a:p>
        </p:txBody>
      </p:sp>
      <p:sp>
        <p:nvSpPr>
          <p:cNvPr id="22" name="object 22"/>
          <p:cNvSpPr txBox="1"/>
          <p:nvPr/>
        </p:nvSpPr>
        <p:spPr>
          <a:xfrm>
            <a:off x="10999687" y="124840"/>
            <a:ext cx="972185" cy="168635"/>
          </a:xfrm>
          <a:prstGeom prst="rect">
            <a:avLst/>
          </a:prstGeom>
        </p:spPr>
        <p:txBody>
          <a:bodyPr vert="horz" wrap="square" lIns="0" tIns="14604" rIns="0" bIns="0" rtlCol="0">
            <a:spAutoFit/>
          </a:bodyPr>
          <a:lstStyle/>
          <a:p>
            <a:pPr marL="12700">
              <a:lnSpc>
                <a:spcPct val="100000"/>
              </a:lnSpc>
              <a:spcBef>
                <a:spcPts val="114"/>
              </a:spcBef>
            </a:pPr>
            <a:r>
              <a:rPr sz="1000" spc="-65" dirty="0">
                <a:solidFill>
                  <a:srgbClr val="FFFFFF"/>
                </a:solidFill>
                <a:latin typeface="+mn-ea"/>
                <a:ea typeface="+mn-ea"/>
                <a:cs typeface="SimSun"/>
              </a:rPr>
              <a:t>東北大学整形外科</a:t>
            </a:r>
            <a:endParaRPr sz="1000">
              <a:latin typeface="+mn-ea"/>
              <a:ea typeface="+mn-ea"/>
              <a:cs typeface="SimSun"/>
            </a:endParaRPr>
          </a:p>
        </p:txBody>
      </p:sp>
      <p:grpSp>
        <p:nvGrpSpPr>
          <p:cNvPr id="23" name="object 23"/>
          <p:cNvGrpSpPr/>
          <p:nvPr/>
        </p:nvGrpSpPr>
        <p:grpSpPr>
          <a:xfrm>
            <a:off x="0" y="6553199"/>
            <a:ext cx="12192000" cy="304800"/>
            <a:chOff x="0" y="6553199"/>
            <a:chExt cx="12192000" cy="304800"/>
          </a:xfrm>
        </p:grpSpPr>
        <p:sp>
          <p:nvSpPr>
            <p:cNvPr id="24" name="object 24"/>
            <p:cNvSpPr/>
            <p:nvPr/>
          </p:nvSpPr>
          <p:spPr>
            <a:xfrm>
              <a:off x="0" y="6553199"/>
              <a:ext cx="12192000" cy="304800"/>
            </a:xfrm>
            <a:custGeom>
              <a:avLst/>
              <a:gdLst/>
              <a:ahLst/>
              <a:cxnLst/>
              <a:rect l="l" t="t" r="r" b="b"/>
              <a:pathLst>
                <a:path w="12192000" h="304800">
                  <a:moveTo>
                    <a:pt x="12191999" y="304799"/>
                  </a:moveTo>
                  <a:lnTo>
                    <a:pt x="0" y="304799"/>
                  </a:lnTo>
                  <a:lnTo>
                    <a:pt x="0" y="0"/>
                  </a:lnTo>
                  <a:lnTo>
                    <a:pt x="12191999" y="0"/>
                  </a:lnTo>
                  <a:lnTo>
                    <a:pt x="12191999" y="304799"/>
                  </a:lnTo>
                  <a:close/>
                </a:path>
              </a:pathLst>
            </a:custGeom>
            <a:solidFill>
              <a:srgbClr val="FFFFFF"/>
            </a:solidFill>
          </p:spPr>
          <p:txBody>
            <a:bodyPr wrap="square" lIns="0" tIns="0" rIns="0" bIns="0" rtlCol="0"/>
            <a:lstStyle/>
            <a:p>
              <a:endParaRPr>
                <a:latin typeface="+mn-ea"/>
                <a:ea typeface="+mn-ea"/>
              </a:endParaRPr>
            </a:p>
          </p:txBody>
        </p:sp>
        <p:sp>
          <p:nvSpPr>
            <p:cNvPr id="25" name="object 25"/>
            <p:cNvSpPr/>
            <p:nvPr/>
          </p:nvSpPr>
          <p:spPr>
            <a:xfrm>
              <a:off x="0" y="6553199"/>
              <a:ext cx="12192000" cy="9525"/>
            </a:xfrm>
            <a:custGeom>
              <a:avLst/>
              <a:gdLst/>
              <a:ahLst/>
              <a:cxnLst/>
              <a:rect l="l" t="t" r="r" b="b"/>
              <a:pathLst>
                <a:path w="12192000" h="9525">
                  <a:moveTo>
                    <a:pt x="12191999" y="9524"/>
                  </a:moveTo>
                  <a:lnTo>
                    <a:pt x="0" y="9524"/>
                  </a:lnTo>
                  <a:lnTo>
                    <a:pt x="0" y="0"/>
                  </a:lnTo>
                  <a:lnTo>
                    <a:pt x="12191999" y="0"/>
                  </a:lnTo>
                  <a:lnTo>
                    <a:pt x="12191999" y="9524"/>
                  </a:lnTo>
                  <a:close/>
                </a:path>
              </a:pathLst>
            </a:custGeom>
            <a:solidFill>
              <a:srgbClr val="E9E9E9"/>
            </a:solidFill>
          </p:spPr>
          <p:txBody>
            <a:bodyPr wrap="square" lIns="0" tIns="0" rIns="0" bIns="0" rtlCol="0"/>
            <a:lstStyle/>
            <a:p>
              <a:endParaRPr>
                <a:latin typeface="+mn-ea"/>
                <a:ea typeface="+mn-ea"/>
              </a:endParaRPr>
            </a:p>
          </p:txBody>
        </p:sp>
      </p:grpSp>
      <p:sp>
        <p:nvSpPr>
          <p:cNvPr id="27" name="object 27"/>
          <p:cNvSpPr txBox="1">
            <a:spLocks noGrp="1"/>
          </p:cNvSpPr>
          <p:nvPr>
            <p:ph type="sldNum" sz="quarter" idx="7"/>
          </p:nvPr>
        </p:nvSpPr>
        <p:spPr>
          <a:xfrm>
            <a:off x="11629974" y="6647179"/>
            <a:ext cx="346075" cy="139782"/>
          </a:xfrm>
          <a:prstGeom prst="rect">
            <a:avLst/>
          </a:prstGeom>
        </p:spPr>
        <p:txBody>
          <a:bodyPr vert="horz" wrap="square" lIns="0" tIns="1270" rIns="0" bIns="0" rtlCol="0">
            <a:spAutoFit/>
          </a:bodyPr>
          <a:lstStyle/>
          <a:p>
            <a:pPr marL="12700">
              <a:lnSpc>
                <a:spcPct val="100000"/>
              </a:lnSpc>
              <a:spcBef>
                <a:spcPts val="10"/>
              </a:spcBef>
            </a:pPr>
            <a:fld id="{81D60167-4931-47E6-BA6A-407CBD079E47}" type="slidenum">
              <a:rPr spc="-40" dirty="0">
                <a:latin typeface="+mn-ea"/>
                <a:ea typeface="+mn-ea"/>
              </a:rPr>
              <a:t>5</a:t>
            </a:fld>
            <a:r>
              <a:rPr spc="-95" dirty="0">
                <a:latin typeface="+mn-ea"/>
                <a:ea typeface="+mn-ea"/>
              </a:rPr>
              <a:t> </a:t>
            </a:r>
            <a:r>
              <a:rPr spc="-25" dirty="0">
                <a:latin typeface="+mn-ea"/>
                <a:ea typeface="+mn-ea"/>
              </a:rPr>
              <a:t>/</a:t>
            </a:r>
            <a:r>
              <a:rPr spc="-90" dirty="0">
                <a:latin typeface="+mn-ea"/>
                <a:ea typeface="+mn-ea"/>
              </a:rPr>
              <a:t> </a:t>
            </a:r>
            <a:r>
              <a:rPr spc="-25" dirty="0">
                <a:latin typeface="+mn-ea"/>
                <a:ea typeface="+mn-ea"/>
              </a:rPr>
              <a:t>29</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28599" y="1066799"/>
            <a:ext cx="11734800" cy="9525"/>
          </a:xfrm>
          <a:custGeom>
            <a:avLst/>
            <a:gdLst/>
            <a:ahLst/>
            <a:cxnLst/>
            <a:rect l="l" t="t" r="r" b="b"/>
            <a:pathLst>
              <a:path w="11734800" h="9525">
                <a:moveTo>
                  <a:pt x="11734799" y="9524"/>
                </a:moveTo>
                <a:lnTo>
                  <a:pt x="0" y="9524"/>
                </a:lnTo>
                <a:lnTo>
                  <a:pt x="0" y="0"/>
                </a:lnTo>
                <a:lnTo>
                  <a:pt x="11734799" y="0"/>
                </a:lnTo>
                <a:lnTo>
                  <a:pt x="11734799" y="9524"/>
                </a:lnTo>
                <a:close/>
              </a:path>
            </a:pathLst>
          </a:custGeom>
          <a:solidFill>
            <a:srgbClr val="D4D4D4"/>
          </a:solidFill>
        </p:spPr>
        <p:txBody>
          <a:bodyPr wrap="square" lIns="0" tIns="0" rIns="0" bIns="0" rtlCol="0"/>
          <a:lstStyle/>
          <a:p>
            <a:endParaRPr/>
          </a:p>
        </p:txBody>
      </p:sp>
      <p:sp>
        <p:nvSpPr>
          <p:cNvPr id="15" name="object 15"/>
          <p:cNvSpPr/>
          <p:nvPr/>
        </p:nvSpPr>
        <p:spPr>
          <a:xfrm>
            <a:off x="228599" y="581024"/>
            <a:ext cx="57150" cy="247650"/>
          </a:xfrm>
          <a:custGeom>
            <a:avLst/>
            <a:gdLst/>
            <a:ahLst/>
            <a:cxnLst/>
            <a:rect l="l" t="t" r="r" b="b"/>
            <a:pathLst>
              <a:path w="57150" h="247650">
                <a:moveTo>
                  <a:pt x="57149" y="247649"/>
                </a:moveTo>
                <a:lnTo>
                  <a:pt x="0" y="247649"/>
                </a:lnTo>
                <a:lnTo>
                  <a:pt x="0" y="0"/>
                </a:lnTo>
                <a:lnTo>
                  <a:pt x="57149" y="0"/>
                </a:lnTo>
                <a:lnTo>
                  <a:pt x="57149" y="247649"/>
                </a:lnTo>
                <a:close/>
              </a:path>
            </a:pathLst>
          </a:custGeom>
          <a:solidFill>
            <a:srgbClr val="B8860A"/>
          </a:solidFill>
        </p:spPr>
        <p:txBody>
          <a:bodyPr wrap="square" lIns="0" tIns="0" rIns="0" bIns="0" rtlCol="0"/>
          <a:lstStyle/>
          <a:p>
            <a:endParaRPr/>
          </a:p>
        </p:txBody>
      </p:sp>
      <p:sp>
        <p:nvSpPr>
          <p:cNvPr id="16" name="object 16" descr="$PPTXTitle"/>
          <p:cNvSpPr txBox="1">
            <a:spLocks noGrp="1"/>
          </p:cNvSpPr>
          <p:nvPr>
            <p:ph type="title"/>
          </p:nvPr>
        </p:nvSpPr>
        <p:spPr>
          <a:xfrm>
            <a:off x="407200" y="486029"/>
            <a:ext cx="2658110" cy="387350"/>
          </a:xfrm>
          <a:prstGeom prst="rect">
            <a:avLst/>
          </a:prstGeom>
        </p:spPr>
        <p:txBody>
          <a:bodyPr vert="horz" wrap="square" lIns="0" tIns="15240" rIns="0" bIns="0" rtlCol="0">
            <a:spAutoFit/>
          </a:bodyPr>
          <a:lstStyle/>
          <a:p>
            <a:pPr marL="12700">
              <a:lnSpc>
                <a:spcPct val="100000"/>
              </a:lnSpc>
              <a:spcBef>
                <a:spcPts val="120"/>
              </a:spcBef>
            </a:pPr>
            <a:r>
              <a:rPr sz="2350" b="1" spc="-290" dirty="0">
                <a:solidFill>
                  <a:srgbClr val="1F3A5E"/>
                </a:solidFill>
                <a:latin typeface="Ryo Gothic Std B"/>
                <a:cs typeface="Ryo Gothic Std B"/>
              </a:rPr>
              <a:t>がん</a:t>
            </a:r>
            <a:r>
              <a:rPr sz="2350" b="1" spc="-235" dirty="0">
                <a:solidFill>
                  <a:srgbClr val="1F3A5E"/>
                </a:solidFill>
                <a:latin typeface="BIZ UDPGothic"/>
                <a:cs typeface="BIZ UDPGothic"/>
              </a:rPr>
              <a:t>種</a:t>
            </a:r>
            <a:r>
              <a:rPr sz="2350" b="1" spc="-395" dirty="0">
                <a:solidFill>
                  <a:srgbClr val="1F3A5E"/>
                </a:solidFill>
                <a:latin typeface="Ryo Gothic Std B"/>
                <a:cs typeface="Ryo Gothic Std B"/>
              </a:rPr>
              <a:t>による</a:t>
            </a:r>
            <a:r>
              <a:rPr sz="2350" b="1" spc="-250" dirty="0">
                <a:solidFill>
                  <a:srgbClr val="1F3A5E"/>
                </a:solidFill>
                <a:latin typeface="BIZ UDPGothic"/>
                <a:cs typeface="BIZ UDPGothic"/>
              </a:rPr>
              <a:t>治療戦略</a:t>
            </a:r>
            <a:endParaRPr sz="2350">
              <a:latin typeface="BIZ UDPGothic"/>
              <a:cs typeface="BIZ UDPGothic"/>
            </a:endParaRPr>
          </a:p>
        </p:txBody>
      </p:sp>
      <p:grpSp>
        <p:nvGrpSpPr>
          <p:cNvPr id="22" name="object 22"/>
          <p:cNvGrpSpPr/>
          <p:nvPr/>
        </p:nvGrpSpPr>
        <p:grpSpPr>
          <a:xfrm>
            <a:off x="0" y="0"/>
            <a:ext cx="12192000" cy="342900"/>
            <a:chOff x="0" y="0"/>
            <a:chExt cx="12192000" cy="342900"/>
          </a:xfrm>
        </p:grpSpPr>
        <p:sp>
          <p:nvSpPr>
            <p:cNvPr id="23" name="object 23"/>
            <p:cNvSpPr/>
            <p:nvPr/>
          </p:nvSpPr>
          <p:spPr>
            <a:xfrm>
              <a:off x="0" y="0"/>
              <a:ext cx="12192000" cy="342900"/>
            </a:xfrm>
            <a:custGeom>
              <a:avLst/>
              <a:gdLst/>
              <a:ahLst/>
              <a:cxnLst/>
              <a:rect l="l" t="t" r="r" b="b"/>
              <a:pathLst>
                <a:path w="12192000" h="342900">
                  <a:moveTo>
                    <a:pt x="12191999" y="342899"/>
                  </a:moveTo>
                  <a:lnTo>
                    <a:pt x="0" y="342899"/>
                  </a:lnTo>
                  <a:lnTo>
                    <a:pt x="0" y="0"/>
                  </a:lnTo>
                  <a:lnTo>
                    <a:pt x="12191999" y="0"/>
                  </a:lnTo>
                  <a:lnTo>
                    <a:pt x="12191999" y="342899"/>
                  </a:lnTo>
                  <a:close/>
                </a:path>
              </a:pathLst>
            </a:custGeom>
            <a:solidFill>
              <a:srgbClr val="1F3A5E"/>
            </a:solidFill>
          </p:spPr>
          <p:txBody>
            <a:bodyPr wrap="square" lIns="0" tIns="0" rIns="0" bIns="0" rtlCol="0"/>
            <a:lstStyle/>
            <a:p>
              <a:endParaRPr/>
            </a:p>
          </p:txBody>
        </p:sp>
        <p:sp>
          <p:nvSpPr>
            <p:cNvPr id="24" name="object 24"/>
            <p:cNvSpPr/>
            <p:nvPr/>
          </p:nvSpPr>
          <p:spPr>
            <a:xfrm>
              <a:off x="228599" y="104774"/>
              <a:ext cx="28575" cy="133350"/>
            </a:xfrm>
            <a:custGeom>
              <a:avLst/>
              <a:gdLst/>
              <a:ahLst/>
              <a:cxnLst/>
              <a:rect l="l" t="t" r="r" b="b"/>
              <a:pathLst>
                <a:path w="28575" h="133350">
                  <a:moveTo>
                    <a:pt x="28574" y="133349"/>
                  </a:moveTo>
                  <a:lnTo>
                    <a:pt x="0" y="133349"/>
                  </a:lnTo>
                  <a:lnTo>
                    <a:pt x="0" y="0"/>
                  </a:lnTo>
                  <a:lnTo>
                    <a:pt x="28574" y="0"/>
                  </a:lnTo>
                  <a:lnTo>
                    <a:pt x="28574" y="133349"/>
                  </a:lnTo>
                  <a:close/>
                </a:path>
              </a:pathLst>
            </a:custGeom>
            <a:solidFill>
              <a:srgbClr val="B8860A"/>
            </a:solidFill>
          </p:spPr>
          <p:txBody>
            <a:bodyPr wrap="square" lIns="0" tIns="0" rIns="0" bIns="0" rtlCol="0"/>
            <a:lstStyle/>
            <a:p>
              <a:endParaRPr/>
            </a:p>
          </p:txBody>
        </p:sp>
      </p:grpSp>
      <p:sp>
        <p:nvSpPr>
          <p:cNvPr id="25" name="object 25"/>
          <p:cNvSpPr txBox="1"/>
          <p:nvPr/>
        </p:nvSpPr>
        <p:spPr>
          <a:xfrm>
            <a:off x="339724" y="86740"/>
            <a:ext cx="1736089" cy="180975"/>
          </a:xfrm>
          <a:prstGeom prst="rect">
            <a:avLst/>
          </a:prstGeom>
        </p:spPr>
        <p:txBody>
          <a:bodyPr vert="horz" wrap="square" lIns="0" tIns="14604" rIns="0" bIns="0" rtlCol="0">
            <a:spAutoFit/>
          </a:bodyPr>
          <a:lstStyle/>
          <a:p>
            <a:pPr marL="12700">
              <a:lnSpc>
                <a:spcPct val="100000"/>
              </a:lnSpc>
              <a:spcBef>
                <a:spcPts val="114"/>
              </a:spcBef>
            </a:pPr>
            <a:r>
              <a:rPr sz="1000" b="1" spc="-35" dirty="0">
                <a:solidFill>
                  <a:srgbClr val="FFFFFF"/>
                </a:solidFill>
                <a:latin typeface="BIZ UDPGothic"/>
                <a:cs typeface="BIZ UDPGothic"/>
              </a:rPr>
              <a:t>病的骨折  症例相談</a:t>
            </a:r>
            <a:r>
              <a:rPr sz="1000" b="1" spc="-150" dirty="0">
                <a:solidFill>
                  <a:srgbClr val="FFFFFF"/>
                </a:solidFill>
                <a:latin typeface="Ryo Gothic Std B"/>
                <a:cs typeface="Ryo Gothic Std B"/>
              </a:rPr>
              <a:t>テンプレート</a:t>
            </a:r>
            <a:endParaRPr sz="1000">
              <a:latin typeface="Ryo Gothic Std B"/>
              <a:cs typeface="Ryo Gothic Std B"/>
            </a:endParaRPr>
          </a:p>
        </p:txBody>
      </p:sp>
      <p:sp>
        <p:nvSpPr>
          <p:cNvPr id="28" name="object 28"/>
          <p:cNvSpPr txBox="1">
            <a:spLocks noGrp="1"/>
          </p:cNvSpPr>
          <p:nvPr>
            <p:ph type="sldNum" sz="quarter" idx="7"/>
          </p:nvPr>
        </p:nvSpPr>
        <p:spPr>
          <a:prstGeom prst="rect">
            <a:avLst/>
          </a:prstGeom>
        </p:spPr>
        <p:txBody>
          <a:bodyPr vert="horz" wrap="square" lIns="0" tIns="1270" rIns="0" bIns="0" rtlCol="0">
            <a:spAutoFit/>
          </a:bodyPr>
          <a:lstStyle/>
          <a:p>
            <a:pPr marL="12700">
              <a:lnSpc>
                <a:spcPct val="100000"/>
              </a:lnSpc>
              <a:spcBef>
                <a:spcPts val="10"/>
              </a:spcBef>
            </a:pPr>
            <a:fld id="{81D60167-4931-47E6-BA6A-407CBD079E47}" type="slidenum">
              <a:rPr spc="-40" dirty="0"/>
              <a:t>6</a:t>
            </a:fld>
            <a:r>
              <a:rPr spc="-95" dirty="0"/>
              <a:t> </a:t>
            </a:r>
            <a:r>
              <a:rPr spc="-25" dirty="0"/>
              <a:t>/</a:t>
            </a:r>
            <a:r>
              <a:rPr spc="-90" dirty="0"/>
              <a:t> </a:t>
            </a:r>
            <a:r>
              <a:rPr spc="-25" dirty="0"/>
              <a:t>29</a:t>
            </a:r>
          </a:p>
        </p:txBody>
      </p:sp>
      <p:sp>
        <p:nvSpPr>
          <p:cNvPr id="26" name="object 26"/>
          <p:cNvSpPr txBox="1"/>
          <p:nvPr/>
        </p:nvSpPr>
        <p:spPr>
          <a:xfrm>
            <a:off x="10833594" y="87979"/>
            <a:ext cx="1358405" cy="170560"/>
          </a:xfrm>
          <a:prstGeom prst="rect">
            <a:avLst/>
          </a:prstGeom>
        </p:spPr>
        <p:txBody>
          <a:bodyPr vert="horz" wrap="square" lIns="0" tIns="16510" rIns="0" bIns="0" rtlCol="0">
            <a:spAutoFit/>
          </a:bodyPr>
          <a:lstStyle/>
          <a:p>
            <a:pPr marL="12700">
              <a:lnSpc>
                <a:spcPct val="100000"/>
              </a:lnSpc>
              <a:spcBef>
                <a:spcPts val="130"/>
              </a:spcBef>
            </a:pPr>
            <a:r>
              <a:rPr sz="1000" b="1" spc="-50" dirty="0">
                <a:solidFill>
                  <a:srgbClr val="FFFFFF"/>
                </a:solidFill>
                <a:latin typeface="SimSun"/>
                <a:cs typeface="SimSun"/>
              </a:rPr>
              <a:t>東北大学整形外科</a:t>
            </a:r>
            <a:endParaRPr sz="1000" b="1">
              <a:latin typeface="SimSun"/>
              <a:cs typeface="SimSun"/>
            </a:endParaRPr>
          </a:p>
        </p:txBody>
      </p:sp>
      <p:sp>
        <p:nvSpPr>
          <p:cNvPr id="30" name="テキスト ボックス 29">
            <a:extLst>
              <a:ext uri="{FF2B5EF4-FFF2-40B4-BE49-F238E27FC236}">
                <a16:creationId xmlns:a16="http://schemas.microsoft.com/office/drawing/2014/main" id="{71A5A61B-4A87-6A18-7A9A-88C93F5F0A80}"/>
              </a:ext>
            </a:extLst>
          </p:cNvPr>
          <p:cNvSpPr txBox="1"/>
          <p:nvPr/>
        </p:nvSpPr>
        <p:spPr>
          <a:xfrm>
            <a:off x="257174" y="1076324"/>
            <a:ext cx="11403187" cy="5693866"/>
          </a:xfrm>
          <a:prstGeom prst="rect">
            <a:avLst/>
          </a:prstGeom>
          <a:noFill/>
        </p:spPr>
        <p:txBody>
          <a:bodyPr wrap="square">
            <a:spAutoFit/>
          </a:bodyPr>
          <a:lstStyle/>
          <a:p>
            <a:r>
              <a:rPr kumimoji="1" lang="ja-JP" altLang="en-US" sz="2800" dirty="0">
                <a:latin typeface="+mn-ea"/>
                <a:ea typeface="+mn-ea"/>
              </a:rPr>
              <a:t>・骨髄腫→放射線感受性良好、切除不要</a:t>
            </a:r>
            <a:endParaRPr kumimoji="1" lang="en-US" altLang="ja-JP" sz="2800" dirty="0">
              <a:latin typeface="+mn-ea"/>
              <a:ea typeface="+mn-ea"/>
            </a:endParaRPr>
          </a:p>
          <a:p>
            <a:pPr marL="0" indent="0">
              <a:buNone/>
            </a:pPr>
            <a:r>
              <a:rPr lang="ja-JP" altLang="en-US" sz="2800" dirty="0">
                <a:latin typeface="+mn-ea"/>
                <a:ea typeface="+mn-ea"/>
              </a:rPr>
              <a:t>　（内固定</a:t>
            </a:r>
            <a:r>
              <a:rPr lang="en-US" altLang="ja-JP" sz="2800" dirty="0">
                <a:latin typeface="+mn-ea"/>
                <a:ea typeface="+mn-ea"/>
              </a:rPr>
              <a:t>+</a:t>
            </a:r>
            <a:r>
              <a:rPr lang="ja-JP" altLang="en-US" sz="2800" dirty="0">
                <a:latin typeface="+mn-ea"/>
                <a:ea typeface="+mn-ea"/>
              </a:rPr>
              <a:t>照射</a:t>
            </a:r>
            <a:r>
              <a:rPr lang="en-US" altLang="ja-JP" sz="2800" dirty="0">
                <a:latin typeface="+mn-ea"/>
                <a:ea typeface="+mn-ea"/>
              </a:rPr>
              <a:t>+BMA</a:t>
            </a:r>
            <a:r>
              <a:rPr lang="ja-JP" altLang="en-US" sz="2800" dirty="0">
                <a:latin typeface="+mn-ea"/>
                <a:ea typeface="+mn-ea"/>
              </a:rPr>
              <a:t>）</a:t>
            </a:r>
            <a:endParaRPr lang="en-US" altLang="ja-JP" sz="2800" dirty="0">
              <a:latin typeface="+mn-ea"/>
              <a:ea typeface="+mn-ea"/>
            </a:endParaRPr>
          </a:p>
          <a:p>
            <a:pPr marL="0" indent="0">
              <a:buNone/>
            </a:pPr>
            <a:endParaRPr lang="en-US" altLang="ja-JP" sz="2800" dirty="0">
              <a:latin typeface="+mn-ea"/>
              <a:ea typeface="+mn-ea"/>
            </a:endParaRPr>
          </a:p>
          <a:p>
            <a:r>
              <a:rPr kumimoji="1" lang="ja-JP" altLang="en-US" sz="2800" dirty="0">
                <a:latin typeface="+mn-ea"/>
                <a:ea typeface="+mn-ea"/>
              </a:rPr>
              <a:t>・腎細胞癌→単発</a:t>
            </a:r>
            <a:r>
              <a:rPr kumimoji="1" lang="en-US" altLang="ja-JP" sz="2800" dirty="0">
                <a:latin typeface="+mn-ea"/>
                <a:ea typeface="+mn-ea"/>
              </a:rPr>
              <a:t>/</a:t>
            </a:r>
            <a:r>
              <a:rPr kumimoji="1" lang="ja-JP" altLang="en-US" sz="2800" dirty="0">
                <a:latin typeface="+mn-ea"/>
                <a:ea typeface="+mn-ea"/>
              </a:rPr>
              <a:t>オリゴ転移は生命予後良好、放射線感受性不良</a:t>
            </a:r>
            <a:endParaRPr kumimoji="1" lang="en-US" altLang="ja-JP" sz="2800" dirty="0">
              <a:latin typeface="+mn-ea"/>
              <a:ea typeface="+mn-ea"/>
            </a:endParaRPr>
          </a:p>
          <a:p>
            <a:pPr marL="0" indent="0">
              <a:buNone/>
            </a:pPr>
            <a:r>
              <a:rPr lang="ja-JP" altLang="en-US" sz="2800" dirty="0">
                <a:latin typeface="+mn-ea"/>
                <a:ea typeface="+mn-ea"/>
              </a:rPr>
              <a:t>　（切除</a:t>
            </a:r>
            <a:r>
              <a:rPr lang="en-US" altLang="ja-JP" sz="2800" dirty="0">
                <a:latin typeface="+mn-ea"/>
                <a:ea typeface="+mn-ea"/>
              </a:rPr>
              <a:t>+</a:t>
            </a:r>
            <a:r>
              <a:rPr lang="ja-JP" altLang="en-US" sz="2800" dirty="0">
                <a:latin typeface="+mn-ea"/>
                <a:ea typeface="+mn-ea"/>
              </a:rPr>
              <a:t>人工物置換または掻爬</a:t>
            </a:r>
            <a:r>
              <a:rPr lang="en-US" altLang="ja-JP" sz="2800" dirty="0">
                <a:latin typeface="+mn-ea"/>
                <a:ea typeface="+mn-ea"/>
              </a:rPr>
              <a:t>+</a:t>
            </a:r>
            <a:r>
              <a:rPr lang="ja-JP" altLang="en-US" sz="2800" dirty="0">
                <a:latin typeface="+mn-ea"/>
                <a:ea typeface="+mn-ea"/>
              </a:rPr>
              <a:t>セメント</a:t>
            </a:r>
            <a:r>
              <a:rPr lang="en-US" altLang="ja-JP" sz="2800" dirty="0">
                <a:latin typeface="+mn-ea"/>
                <a:ea typeface="+mn-ea"/>
              </a:rPr>
              <a:t>+</a:t>
            </a:r>
            <a:r>
              <a:rPr lang="ja-JP" altLang="en-US" sz="2800" dirty="0">
                <a:latin typeface="+mn-ea"/>
                <a:ea typeface="+mn-ea"/>
              </a:rPr>
              <a:t>内固定</a:t>
            </a:r>
            <a:r>
              <a:rPr lang="en-US" altLang="ja-JP" sz="2800" dirty="0">
                <a:latin typeface="+mn-ea"/>
                <a:ea typeface="+mn-ea"/>
              </a:rPr>
              <a:t>+</a:t>
            </a:r>
            <a:r>
              <a:rPr lang="ja-JP" altLang="en-US" sz="2800" dirty="0">
                <a:latin typeface="+mn-ea"/>
                <a:ea typeface="+mn-ea"/>
              </a:rPr>
              <a:t>照射）</a:t>
            </a:r>
            <a:endParaRPr lang="en-US" altLang="ja-JP" sz="2800" dirty="0">
              <a:latin typeface="+mn-ea"/>
              <a:ea typeface="+mn-ea"/>
            </a:endParaRPr>
          </a:p>
          <a:p>
            <a:pPr marL="0" indent="0">
              <a:buNone/>
            </a:pPr>
            <a:endParaRPr lang="en-US" altLang="ja-JP" sz="2800" dirty="0">
              <a:latin typeface="+mn-ea"/>
              <a:ea typeface="+mn-ea"/>
            </a:endParaRPr>
          </a:p>
          <a:p>
            <a:r>
              <a:rPr kumimoji="1" lang="ja-JP" altLang="en-US" sz="2800" dirty="0">
                <a:latin typeface="+mn-ea"/>
                <a:ea typeface="+mn-ea"/>
              </a:rPr>
              <a:t>・未治療前立腺癌、未治療乳癌→一般的にホルモン療法感受性良好</a:t>
            </a:r>
            <a:endParaRPr kumimoji="1" lang="en-US" altLang="ja-JP" sz="2800" dirty="0">
              <a:latin typeface="+mn-ea"/>
              <a:ea typeface="+mn-ea"/>
            </a:endParaRPr>
          </a:p>
          <a:p>
            <a:pPr marL="0" indent="0">
              <a:buNone/>
            </a:pPr>
            <a:r>
              <a:rPr kumimoji="1" lang="ja-JP" altLang="en-US" sz="2800" dirty="0">
                <a:latin typeface="+mn-ea"/>
                <a:ea typeface="+mn-ea"/>
              </a:rPr>
              <a:t>　（内固定</a:t>
            </a:r>
            <a:r>
              <a:rPr kumimoji="1" lang="en-US" altLang="ja-JP" sz="2800" dirty="0">
                <a:latin typeface="+mn-ea"/>
                <a:ea typeface="+mn-ea"/>
              </a:rPr>
              <a:t>+</a:t>
            </a:r>
            <a:r>
              <a:rPr kumimoji="1" lang="ja-JP" altLang="en-US" sz="2800" dirty="0">
                <a:latin typeface="+mn-ea"/>
                <a:ea typeface="+mn-ea"/>
              </a:rPr>
              <a:t>ホルモン療法</a:t>
            </a:r>
            <a:r>
              <a:rPr kumimoji="1" lang="en-US" altLang="ja-JP" sz="2800" dirty="0">
                <a:latin typeface="+mn-ea"/>
                <a:ea typeface="+mn-ea"/>
              </a:rPr>
              <a:t>+BMA+</a:t>
            </a:r>
            <a:r>
              <a:rPr kumimoji="1" lang="ja-JP" altLang="en-US" sz="2800" dirty="0">
                <a:latin typeface="+mn-ea"/>
                <a:ea typeface="+mn-ea"/>
              </a:rPr>
              <a:t>照射）</a:t>
            </a:r>
            <a:endParaRPr kumimoji="1" lang="en-US" altLang="ja-JP" sz="2800" dirty="0">
              <a:latin typeface="+mn-ea"/>
              <a:ea typeface="+mn-ea"/>
            </a:endParaRPr>
          </a:p>
          <a:p>
            <a:pPr marL="0" indent="0">
              <a:buNone/>
            </a:pPr>
            <a:endParaRPr kumimoji="1" lang="en-US" altLang="ja-JP" sz="2800" dirty="0">
              <a:latin typeface="+mn-ea"/>
              <a:ea typeface="+mn-ea"/>
            </a:endParaRPr>
          </a:p>
          <a:p>
            <a:r>
              <a:rPr lang="ja-JP" altLang="en-US" sz="2800" dirty="0">
                <a:latin typeface="+mn-ea"/>
                <a:ea typeface="+mn-ea"/>
              </a:rPr>
              <a:t>・腎細胞癌、甲状腺濾胞癌、肝細胞癌→血流豊富</a:t>
            </a:r>
            <a:endParaRPr lang="en-US" altLang="ja-JP" sz="2800" dirty="0">
              <a:latin typeface="+mn-ea"/>
              <a:ea typeface="+mn-ea"/>
            </a:endParaRPr>
          </a:p>
          <a:p>
            <a:pPr marL="0" indent="0">
              <a:buNone/>
            </a:pPr>
            <a:r>
              <a:rPr kumimoji="1" lang="ja-JP" altLang="en-US" sz="2800" dirty="0">
                <a:latin typeface="+mn-ea"/>
                <a:ea typeface="+mn-ea"/>
              </a:rPr>
              <a:t>　（術前血管塞栓を検討）</a:t>
            </a:r>
            <a:endParaRPr kumimoji="1" lang="en-US" altLang="ja-JP" sz="2800" dirty="0">
              <a:latin typeface="+mn-ea"/>
              <a:ea typeface="+mn-ea"/>
            </a:endParaRPr>
          </a:p>
          <a:p>
            <a:pPr marL="0" indent="0">
              <a:buNone/>
            </a:pPr>
            <a:endParaRPr kumimoji="1" lang="en-US" altLang="ja-JP" sz="2800" dirty="0">
              <a:latin typeface="+mn-ea"/>
              <a:ea typeface="+mn-ea"/>
            </a:endParaRPr>
          </a:p>
          <a:p>
            <a:pPr marL="0" indent="0">
              <a:buNone/>
            </a:pPr>
            <a:endParaRPr kumimoji="1" lang="en-US" altLang="ja-JP" sz="2800" dirty="0">
              <a:latin typeface="+mn-ea"/>
              <a:ea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30925" y="630855"/>
            <a:ext cx="47625" cy="228600"/>
          </a:xfrm>
          <a:custGeom>
            <a:avLst/>
            <a:gdLst/>
            <a:ahLst/>
            <a:cxnLst/>
            <a:rect l="l" t="t" r="r" b="b"/>
            <a:pathLst>
              <a:path w="47625" h="228600">
                <a:moveTo>
                  <a:pt x="47624" y="228599"/>
                </a:moveTo>
                <a:lnTo>
                  <a:pt x="0" y="228599"/>
                </a:lnTo>
                <a:lnTo>
                  <a:pt x="0" y="0"/>
                </a:lnTo>
                <a:lnTo>
                  <a:pt x="47624" y="0"/>
                </a:lnTo>
                <a:lnTo>
                  <a:pt x="47624" y="228599"/>
                </a:lnTo>
                <a:close/>
              </a:path>
            </a:pathLst>
          </a:custGeom>
          <a:solidFill>
            <a:srgbClr val="B8860A"/>
          </a:solidFill>
        </p:spPr>
        <p:txBody>
          <a:bodyPr wrap="square" lIns="0" tIns="0" rIns="0" bIns="0" rtlCol="0"/>
          <a:lstStyle/>
          <a:p>
            <a:endParaRPr>
              <a:latin typeface="+mn-ea"/>
              <a:ea typeface="+mn-ea"/>
            </a:endParaRPr>
          </a:p>
        </p:txBody>
      </p:sp>
      <p:sp>
        <p:nvSpPr>
          <p:cNvPr id="3" name="object 3" descr="$PPTXTitle"/>
          <p:cNvSpPr txBox="1">
            <a:spLocks noGrp="1"/>
          </p:cNvSpPr>
          <p:nvPr>
            <p:ph type="title"/>
          </p:nvPr>
        </p:nvSpPr>
        <p:spPr>
          <a:xfrm>
            <a:off x="380150" y="538336"/>
            <a:ext cx="2505710" cy="361315"/>
          </a:xfrm>
          <a:prstGeom prst="rect">
            <a:avLst/>
          </a:prstGeom>
        </p:spPr>
        <p:txBody>
          <a:bodyPr vert="horz" wrap="square" lIns="0" tIns="12700" rIns="0" bIns="0" rtlCol="0">
            <a:spAutoFit/>
          </a:bodyPr>
          <a:lstStyle/>
          <a:p>
            <a:pPr marL="12700">
              <a:lnSpc>
                <a:spcPct val="100000"/>
              </a:lnSpc>
              <a:spcBef>
                <a:spcPts val="100"/>
              </a:spcBef>
            </a:pPr>
            <a:r>
              <a:rPr sz="2200" b="1" spc="-254" dirty="0">
                <a:solidFill>
                  <a:srgbClr val="1F3A5E"/>
                </a:solidFill>
                <a:latin typeface="+mn-ea"/>
                <a:ea typeface="+mn-ea"/>
                <a:cs typeface="BIZ UDPGothic"/>
              </a:rPr>
              <a:t>放射線感受性</a:t>
            </a:r>
            <a:r>
              <a:rPr sz="2200" b="1" spc="-434" dirty="0">
                <a:solidFill>
                  <a:srgbClr val="1F3A5E"/>
                </a:solidFill>
                <a:latin typeface="+mn-ea"/>
                <a:ea typeface="+mn-ea"/>
                <a:cs typeface="Ryo Gothic Std B"/>
              </a:rPr>
              <a:t>と</a:t>
            </a:r>
            <a:r>
              <a:rPr sz="2200" b="1" spc="-265" dirty="0">
                <a:solidFill>
                  <a:srgbClr val="1F3A5E"/>
                </a:solidFill>
                <a:latin typeface="+mn-ea"/>
                <a:ea typeface="+mn-ea"/>
                <a:cs typeface="BIZ UDPGothic"/>
              </a:rPr>
              <a:t>原発巣</a:t>
            </a:r>
            <a:endParaRPr sz="2200" dirty="0">
              <a:latin typeface="+mn-ea"/>
              <a:ea typeface="+mn-ea"/>
              <a:cs typeface="BIZ UDPGothic"/>
            </a:endParaRPr>
          </a:p>
        </p:txBody>
      </p:sp>
      <p:sp>
        <p:nvSpPr>
          <p:cNvPr id="4" name="object 4"/>
          <p:cNvSpPr txBox="1"/>
          <p:nvPr/>
        </p:nvSpPr>
        <p:spPr>
          <a:xfrm>
            <a:off x="558800" y="866552"/>
            <a:ext cx="5727700" cy="182101"/>
          </a:xfrm>
          <a:prstGeom prst="rect">
            <a:avLst/>
          </a:prstGeom>
        </p:spPr>
        <p:txBody>
          <a:bodyPr vert="horz" wrap="square" lIns="0" tIns="12700" rIns="0" bIns="0" rtlCol="0">
            <a:spAutoFit/>
          </a:bodyPr>
          <a:lstStyle/>
          <a:p>
            <a:pPr marL="12700">
              <a:lnSpc>
                <a:spcPct val="100000"/>
              </a:lnSpc>
              <a:spcBef>
                <a:spcPts val="100"/>
              </a:spcBef>
            </a:pPr>
            <a:r>
              <a:rPr sz="1100" spc="-125" dirty="0">
                <a:solidFill>
                  <a:srgbClr val="595959"/>
                </a:solidFill>
                <a:latin typeface="+mn-ea"/>
                <a:ea typeface="+mn-ea"/>
                <a:cs typeface="SimSun"/>
              </a:rPr>
              <a:t>麻痺</a:t>
            </a:r>
            <a:r>
              <a:rPr sz="1100" spc="-155" dirty="0">
                <a:solidFill>
                  <a:srgbClr val="595959"/>
                </a:solidFill>
                <a:latin typeface="+mn-ea"/>
                <a:ea typeface="+mn-ea"/>
                <a:cs typeface="PMingLiU"/>
              </a:rPr>
              <a:t>がない</a:t>
            </a:r>
            <a:r>
              <a:rPr sz="1100" spc="-135" dirty="0">
                <a:solidFill>
                  <a:srgbClr val="595959"/>
                </a:solidFill>
                <a:latin typeface="+mn-ea"/>
                <a:ea typeface="+mn-ea"/>
                <a:cs typeface="SimSun"/>
              </a:rPr>
              <a:t>場合</a:t>
            </a:r>
            <a:r>
              <a:rPr sz="1100" spc="-140" dirty="0">
                <a:solidFill>
                  <a:srgbClr val="595959"/>
                </a:solidFill>
                <a:latin typeface="+mn-ea"/>
                <a:ea typeface="+mn-ea"/>
                <a:cs typeface="PMingLiU"/>
              </a:rPr>
              <a:t>の</a:t>
            </a:r>
            <a:r>
              <a:rPr sz="1100" spc="-130" dirty="0">
                <a:solidFill>
                  <a:srgbClr val="595959"/>
                </a:solidFill>
                <a:latin typeface="+mn-ea"/>
                <a:ea typeface="+mn-ea"/>
                <a:cs typeface="SimSun"/>
              </a:rPr>
              <a:t>脊椎転移</a:t>
            </a:r>
            <a:r>
              <a:rPr sz="1100" spc="-150" dirty="0">
                <a:solidFill>
                  <a:srgbClr val="595959"/>
                </a:solidFill>
                <a:latin typeface="+mn-ea"/>
                <a:ea typeface="+mn-ea"/>
                <a:cs typeface="PMingLiU"/>
              </a:rPr>
              <a:t>に</a:t>
            </a:r>
            <a:r>
              <a:rPr sz="1100" spc="-175" dirty="0">
                <a:solidFill>
                  <a:srgbClr val="595959"/>
                </a:solidFill>
                <a:latin typeface="+mn-ea"/>
                <a:ea typeface="+mn-ea"/>
                <a:cs typeface="SimSun"/>
              </a:rPr>
              <a:t>対</a:t>
            </a:r>
            <a:r>
              <a:rPr sz="1100" spc="-195" dirty="0">
                <a:solidFill>
                  <a:srgbClr val="595959"/>
                </a:solidFill>
                <a:latin typeface="+mn-ea"/>
                <a:ea typeface="+mn-ea"/>
                <a:cs typeface="PMingLiU"/>
              </a:rPr>
              <a:t>する</a:t>
            </a:r>
            <a:r>
              <a:rPr sz="1100" spc="-135" dirty="0">
                <a:solidFill>
                  <a:srgbClr val="595959"/>
                </a:solidFill>
                <a:latin typeface="+mn-ea"/>
                <a:ea typeface="+mn-ea"/>
                <a:cs typeface="SimSun"/>
              </a:rPr>
              <a:t>照射</a:t>
            </a:r>
            <a:r>
              <a:rPr sz="1100" spc="-140" dirty="0">
                <a:solidFill>
                  <a:srgbClr val="595959"/>
                </a:solidFill>
                <a:latin typeface="+mn-ea"/>
                <a:ea typeface="+mn-ea"/>
                <a:cs typeface="PMingLiU"/>
              </a:rPr>
              <a:t>の</a:t>
            </a:r>
            <a:r>
              <a:rPr sz="1100" spc="-180" dirty="0">
                <a:solidFill>
                  <a:srgbClr val="595959"/>
                </a:solidFill>
                <a:latin typeface="+mn-ea"/>
                <a:ea typeface="+mn-ea"/>
                <a:cs typeface="SimSun"/>
              </a:rPr>
              <a:t>基本方針</a:t>
            </a:r>
            <a:r>
              <a:rPr sz="1100" spc="-160" dirty="0">
                <a:solidFill>
                  <a:srgbClr val="8A8A8A"/>
                </a:solidFill>
                <a:latin typeface="+mn-ea"/>
                <a:ea typeface="+mn-ea"/>
                <a:cs typeface="SimSun"/>
              </a:rPr>
              <a:t>（</a:t>
            </a:r>
            <a:r>
              <a:rPr sz="1100" spc="-245" dirty="0">
                <a:solidFill>
                  <a:srgbClr val="8A8A8A"/>
                </a:solidFill>
                <a:latin typeface="+mn-ea"/>
                <a:ea typeface="+mn-ea"/>
                <a:cs typeface="SimSun"/>
              </a:rPr>
              <a:t>整形</a:t>
            </a:r>
            <a:r>
              <a:rPr sz="1100" spc="-360" dirty="0">
                <a:solidFill>
                  <a:srgbClr val="8A8A8A"/>
                </a:solidFill>
                <a:latin typeface="+mn-ea"/>
                <a:ea typeface="+mn-ea"/>
                <a:cs typeface="PMingLiU"/>
              </a:rPr>
              <a:t>‧</a:t>
            </a:r>
            <a:r>
              <a:rPr sz="1100" spc="-140" dirty="0">
                <a:solidFill>
                  <a:srgbClr val="8A8A8A"/>
                </a:solidFill>
                <a:latin typeface="+mn-ea"/>
                <a:ea typeface="+mn-ea"/>
                <a:cs typeface="SimSun"/>
              </a:rPr>
              <a:t>災害外科 </a:t>
            </a:r>
            <a:r>
              <a:rPr sz="1050" spc="-110" dirty="0">
                <a:solidFill>
                  <a:srgbClr val="8A8A8A"/>
                </a:solidFill>
                <a:latin typeface="+mn-ea"/>
                <a:ea typeface="+mn-ea"/>
                <a:cs typeface="Microsoft Sans Serif"/>
              </a:rPr>
              <a:t>67</a:t>
            </a:r>
            <a:r>
              <a:rPr sz="1100" spc="-110" dirty="0">
                <a:solidFill>
                  <a:srgbClr val="8A8A8A"/>
                </a:solidFill>
                <a:latin typeface="+mn-ea"/>
                <a:ea typeface="+mn-ea"/>
                <a:cs typeface="SimSun"/>
              </a:rPr>
              <a:t>：</a:t>
            </a:r>
            <a:r>
              <a:rPr sz="1050" spc="-110" dirty="0">
                <a:solidFill>
                  <a:srgbClr val="8A8A8A"/>
                </a:solidFill>
                <a:latin typeface="+mn-ea"/>
                <a:ea typeface="+mn-ea"/>
                <a:cs typeface="Microsoft Sans Serif"/>
              </a:rPr>
              <a:t>851-</a:t>
            </a:r>
            <a:r>
              <a:rPr sz="1050" spc="-20" dirty="0">
                <a:solidFill>
                  <a:srgbClr val="8A8A8A"/>
                </a:solidFill>
                <a:latin typeface="+mn-ea"/>
                <a:ea typeface="+mn-ea"/>
                <a:cs typeface="Microsoft Sans Serif"/>
              </a:rPr>
              <a:t>860</a:t>
            </a:r>
            <a:r>
              <a:rPr sz="1050" spc="35" dirty="0">
                <a:solidFill>
                  <a:srgbClr val="8A8A8A"/>
                </a:solidFill>
                <a:latin typeface="+mn-ea"/>
                <a:ea typeface="+mn-ea"/>
                <a:cs typeface="Microsoft Sans Serif"/>
              </a:rPr>
              <a:t>, </a:t>
            </a:r>
            <a:r>
              <a:rPr sz="1050" spc="-35" dirty="0">
                <a:solidFill>
                  <a:srgbClr val="8A8A8A"/>
                </a:solidFill>
                <a:latin typeface="+mn-ea"/>
                <a:ea typeface="+mn-ea"/>
                <a:cs typeface="Microsoft Sans Serif"/>
              </a:rPr>
              <a:t>2024</a:t>
            </a:r>
            <a:r>
              <a:rPr sz="1050" spc="10" dirty="0">
                <a:solidFill>
                  <a:srgbClr val="8A8A8A"/>
                </a:solidFill>
                <a:latin typeface="+mn-ea"/>
                <a:ea typeface="+mn-ea"/>
                <a:cs typeface="Microsoft Sans Serif"/>
              </a:rPr>
              <a:t> </a:t>
            </a:r>
            <a:r>
              <a:rPr sz="1100" spc="-245" dirty="0">
                <a:solidFill>
                  <a:srgbClr val="8A8A8A"/>
                </a:solidFill>
                <a:latin typeface="+mn-ea"/>
                <a:ea typeface="+mn-ea"/>
                <a:cs typeface="PMingLiU"/>
              </a:rPr>
              <a:t>より</a:t>
            </a:r>
            <a:r>
              <a:rPr sz="1100" spc="-135" dirty="0">
                <a:solidFill>
                  <a:srgbClr val="8A8A8A"/>
                </a:solidFill>
                <a:latin typeface="+mn-ea"/>
                <a:ea typeface="+mn-ea"/>
                <a:cs typeface="SimSun"/>
              </a:rPr>
              <a:t>引用改変</a:t>
            </a:r>
            <a:r>
              <a:rPr sz="1100" spc="-50" dirty="0">
                <a:solidFill>
                  <a:srgbClr val="8A8A8A"/>
                </a:solidFill>
                <a:latin typeface="+mn-ea"/>
                <a:ea typeface="+mn-ea"/>
                <a:cs typeface="SimSun"/>
              </a:rPr>
              <a:t>）</a:t>
            </a:r>
            <a:endParaRPr sz="1100">
              <a:latin typeface="+mn-ea"/>
              <a:ea typeface="+mn-ea"/>
              <a:cs typeface="SimSun"/>
            </a:endParaRPr>
          </a:p>
        </p:txBody>
      </p:sp>
      <p:sp>
        <p:nvSpPr>
          <p:cNvPr id="8" name="object 8"/>
          <p:cNvSpPr txBox="1"/>
          <p:nvPr/>
        </p:nvSpPr>
        <p:spPr>
          <a:xfrm>
            <a:off x="5791200" y="5783228"/>
            <a:ext cx="6565900" cy="181716"/>
          </a:xfrm>
          <a:prstGeom prst="rect">
            <a:avLst/>
          </a:prstGeom>
        </p:spPr>
        <p:txBody>
          <a:bodyPr vert="horz" wrap="square" lIns="0" tIns="12700" rIns="0" bIns="0" rtlCol="0">
            <a:spAutoFit/>
          </a:bodyPr>
          <a:lstStyle/>
          <a:p>
            <a:pPr marL="12700" marR="5080">
              <a:lnSpc>
                <a:spcPct val="112500"/>
              </a:lnSpc>
              <a:spcBef>
                <a:spcPts val="100"/>
              </a:spcBef>
            </a:pPr>
            <a:r>
              <a:rPr sz="950" i="1" spc="-180" dirty="0">
                <a:solidFill>
                  <a:srgbClr val="595959"/>
                </a:solidFill>
                <a:latin typeface="+mn-ea"/>
                <a:ea typeface="+mn-ea"/>
                <a:cs typeface="Meiryo"/>
              </a:rPr>
              <a:t>片桐浩久：がん治療の進歩と新 </a:t>
            </a:r>
            <a:r>
              <a:rPr sz="1000" i="1" spc="-50" dirty="0">
                <a:solidFill>
                  <a:srgbClr val="595959"/>
                </a:solidFill>
                <a:latin typeface="+mn-ea"/>
                <a:ea typeface="+mn-ea"/>
                <a:cs typeface="Arial"/>
              </a:rPr>
              <a:t>Katagiri</a:t>
            </a:r>
            <a:r>
              <a:rPr sz="1000" i="1" spc="-55" dirty="0">
                <a:solidFill>
                  <a:srgbClr val="595959"/>
                </a:solidFill>
                <a:latin typeface="+mn-ea"/>
                <a:ea typeface="+mn-ea"/>
                <a:cs typeface="Arial"/>
              </a:rPr>
              <a:t> </a:t>
            </a:r>
            <a:r>
              <a:rPr sz="950" i="1" spc="-150" dirty="0">
                <a:solidFill>
                  <a:srgbClr val="595959"/>
                </a:solidFill>
                <a:latin typeface="+mn-ea"/>
                <a:ea typeface="+mn-ea"/>
                <a:cs typeface="Meiryo"/>
              </a:rPr>
              <a:t>スコアの連関 </a:t>
            </a:r>
            <a:r>
              <a:rPr sz="1000" i="1" spc="-90" dirty="0">
                <a:solidFill>
                  <a:srgbClr val="595959"/>
                </a:solidFill>
                <a:latin typeface="+mn-ea"/>
                <a:ea typeface="+mn-ea"/>
                <a:cs typeface="Arial"/>
              </a:rPr>
              <a:t>— </a:t>
            </a:r>
            <a:r>
              <a:rPr sz="950" i="1" spc="-185" dirty="0">
                <a:solidFill>
                  <a:srgbClr val="595959"/>
                </a:solidFill>
                <a:latin typeface="+mn-ea"/>
                <a:ea typeface="+mn-ea"/>
                <a:cs typeface="Meiryo"/>
              </a:rPr>
              <a:t>骨転移の予後予測のこれまでとこれから ．</a:t>
            </a:r>
            <a:r>
              <a:rPr sz="950" i="1" spc="-100" dirty="0">
                <a:solidFill>
                  <a:srgbClr val="595959"/>
                </a:solidFill>
                <a:latin typeface="+mn-ea"/>
                <a:ea typeface="+mn-ea"/>
                <a:cs typeface="Meiryo"/>
              </a:rPr>
              <a:t>整形‧災害外科 </a:t>
            </a:r>
            <a:r>
              <a:rPr sz="1000" i="1" spc="-160" dirty="0">
                <a:solidFill>
                  <a:srgbClr val="595959"/>
                </a:solidFill>
                <a:latin typeface="+mn-ea"/>
                <a:ea typeface="+mn-ea"/>
                <a:cs typeface="Arial"/>
              </a:rPr>
              <a:t>67</a:t>
            </a:r>
            <a:r>
              <a:rPr sz="950" i="1" spc="-160" dirty="0">
                <a:solidFill>
                  <a:srgbClr val="595959"/>
                </a:solidFill>
                <a:latin typeface="+mn-ea"/>
                <a:ea typeface="+mn-ea"/>
                <a:cs typeface="Meiryo"/>
              </a:rPr>
              <a:t>：</a:t>
            </a:r>
            <a:r>
              <a:rPr sz="1000" i="1" spc="-160" dirty="0">
                <a:solidFill>
                  <a:srgbClr val="595959"/>
                </a:solidFill>
                <a:latin typeface="+mn-ea"/>
                <a:ea typeface="+mn-ea"/>
                <a:cs typeface="Arial"/>
              </a:rPr>
              <a:t>851–</a:t>
            </a:r>
            <a:r>
              <a:rPr sz="1000" i="1" spc="-85" dirty="0">
                <a:solidFill>
                  <a:srgbClr val="595959"/>
                </a:solidFill>
                <a:latin typeface="+mn-ea"/>
                <a:ea typeface="+mn-ea"/>
                <a:cs typeface="Arial"/>
              </a:rPr>
              <a:t>860</a:t>
            </a:r>
            <a:r>
              <a:rPr sz="1000" i="1" spc="-45" dirty="0">
                <a:solidFill>
                  <a:srgbClr val="595959"/>
                </a:solidFill>
                <a:latin typeface="+mn-ea"/>
                <a:ea typeface="+mn-ea"/>
                <a:cs typeface="Arial"/>
              </a:rPr>
              <a:t>, </a:t>
            </a:r>
            <a:r>
              <a:rPr sz="1000" i="1" spc="-10" dirty="0">
                <a:solidFill>
                  <a:srgbClr val="595959"/>
                </a:solidFill>
                <a:latin typeface="+mn-ea"/>
                <a:ea typeface="+mn-ea"/>
                <a:cs typeface="Arial"/>
              </a:rPr>
              <a:t>2024</a:t>
            </a:r>
            <a:r>
              <a:rPr sz="950" i="1" spc="-10" dirty="0">
                <a:solidFill>
                  <a:srgbClr val="595959"/>
                </a:solidFill>
                <a:latin typeface="+mn-ea"/>
                <a:ea typeface="+mn-ea"/>
                <a:cs typeface="Meiryo"/>
              </a:rPr>
              <a:t>．</a:t>
            </a:r>
            <a:endParaRPr sz="950" dirty="0">
              <a:latin typeface="+mn-ea"/>
              <a:ea typeface="+mn-ea"/>
              <a:cs typeface="Meiryo"/>
            </a:endParaRPr>
          </a:p>
        </p:txBody>
      </p:sp>
      <p:grpSp>
        <p:nvGrpSpPr>
          <p:cNvPr id="9" name="object 9"/>
          <p:cNvGrpSpPr/>
          <p:nvPr/>
        </p:nvGrpSpPr>
        <p:grpSpPr>
          <a:xfrm>
            <a:off x="0" y="0"/>
            <a:ext cx="12192000" cy="342900"/>
            <a:chOff x="0" y="0"/>
            <a:chExt cx="12192000" cy="342900"/>
          </a:xfrm>
        </p:grpSpPr>
        <p:sp>
          <p:nvSpPr>
            <p:cNvPr id="10" name="object 10"/>
            <p:cNvSpPr/>
            <p:nvPr/>
          </p:nvSpPr>
          <p:spPr>
            <a:xfrm>
              <a:off x="0" y="0"/>
              <a:ext cx="12192000" cy="342900"/>
            </a:xfrm>
            <a:custGeom>
              <a:avLst/>
              <a:gdLst/>
              <a:ahLst/>
              <a:cxnLst/>
              <a:rect l="l" t="t" r="r" b="b"/>
              <a:pathLst>
                <a:path w="12192000" h="342900">
                  <a:moveTo>
                    <a:pt x="12191999" y="342899"/>
                  </a:moveTo>
                  <a:lnTo>
                    <a:pt x="0" y="342899"/>
                  </a:lnTo>
                  <a:lnTo>
                    <a:pt x="0" y="0"/>
                  </a:lnTo>
                  <a:lnTo>
                    <a:pt x="12191999" y="0"/>
                  </a:lnTo>
                  <a:lnTo>
                    <a:pt x="12191999" y="342899"/>
                  </a:lnTo>
                  <a:close/>
                </a:path>
              </a:pathLst>
            </a:custGeom>
            <a:solidFill>
              <a:srgbClr val="1F3A5E"/>
            </a:solidFill>
          </p:spPr>
          <p:txBody>
            <a:bodyPr wrap="square" lIns="0" tIns="0" rIns="0" bIns="0" rtlCol="0"/>
            <a:lstStyle/>
            <a:p>
              <a:endParaRPr>
                <a:latin typeface="+mn-ea"/>
                <a:ea typeface="+mn-ea"/>
              </a:endParaRPr>
            </a:p>
          </p:txBody>
        </p:sp>
        <p:sp>
          <p:nvSpPr>
            <p:cNvPr id="11" name="object 11"/>
            <p:cNvSpPr/>
            <p:nvPr/>
          </p:nvSpPr>
          <p:spPr>
            <a:xfrm>
              <a:off x="228599" y="104774"/>
              <a:ext cx="28575" cy="133350"/>
            </a:xfrm>
            <a:custGeom>
              <a:avLst/>
              <a:gdLst/>
              <a:ahLst/>
              <a:cxnLst/>
              <a:rect l="l" t="t" r="r" b="b"/>
              <a:pathLst>
                <a:path w="28575" h="133350">
                  <a:moveTo>
                    <a:pt x="28574" y="133349"/>
                  </a:moveTo>
                  <a:lnTo>
                    <a:pt x="0" y="133349"/>
                  </a:lnTo>
                  <a:lnTo>
                    <a:pt x="0" y="0"/>
                  </a:lnTo>
                  <a:lnTo>
                    <a:pt x="28574" y="0"/>
                  </a:lnTo>
                  <a:lnTo>
                    <a:pt x="28574" y="133349"/>
                  </a:lnTo>
                  <a:close/>
                </a:path>
              </a:pathLst>
            </a:custGeom>
            <a:solidFill>
              <a:srgbClr val="B8860A"/>
            </a:solidFill>
          </p:spPr>
          <p:txBody>
            <a:bodyPr wrap="square" lIns="0" tIns="0" rIns="0" bIns="0" rtlCol="0"/>
            <a:lstStyle/>
            <a:p>
              <a:endParaRPr>
                <a:latin typeface="+mn-ea"/>
                <a:ea typeface="+mn-ea"/>
              </a:endParaRPr>
            </a:p>
          </p:txBody>
        </p:sp>
      </p:grpSp>
      <p:sp>
        <p:nvSpPr>
          <p:cNvPr id="12" name="object 12"/>
          <p:cNvSpPr txBox="1"/>
          <p:nvPr/>
        </p:nvSpPr>
        <p:spPr>
          <a:xfrm>
            <a:off x="339724" y="86740"/>
            <a:ext cx="1736089" cy="168635"/>
          </a:xfrm>
          <a:prstGeom prst="rect">
            <a:avLst/>
          </a:prstGeom>
        </p:spPr>
        <p:txBody>
          <a:bodyPr vert="horz" wrap="square" lIns="0" tIns="14604" rIns="0" bIns="0" rtlCol="0">
            <a:spAutoFit/>
          </a:bodyPr>
          <a:lstStyle/>
          <a:p>
            <a:pPr marL="12700">
              <a:lnSpc>
                <a:spcPct val="100000"/>
              </a:lnSpc>
              <a:spcBef>
                <a:spcPts val="114"/>
              </a:spcBef>
            </a:pPr>
            <a:r>
              <a:rPr sz="1000" b="1" spc="-35" dirty="0">
                <a:solidFill>
                  <a:srgbClr val="FFFFFF"/>
                </a:solidFill>
                <a:latin typeface="+mn-ea"/>
                <a:ea typeface="+mn-ea"/>
                <a:cs typeface="BIZ UDPGothic"/>
              </a:rPr>
              <a:t>病的骨折  症例相談</a:t>
            </a:r>
            <a:r>
              <a:rPr sz="1000" b="1" spc="-150" dirty="0">
                <a:solidFill>
                  <a:srgbClr val="FFFFFF"/>
                </a:solidFill>
                <a:latin typeface="+mn-ea"/>
                <a:ea typeface="+mn-ea"/>
                <a:cs typeface="Ryo Gothic Std B"/>
              </a:rPr>
              <a:t>テンプレート</a:t>
            </a:r>
            <a:endParaRPr sz="1000">
              <a:latin typeface="+mn-ea"/>
              <a:ea typeface="+mn-ea"/>
              <a:cs typeface="Ryo Gothic Std B"/>
            </a:endParaRPr>
          </a:p>
        </p:txBody>
      </p:sp>
      <p:sp>
        <p:nvSpPr>
          <p:cNvPr id="15" name="object 15"/>
          <p:cNvSpPr txBox="1">
            <a:spLocks noGrp="1"/>
          </p:cNvSpPr>
          <p:nvPr>
            <p:ph type="sldNum" sz="quarter" idx="7"/>
          </p:nvPr>
        </p:nvSpPr>
        <p:spPr>
          <a:xfrm>
            <a:off x="11629974" y="6647179"/>
            <a:ext cx="346075" cy="139782"/>
          </a:xfrm>
          <a:prstGeom prst="rect">
            <a:avLst/>
          </a:prstGeom>
        </p:spPr>
        <p:txBody>
          <a:bodyPr vert="horz" wrap="square" lIns="0" tIns="1270" rIns="0" bIns="0" rtlCol="0">
            <a:spAutoFit/>
          </a:bodyPr>
          <a:lstStyle/>
          <a:p>
            <a:pPr marL="12700">
              <a:lnSpc>
                <a:spcPct val="100000"/>
              </a:lnSpc>
              <a:spcBef>
                <a:spcPts val="10"/>
              </a:spcBef>
            </a:pPr>
            <a:fld id="{81D60167-4931-47E6-BA6A-407CBD079E47}" type="slidenum">
              <a:rPr spc="-40" dirty="0">
                <a:latin typeface="+mn-ea"/>
                <a:ea typeface="+mn-ea"/>
              </a:rPr>
              <a:t>7</a:t>
            </a:fld>
            <a:r>
              <a:rPr spc="-95" dirty="0">
                <a:latin typeface="+mn-ea"/>
                <a:ea typeface="+mn-ea"/>
              </a:rPr>
              <a:t> </a:t>
            </a:r>
            <a:r>
              <a:rPr spc="-25" dirty="0">
                <a:latin typeface="+mn-ea"/>
                <a:ea typeface="+mn-ea"/>
              </a:rPr>
              <a:t>/</a:t>
            </a:r>
            <a:r>
              <a:rPr spc="-90" dirty="0">
                <a:latin typeface="+mn-ea"/>
                <a:ea typeface="+mn-ea"/>
              </a:rPr>
              <a:t> </a:t>
            </a:r>
            <a:r>
              <a:rPr spc="-25" dirty="0">
                <a:latin typeface="+mn-ea"/>
                <a:ea typeface="+mn-ea"/>
              </a:rPr>
              <a:t>29</a:t>
            </a:r>
          </a:p>
        </p:txBody>
      </p:sp>
      <p:sp>
        <p:nvSpPr>
          <p:cNvPr id="13" name="object 13"/>
          <p:cNvSpPr txBox="1"/>
          <p:nvPr/>
        </p:nvSpPr>
        <p:spPr>
          <a:xfrm>
            <a:off x="10833594" y="87979"/>
            <a:ext cx="1358405" cy="170560"/>
          </a:xfrm>
          <a:prstGeom prst="rect">
            <a:avLst/>
          </a:prstGeom>
        </p:spPr>
        <p:txBody>
          <a:bodyPr vert="horz" wrap="square" lIns="0" tIns="16510" rIns="0" bIns="0" rtlCol="0">
            <a:spAutoFit/>
          </a:bodyPr>
          <a:lstStyle/>
          <a:p>
            <a:pPr marL="12700">
              <a:lnSpc>
                <a:spcPct val="100000"/>
              </a:lnSpc>
              <a:spcBef>
                <a:spcPts val="130"/>
              </a:spcBef>
            </a:pPr>
            <a:r>
              <a:rPr sz="1000" spc="-50" dirty="0">
                <a:solidFill>
                  <a:srgbClr val="FFFFFF"/>
                </a:solidFill>
                <a:latin typeface="+mn-ea"/>
                <a:ea typeface="+mn-ea"/>
                <a:cs typeface="SimSun"/>
              </a:rPr>
              <a:t>東北大学整形外科</a:t>
            </a:r>
            <a:endParaRPr sz="1000">
              <a:latin typeface="+mn-ea"/>
              <a:ea typeface="+mn-ea"/>
              <a:cs typeface="SimSun"/>
            </a:endParaRPr>
          </a:p>
        </p:txBody>
      </p:sp>
      <p:pic>
        <p:nvPicPr>
          <p:cNvPr id="16" name="コンテンツ プレースホルダー 4">
            <a:extLst>
              <a:ext uri="{FF2B5EF4-FFF2-40B4-BE49-F238E27FC236}">
                <a16:creationId xmlns:a16="http://schemas.microsoft.com/office/drawing/2014/main" id="{C7247DB5-9FD5-BD7F-599A-FDCA30CB89BE}"/>
              </a:ext>
            </a:extLst>
          </p:cNvPr>
          <p:cNvPicPr>
            <a:picLocks noChangeAspect="1"/>
          </p:cNvPicPr>
          <p:nvPr/>
        </p:nvPicPr>
        <p:blipFill>
          <a:blip r:embed="rId2"/>
          <a:srcRect l="19136" t="18134" r="9332" b="61309"/>
          <a:stretch>
            <a:fillRect/>
          </a:stretch>
        </p:blipFill>
        <p:spPr>
          <a:xfrm>
            <a:off x="77536" y="862805"/>
            <a:ext cx="11670798" cy="4471987"/>
          </a:xfrm>
          <a:prstGeom prst="rect">
            <a:avLst/>
          </a:prstGeom>
        </p:spPr>
      </p:pic>
      <p:sp>
        <p:nvSpPr>
          <p:cNvPr id="17" name="正方形/長方形 16">
            <a:extLst>
              <a:ext uri="{FF2B5EF4-FFF2-40B4-BE49-F238E27FC236}">
                <a16:creationId xmlns:a16="http://schemas.microsoft.com/office/drawing/2014/main" id="{120EF46C-29F2-DBC2-462C-936ABBE54941}"/>
              </a:ext>
            </a:extLst>
          </p:cNvPr>
          <p:cNvSpPr/>
          <p:nvPr/>
        </p:nvSpPr>
        <p:spPr>
          <a:xfrm>
            <a:off x="1215410" y="1966277"/>
            <a:ext cx="10519609" cy="1528762"/>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latin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object 11"/>
          <p:cNvSpPr txBox="1"/>
          <p:nvPr/>
        </p:nvSpPr>
        <p:spPr>
          <a:xfrm>
            <a:off x="215900" y="6271767"/>
            <a:ext cx="3100705" cy="165430"/>
          </a:xfrm>
          <a:prstGeom prst="rect">
            <a:avLst/>
          </a:prstGeom>
        </p:spPr>
        <p:txBody>
          <a:bodyPr vert="horz" wrap="square" lIns="0" tIns="11430" rIns="0" bIns="0" rtlCol="0">
            <a:spAutoFit/>
          </a:bodyPr>
          <a:lstStyle/>
          <a:p>
            <a:pPr marL="12700">
              <a:lnSpc>
                <a:spcPct val="100000"/>
              </a:lnSpc>
              <a:spcBef>
                <a:spcPts val="90"/>
              </a:spcBef>
            </a:pPr>
            <a:r>
              <a:rPr sz="1000" i="1" spc="-65" dirty="0">
                <a:solidFill>
                  <a:srgbClr val="595959"/>
                </a:solidFill>
                <a:latin typeface="+mn-ea"/>
                <a:ea typeface="+mn-ea"/>
                <a:cs typeface="Arial"/>
              </a:rPr>
              <a:t>Amendola</a:t>
            </a:r>
            <a:r>
              <a:rPr sz="1000" i="1" spc="-30" dirty="0">
                <a:solidFill>
                  <a:srgbClr val="595959"/>
                </a:solidFill>
                <a:latin typeface="+mn-ea"/>
                <a:ea typeface="+mn-ea"/>
                <a:cs typeface="Arial"/>
              </a:rPr>
              <a:t> </a:t>
            </a:r>
            <a:r>
              <a:rPr sz="1000" i="1" spc="-114" dirty="0">
                <a:solidFill>
                  <a:srgbClr val="595959"/>
                </a:solidFill>
                <a:latin typeface="+mn-ea"/>
                <a:ea typeface="+mn-ea"/>
                <a:cs typeface="Arial"/>
              </a:rPr>
              <a:t>RL,</a:t>
            </a:r>
            <a:r>
              <a:rPr sz="1000" i="1" spc="-30" dirty="0">
                <a:solidFill>
                  <a:srgbClr val="595959"/>
                </a:solidFill>
                <a:latin typeface="+mn-ea"/>
                <a:ea typeface="+mn-ea"/>
                <a:cs typeface="Arial"/>
              </a:rPr>
              <a:t> </a:t>
            </a:r>
            <a:r>
              <a:rPr sz="1000" i="1" spc="-40" dirty="0">
                <a:solidFill>
                  <a:srgbClr val="595959"/>
                </a:solidFill>
                <a:latin typeface="+mn-ea"/>
                <a:ea typeface="+mn-ea"/>
                <a:cs typeface="Arial"/>
              </a:rPr>
              <a:t>et</a:t>
            </a:r>
            <a:r>
              <a:rPr sz="1000" i="1" spc="-30" dirty="0">
                <a:solidFill>
                  <a:srgbClr val="595959"/>
                </a:solidFill>
                <a:latin typeface="+mn-ea"/>
                <a:ea typeface="+mn-ea"/>
                <a:cs typeface="Arial"/>
              </a:rPr>
              <a:t> </a:t>
            </a:r>
            <a:r>
              <a:rPr sz="1000" i="1" spc="-40" dirty="0">
                <a:solidFill>
                  <a:srgbClr val="595959"/>
                </a:solidFill>
                <a:latin typeface="+mn-ea"/>
                <a:ea typeface="+mn-ea"/>
                <a:cs typeface="Arial"/>
              </a:rPr>
              <a:t>al.</a:t>
            </a:r>
            <a:r>
              <a:rPr sz="1000" i="1" spc="-30" dirty="0">
                <a:solidFill>
                  <a:srgbClr val="595959"/>
                </a:solidFill>
                <a:latin typeface="+mn-ea"/>
                <a:ea typeface="+mn-ea"/>
                <a:cs typeface="Arial"/>
              </a:rPr>
              <a:t> </a:t>
            </a:r>
            <a:r>
              <a:rPr sz="1000" i="1" spc="-160" dirty="0">
                <a:solidFill>
                  <a:srgbClr val="595959"/>
                </a:solidFill>
                <a:latin typeface="+mn-ea"/>
                <a:ea typeface="+mn-ea"/>
                <a:cs typeface="Arial"/>
              </a:rPr>
              <a:t>BMC</a:t>
            </a:r>
            <a:r>
              <a:rPr sz="1000" i="1" spc="-25" dirty="0">
                <a:solidFill>
                  <a:srgbClr val="595959"/>
                </a:solidFill>
                <a:latin typeface="+mn-ea"/>
                <a:ea typeface="+mn-ea"/>
                <a:cs typeface="Arial"/>
              </a:rPr>
              <a:t> </a:t>
            </a:r>
            <a:r>
              <a:rPr sz="1000" i="1" spc="-65" dirty="0">
                <a:solidFill>
                  <a:srgbClr val="595959"/>
                </a:solidFill>
                <a:latin typeface="+mn-ea"/>
                <a:ea typeface="+mn-ea"/>
                <a:cs typeface="Arial"/>
              </a:rPr>
              <a:t>Musculoskelet</a:t>
            </a:r>
            <a:r>
              <a:rPr sz="1000" i="1" spc="-30" dirty="0">
                <a:solidFill>
                  <a:srgbClr val="595959"/>
                </a:solidFill>
                <a:latin typeface="+mn-ea"/>
                <a:ea typeface="+mn-ea"/>
                <a:cs typeface="Arial"/>
              </a:rPr>
              <a:t> </a:t>
            </a:r>
            <a:r>
              <a:rPr sz="1000" i="1" spc="-60" dirty="0">
                <a:solidFill>
                  <a:srgbClr val="595959"/>
                </a:solidFill>
                <a:latin typeface="+mn-ea"/>
                <a:ea typeface="+mn-ea"/>
                <a:cs typeface="Arial"/>
              </a:rPr>
              <a:t>Disord.</a:t>
            </a:r>
            <a:r>
              <a:rPr sz="1000" i="1" spc="-30" dirty="0">
                <a:solidFill>
                  <a:srgbClr val="595959"/>
                </a:solidFill>
                <a:latin typeface="+mn-ea"/>
                <a:ea typeface="+mn-ea"/>
                <a:cs typeface="Arial"/>
              </a:rPr>
              <a:t> </a:t>
            </a:r>
            <a:r>
              <a:rPr sz="1000" i="1" spc="-85" dirty="0">
                <a:solidFill>
                  <a:srgbClr val="595959"/>
                </a:solidFill>
                <a:latin typeface="+mn-ea"/>
                <a:ea typeface="+mn-ea"/>
                <a:cs typeface="Arial"/>
              </a:rPr>
              <a:t>2016;</a:t>
            </a:r>
            <a:r>
              <a:rPr sz="1000" i="1" spc="-30" dirty="0">
                <a:solidFill>
                  <a:srgbClr val="595959"/>
                </a:solidFill>
                <a:latin typeface="+mn-ea"/>
                <a:ea typeface="+mn-ea"/>
                <a:cs typeface="Arial"/>
              </a:rPr>
              <a:t> </a:t>
            </a:r>
            <a:r>
              <a:rPr sz="1000" i="1" spc="-80" dirty="0">
                <a:solidFill>
                  <a:srgbClr val="595959"/>
                </a:solidFill>
                <a:latin typeface="+mn-ea"/>
                <a:ea typeface="+mn-ea"/>
                <a:cs typeface="Arial"/>
              </a:rPr>
              <a:t>17:</a:t>
            </a:r>
            <a:r>
              <a:rPr sz="1000" i="1" spc="-25" dirty="0">
                <a:solidFill>
                  <a:srgbClr val="595959"/>
                </a:solidFill>
                <a:latin typeface="+mn-ea"/>
                <a:ea typeface="+mn-ea"/>
                <a:cs typeface="Arial"/>
              </a:rPr>
              <a:t> </a:t>
            </a:r>
            <a:r>
              <a:rPr sz="1000" i="1" spc="-20" dirty="0">
                <a:solidFill>
                  <a:srgbClr val="595959"/>
                </a:solidFill>
                <a:latin typeface="+mn-ea"/>
                <a:ea typeface="+mn-ea"/>
                <a:cs typeface="Arial"/>
              </a:rPr>
              <a:t>341.</a:t>
            </a:r>
            <a:endParaRPr sz="1000">
              <a:latin typeface="+mn-ea"/>
              <a:ea typeface="+mn-ea"/>
              <a:cs typeface="Arial"/>
            </a:endParaRPr>
          </a:p>
        </p:txBody>
      </p:sp>
      <p:grpSp>
        <p:nvGrpSpPr>
          <p:cNvPr id="14" name="object 14"/>
          <p:cNvGrpSpPr/>
          <p:nvPr/>
        </p:nvGrpSpPr>
        <p:grpSpPr>
          <a:xfrm>
            <a:off x="0" y="0"/>
            <a:ext cx="12192000" cy="342900"/>
            <a:chOff x="0" y="0"/>
            <a:chExt cx="12192000" cy="342900"/>
          </a:xfrm>
        </p:grpSpPr>
        <p:sp>
          <p:nvSpPr>
            <p:cNvPr id="15" name="object 15"/>
            <p:cNvSpPr/>
            <p:nvPr/>
          </p:nvSpPr>
          <p:spPr>
            <a:xfrm>
              <a:off x="0" y="0"/>
              <a:ext cx="12192000" cy="342900"/>
            </a:xfrm>
            <a:custGeom>
              <a:avLst/>
              <a:gdLst/>
              <a:ahLst/>
              <a:cxnLst/>
              <a:rect l="l" t="t" r="r" b="b"/>
              <a:pathLst>
                <a:path w="12192000" h="342900">
                  <a:moveTo>
                    <a:pt x="12191999" y="342899"/>
                  </a:moveTo>
                  <a:lnTo>
                    <a:pt x="0" y="342899"/>
                  </a:lnTo>
                  <a:lnTo>
                    <a:pt x="0" y="0"/>
                  </a:lnTo>
                  <a:lnTo>
                    <a:pt x="12191999" y="0"/>
                  </a:lnTo>
                  <a:lnTo>
                    <a:pt x="12191999" y="342899"/>
                  </a:lnTo>
                  <a:close/>
                </a:path>
              </a:pathLst>
            </a:custGeom>
            <a:solidFill>
              <a:srgbClr val="1F3A5E"/>
            </a:solidFill>
          </p:spPr>
          <p:txBody>
            <a:bodyPr wrap="square" lIns="0" tIns="0" rIns="0" bIns="0" rtlCol="0"/>
            <a:lstStyle/>
            <a:p>
              <a:endParaRPr>
                <a:latin typeface="+mn-ea"/>
                <a:ea typeface="+mn-ea"/>
              </a:endParaRPr>
            </a:p>
          </p:txBody>
        </p:sp>
        <p:sp>
          <p:nvSpPr>
            <p:cNvPr id="16" name="object 16"/>
            <p:cNvSpPr/>
            <p:nvPr/>
          </p:nvSpPr>
          <p:spPr>
            <a:xfrm>
              <a:off x="228599" y="104774"/>
              <a:ext cx="28575" cy="133350"/>
            </a:xfrm>
            <a:custGeom>
              <a:avLst/>
              <a:gdLst/>
              <a:ahLst/>
              <a:cxnLst/>
              <a:rect l="l" t="t" r="r" b="b"/>
              <a:pathLst>
                <a:path w="28575" h="133350">
                  <a:moveTo>
                    <a:pt x="28574" y="133349"/>
                  </a:moveTo>
                  <a:lnTo>
                    <a:pt x="0" y="133349"/>
                  </a:lnTo>
                  <a:lnTo>
                    <a:pt x="0" y="0"/>
                  </a:lnTo>
                  <a:lnTo>
                    <a:pt x="28574" y="0"/>
                  </a:lnTo>
                  <a:lnTo>
                    <a:pt x="28574" y="133349"/>
                  </a:lnTo>
                  <a:close/>
                </a:path>
              </a:pathLst>
            </a:custGeom>
            <a:solidFill>
              <a:srgbClr val="B8860A"/>
            </a:solidFill>
          </p:spPr>
          <p:txBody>
            <a:bodyPr wrap="square" lIns="0" tIns="0" rIns="0" bIns="0" rtlCol="0"/>
            <a:lstStyle/>
            <a:p>
              <a:endParaRPr>
                <a:latin typeface="+mn-ea"/>
                <a:ea typeface="+mn-ea"/>
              </a:endParaRPr>
            </a:p>
          </p:txBody>
        </p:sp>
      </p:grpSp>
      <p:sp>
        <p:nvSpPr>
          <p:cNvPr id="17" name="object 17"/>
          <p:cNvSpPr txBox="1"/>
          <p:nvPr/>
        </p:nvSpPr>
        <p:spPr>
          <a:xfrm>
            <a:off x="339724" y="86740"/>
            <a:ext cx="496570" cy="168635"/>
          </a:xfrm>
          <a:prstGeom prst="rect">
            <a:avLst/>
          </a:prstGeom>
        </p:spPr>
        <p:txBody>
          <a:bodyPr vert="horz" wrap="square" lIns="0" tIns="14604" rIns="0" bIns="0" rtlCol="0">
            <a:spAutoFit/>
          </a:bodyPr>
          <a:lstStyle/>
          <a:p>
            <a:pPr marL="12700">
              <a:lnSpc>
                <a:spcPct val="100000"/>
              </a:lnSpc>
              <a:spcBef>
                <a:spcPts val="114"/>
              </a:spcBef>
            </a:pPr>
            <a:r>
              <a:rPr sz="1000" b="1" spc="-65" dirty="0">
                <a:solidFill>
                  <a:srgbClr val="FFFFFF"/>
                </a:solidFill>
                <a:latin typeface="+mn-ea"/>
                <a:ea typeface="+mn-ea"/>
                <a:cs typeface="BIZ UDPGothic"/>
              </a:rPr>
              <a:t>病的骨折</a:t>
            </a:r>
            <a:endParaRPr sz="1000">
              <a:latin typeface="+mn-ea"/>
              <a:ea typeface="+mn-ea"/>
              <a:cs typeface="BIZ UDPGothic"/>
            </a:endParaRPr>
          </a:p>
        </p:txBody>
      </p:sp>
      <p:sp>
        <p:nvSpPr>
          <p:cNvPr id="21" name="object 21"/>
          <p:cNvSpPr txBox="1">
            <a:spLocks noGrp="1"/>
          </p:cNvSpPr>
          <p:nvPr>
            <p:ph type="sldNum" sz="quarter" idx="7"/>
          </p:nvPr>
        </p:nvSpPr>
        <p:spPr>
          <a:xfrm>
            <a:off x="11629974" y="6647179"/>
            <a:ext cx="346075" cy="139782"/>
          </a:xfrm>
          <a:prstGeom prst="rect">
            <a:avLst/>
          </a:prstGeom>
        </p:spPr>
        <p:txBody>
          <a:bodyPr vert="horz" wrap="square" lIns="0" tIns="1270" rIns="0" bIns="0" rtlCol="0">
            <a:spAutoFit/>
          </a:bodyPr>
          <a:lstStyle/>
          <a:p>
            <a:pPr marL="12700">
              <a:lnSpc>
                <a:spcPct val="100000"/>
              </a:lnSpc>
              <a:spcBef>
                <a:spcPts val="10"/>
              </a:spcBef>
            </a:pPr>
            <a:fld id="{81D60167-4931-47E6-BA6A-407CBD079E47}" type="slidenum">
              <a:rPr spc="-40" dirty="0">
                <a:latin typeface="+mn-ea"/>
                <a:ea typeface="+mn-ea"/>
              </a:rPr>
              <a:t>8</a:t>
            </a:fld>
            <a:r>
              <a:rPr spc="-95" dirty="0">
                <a:latin typeface="+mn-ea"/>
                <a:ea typeface="+mn-ea"/>
              </a:rPr>
              <a:t> </a:t>
            </a:r>
            <a:r>
              <a:rPr spc="-25" dirty="0">
                <a:latin typeface="+mn-ea"/>
                <a:ea typeface="+mn-ea"/>
              </a:rPr>
              <a:t>/</a:t>
            </a:r>
            <a:r>
              <a:rPr spc="-90" dirty="0">
                <a:latin typeface="+mn-ea"/>
                <a:ea typeface="+mn-ea"/>
              </a:rPr>
              <a:t> </a:t>
            </a:r>
            <a:r>
              <a:rPr spc="-25" dirty="0">
                <a:latin typeface="+mn-ea"/>
                <a:ea typeface="+mn-ea"/>
              </a:rPr>
              <a:t>29</a:t>
            </a:r>
          </a:p>
        </p:txBody>
      </p:sp>
      <p:sp>
        <p:nvSpPr>
          <p:cNvPr id="18" name="object 18"/>
          <p:cNvSpPr txBox="1"/>
          <p:nvPr/>
        </p:nvSpPr>
        <p:spPr>
          <a:xfrm>
            <a:off x="934089" y="86740"/>
            <a:ext cx="1141730" cy="168635"/>
          </a:xfrm>
          <a:prstGeom prst="rect">
            <a:avLst/>
          </a:prstGeom>
        </p:spPr>
        <p:txBody>
          <a:bodyPr vert="horz" wrap="square" lIns="0" tIns="14604" rIns="0" bIns="0" rtlCol="0">
            <a:spAutoFit/>
          </a:bodyPr>
          <a:lstStyle/>
          <a:p>
            <a:pPr marL="12700">
              <a:lnSpc>
                <a:spcPct val="100000"/>
              </a:lnSpc>
              <a:spcBef>
                <a:spcPts val="114"/>
              </a:spcBef>
            </a:pPr>
            <a:r>
              <a:rPr sz="1000" b="1" spc="-75" dirty="0">
                <a:solidFill>
                  <a:srgbClr val="FFFFFF"/>
                </a:solidFill>
                <a:latin typeface="+mn-ea"/>
                <a:ea typeface="+mn-ea"/>
                <a:cs typeface="BIZ UDPGothic"/>
              </a:rPr>
              <a:t>症例相談</a:t>
            </a:r>
            <a:r>
              <a:rPr sz="1000" b="1" spc="-150" dirty="0">
                <a:solidFill>
                  <a:srgbClr val="FFFFFF"/>
                </a:solidFill>
                <a:latin typeface="+mn-ea"/>
                <a:ea typeface="+mn-ea"/>
                <a:cs typeface="Ryo Gothic Std B"/>
              </a:rPr>
              <a:t>テンプレート</a:t>
            </a:r>
            <a:endParaRPr sz="1000">
              <a:latin typeface="+mn-ea"/>
              <a:ea typeface="+mn-ea"/>
              <a:cs typeface="Ryo Gothic Std B"/>
            </a:endParaRPr>
          </a:p>
        </p:txBody>
      </p:sp>
      <p:sp>
        <p:nvSpPr>
          <p:cNvPr id="19" name="object 19"/>
          <p:cNvSpPr txBox="1"/>
          <p:nvPr/>
        </p:nvSpPr>
        <p:spPr>
          <a:xfrm>
            <a:off x="10833595" y="87979"/>
            <a:ext cx="1141730" cy="170560"/>
          </a:xfrm>
          <a:prstGeom prst="rect">
            <a:avLst/>
          </a:prstGeom>
        </p:spPr>
        <p:txBody>
          <a:bodyPr vert="horz" wrap="square" lIns="0" tIns="16510" rIns="0" bIns="0" rtlCol="0">
            <a:spAutoFit/>
          </a:bodyPr>
          <a:lstStyle/>
          <a:p>
            <a:pPr marL="12700">
              <a:lnSpc>
                <a:spcPct val="100000"/>
              </a:lnSpc>
              <a:spcBef>
                <a:spcPts val="130"/>
              </a:spcBef>
            </a:pPr>
            <a:r>
              <a:rPr sz="1000" b="1" spc="-50" dirty="0">
                <a:solidFill>
                  <a:srgbClr val="FFFFFF"/>
                </a:solidFill>
                <a:latin typeface="+mn-ea"/>
                <a:ea typeface="+mn-ea"/>
                <a:cs typeface="SimSun"/>
              </a:rPr>
              <a:t>東北大学整形外科</a:t>
            </a:r>
            <a:endParaRPr sz="1000" b="1">
              <a:latin typeface="+mn-ea"/>
              <a:ea typeface="+mn-ea"/>
              <a:cs typeface="SimSun"/>
            </a:endParaRPr>
          </a:p>
        </p:txBody>
      </p:sp>
      <p:pic>
        <p:nvPicPr>
          <p:cNvPr id="22" name="コンテンツ プレースホルダー 4">
            <a:extLst>
              <a:ext uri="{FF2B5EF4-FFF2-40B4-BE49-F238E27FC236}">
                <a16:creationId xmlns:a16="http://schemas.microsoft.com/office/drawing/2014/main" id="{D5917F72-7899-59FA-30B0-910F2EA0D2D8}"/>
              </a:ext>
            </a:extLst>
          </p:cNvPr>
          <p:cNvPicPr>
            <a:picLocks noChangeAspect="1"/>
          </p:cNvPicPr>
          <p:nvPr/>
        </p:nvPicPr>
        <p:blipFill>
          <a:blip r:embed="rId2"/>
          <a:stretch>
            <a:fillRect/>
          </a:stretch>
        </p:blipFill>
        <p:spPr>
          <a:xfrm>
            <a:off x="215900" y="429640"/>
            <a:ext cx="9482980" cy="3549435"/>
          </a:xfrm>
          <a:prstGeom prst="rect">
            <a:avLst/>
          </a:prstGeom>
        </p:spPr>
      </p:pic>
      <p:sp>
        <p:nvSpPr>
          <p:cNvPr id="24" name="テキスト ボックス 23">
            <a:extLst>
              <a:ext uri="{FF2B5EF4-FFF2-40B4-BE49-F238E27FC236}">
                <a16:creationId xmlns:a16="http://schemas.microsoft.com/office/drawing/2014/main" id="{C4429060-7BBD-9185-D5F3-F2B333CDEC99}"/>
              </a:ext>
            </a:extLst>
          </p:cNvPr>
          <p:cNvSpPr txBox="1"/>
          <p:nvPr/>
        </p:nvSpPr>
        <p:spPr>
          <a:xfrm>
            <a:off x="242886" y="4648200"/>
            <a:ext cx="9013080" cy="646331"/>
          </a:xfrm>
          <a:prstGeom prst="rect">
            <a:avLst/>
          </a:prstGeom>
          <a:noFill/>
        </p:spPr>
        <p:txBody>
          <a:bodyPr wrap="square">
            <a:spAutoFit/>
          </a:bodyPr>
          <a:lstStyle/>
          <a:p>
            <a:r>
              <a:rPr kumimoji="1" lang="ja-JP" altLang="en-US">
                <a:latin typeface="+mn-ea"/>
                <a:ea typeface="+mn-ea"/>
              </a:rPr>
              <a:t>大腿骨近位部の強度低下は部位によって異なることを有限要素解析で数値化した論文。</a:t>
            </a:r>
            <a:endParaRPr kumimoji="1" lang="en-US" altLang="ja-JP" dirty="0">
              <a:latin typeface="+mn-ea"/>
              <a:ea typeface="+mn-ea"/>
            </a:endParaRPr>
          </a:p>
          <a:p>
            <a:r>
              <a:rPr lang="ja-JP" altLang="en-US">
                <a:latin typeface="+mn-ea"/>
                <a:ea typeface="+mn-ea"/>
              </a:rPr>
              <a:t>大腿骨転子下・骨幹部の骨折リスクが高いことに注目し</a:t>
            </a:r>
            <a:r>
              <a:rPr kumimoji="1" lang="en-US" altLang="ja-JP" dirty="0" err="1">
                <a:latin typeface="+mn-ea"/>
                <a:ea typeface="+mn-ea"/>
              </a:rPr>
              <a:t>Mirels</a:t>
            </a:r>
            <a:r>
              <a:rPr kumimoji="1" lang="ja-JP" altLang="en-US">
                <a:latin typeface="+mn-ea"/>
                <a:ea typeface="+mn-ea"/>
              </a:rPr>
              <a:t>スコアを修正した。</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28599" y="581024"/>
            <a:ext cx="47625" cy="209550"/>
          </a:xfrm>
          <a:custGeom>
            <a:avLst/>
            <a:gdLst/>
            <a:ahLst/>
            <a:cxnLst/>
            <a:rect l="l" t="t" r="r" b="b"/>
            <a:pathLst>
              <a:path w="47625" h="209550">
                <a:moveTo>
                  <a:pt x="47624" y="209549"/>
                </a:moveTo>
                <a:lnTo>
                  <a:pt x="0" y="209549"/>
                </a:lnTo>
                <a:lnTo>
                  <a:pt x="0" y="0"/>
                </a:lnTo>
                <a:lnTo>
                  <a:pt x="47624" y="0"/>
                </a:lnTo>
                <a:lnTo>
                  <a:pt x="47624" y="209549"/>
                </a:lnTo>
                <a:close/>
              </a:path>
            </a:pathLst>
          </a:custGeom>
          <a:solidFill>
            <a:srgbClr val="B8860A"/>
          </a:solidFill>
        </p:spPr>
        <p:txBody>
          <a:bodyPr wrap="square" lIns="0" tIns="0" rIns="0" bIns="0" rtlCol="0"/>
          <a:lstStyle/>
          <a:p>
            <a:endParaRPr>
              <a:latin typeface="+mn-ea"/>
              <a:ea typeface="+mn-ea"/>
            </a:endParaRPr>
          </a:p>
        </p:txBody>
      </p:sp>
      <p:sp>
        <p:nvSpPr>
          <p:cNvPr id="3" name="object 3" descr="$PPTXTitle"/>
          <p:cNvSpPr txBox="1">
            <a:spLocks noGrp="1"/>
          </p:cNvSpPr>
          <p:nvPr>
            <p:ph type="title"/>
          </p:nvPr>
        </p:nvSpPr>
        <p:spPr>
          <a:xfrm>
            <a:off x="377824" y="490981"/>
            <a:ext cx="4422776" cy="335915"/>
          </a:xfrm>
          <a:prstGeom prst="rect">
            <a:avLst/>
          </a:prstGeom>
        </p:spPr>
        <p:txBody>
          <a:bodyPr vert="horz" wrap="square" lIns="0" tIns="16510" rIns="0" bIns="0" rtlCol="0">
            <a:spAutoFit/>
          </a:bodyPr>
          <a:lstStyle/>
          <a:p>
            <a:pPr marL="12700">
              <a:lnSpc>
                <a:spcPct val="100000"/>
              </a:lnSpc>
              <a:spcBef>
                <a:spcPts val="130"/>
              </a:spcBef>
            </a:pPr>
            <a:r>
              <a:rPr sz="2000" b="1" spc="-170" dirty="0">
                <a:solidFill>
                  <a:srgbClr val="1F3A5E"/>
                </a:solidFill>
                <a:latin typeface="+mn-ea"/>
                <a:ea typeface="+mn-ea"/>
                <a:cs typeface="BIZ UDPGothic"/>
              </a:rPr>
              <a:t>大腿骨近位部</a:t>
            </a:r>
            <a:r>
              <a:rPr sz="2000" b="1" spc="-190" dirty="0">
                <a:solidFill>
                  <a:srgbClr val="1F3A5E"/>
                </a:solidFill>
                <a:latin typeface="+mn-ea"/>
                <a:ea typeface="+mn-ea"/>
                <a:cs typeface="Ryo Gothic Std B"/>
              </a:rPr>
              <a:t>の</a:t>
            </a:r>
            <a:r>
              <a:rPr sz="2000" b="1" spc="-160" dirty="0">
                <a:solidFill>
                  <a:srgbClr val="1F3A5E"/>
                </a:solidFill>
                <a:latin typeface="+mn-ea"/>
                <a:ea typeface="+mn-ea"/>
                <a:cs typeface="BIZ UDPGothic"/>
              </a:rPr>
              <a:t>部位別強度評価</a:t>
            </a:r>
            <a:endParaRPr sz="2000" dirty="0">
              <a:latin typeface="+mn-ea"/>
              <a:ea typeface="+mn-ea"/>
              <a:cs typeface="BIZ UDPGothic"/>
            </a:endParaRPr>
          </a:p>
        </p:txBody>
      </p:sp>
      <p:sp>
        <p:nvSpPr>
          <p:cNvPr id="4" name="object 4"/>
          <p:cNvSpPr txBox="1"/>
          <p:nvPr/>
        </p:nvSpPr>
        <p:spPr>
          <a:xfrm>
            <a:off x="4267200" y="6049132"/>
            <a:ext cx="7152360" cy="263534"/>
          </a:xfrm>
          <a:prstGeom prst="rect">
            <a:avLst/>
          </a:prstGeom>
        </p:spPr>
        <p:txBody>
          <a:bodyPr vert="horz" wrap="square" lIns="0" tIns="17145" rIns="0" bIns="0" rtlCol="0">
            <a:spAutoFit/>
          </a:bodyPr>
          <a:lstStyle/>
          <a:p>
            <a:pPr marL="12700">
              <a:spcBef>
                <a:spcPts val="135"/>
              </a:spcBef>
            </a:pPr>
            <a:r>
              <a:rPr kumimoji="1" lang="ja-JP" altLang="en-US" sz="1600">
                <a:latin typeface="+mn-ea"/>
                <a:ea typeface="+mn-ea"/>
              </a:rPr>
              <a:t>頸部、転子部、転子下、骨幹部を</a:t>
            </a:r>
            <a:r>
              <a:rPr kumimoji="1" lang="en-US" altLang="ja-JP" sz="1600" dirty="0">
                <a:latin typeface="+mn-ea"/>
                <a:ea typeface="+mn-ea"/>
              </a:rPr>
              <a:t>45</a:t>
            </a:r>
            <a:r>
              <a:rPr lang="ja-JP" altLang="en-US" sz="1600">
                <a:latin typeface="+mn-ea"/>
                <a:ea typeface="+mn-ea"/>
              </a:rPr>
              <a:t>度間隔で</a:t>
            </a:r>
            <a:r>
              <a:rPr lang="en-US" altLang="ja-JP" sz="1600" dirty="0">
                <a:latin typeface="+mn-ea"/>
                <a:ea typeface="+mn-ea"/>
              </a:rPr>
              <a:t>axial</a:t>
            </a:r>
            <a:r>
              <a:rPr lang="ja-JP" altLang="en-US" sz="1600">
                <a:latin typeface="+mn-ea"/>
                <a:ea typeface="+mn-ea"/>
              </a:rPr>
              <a:t>の８箇所に区分け</a:t>
            </a:r>
            <a:endParaRPr sz="1600" dirty="0">
              <a:latin typeface="+mn-ea"/>
              <a:ea typeface="+mn-ea"/>
              <a:cs typeface="PMingLiU"/>
            </a:endParaRPr>
          </a:p>
        </p:txBody>
      </p:sp>
      <p:sp>
        <p:nvSpPr>
          <p:cNvPr id="8" name="object 8"/>
          <p:cNvSpPr txBox="1"/>
          <p:nvPr/>
        </p:nvSpPr>
        <p:spPr>
          <a:xfrm>
            <a:off x="215900" y="6157467"/>
            <a:ext cx="3100705" cy="165430"/>
          </a:xfrm>
          <a:prstGeom prst="rect">
            <a:avLst/>
          </a:prstGeom>
        </p:spPr>
        <p:txBody>
          <a:bodyPr vert="horz" wrap="square" lIns="0" tIns="11430" rIns="0" bIns="0" rtlCol="0">
            <a:spAutoFit/>
          </a:bodyPr>
          <a:lstStyle/>
          <a:p>
            <a:pPr marL="12700">
              <a:lnSpc>
                <a:spcPct val="100000"/>
              </a:lnSpc>
              <a:spcBef>
                <a:spcPts val="90"/>
              </a:spcBef>
            </a:pPr>
            <a:r>
              <a:rPr sz="1000" i="1" spc="-65" dirty="0">
                <a:solidFill>
                  <a:srgbClr val="595959"/>
                </a:solidFill>
                <a:latin typeface="+mn-ea"/>
                <a:ea typeface="+mn-ea"/>
                <a:cs typeface="Arial"/>
              </a:rPr>
              <a:t>Amendola</a:t>
            </a:r>
            <a:r>
              <a:rPr sz="1000" i="1" spc="-30" dirty="0">
                <a:solidFill>
                  <a:srgbClr val="595959"/>
                </a:solidFill>
                <a:latin typeface="+mn-ea"/>
                <a:ea typeface="+mn-ea"/>
                <a:cs typeface="Arial"/>
              </a:rPr>
              <a:t> </a:t>
            </a:r>
            <a:r>
              <a:rPr sz="1000" i="1" spc="-114" dirty="0">
                <a:solidFill>
                  <a:srgbClr val="595959"/>
                </a:solidFill>
                <a:latin typeface="+mn-ea"/>
                <a:ea typeface="+mn-ea"/>
                <a:cs typeface="Arial"/>
              </a:rPr>
              <a:t>RL,</a:t>
            </a:r>
            <a:r>
              <a:rPr sz="1000" i="1" spc="-30" dirty="0">
                <a:solidFill>
                  <a:srgbClr val="595959"/>
                </a:solidFill>
                <a:latin typeface="+mn-ea"/>
                <a:ea typeface="+mn-ea"/>
                <a:cs typeface="Arial"/>
              </a:rPr>
              <a:t> </a:t>
            </a:r>
            <a:r>
              <a:rPr sz="1000" i="1" spc="-40" dirty="0">
                <a:solidFill>
                  <a:srgbClr val="595959"/>
                </a:solidFill>
                <a:latin typeface="+mn-ea"/>
                <a:ea typeface="+mn-ea"/>
                <a:cs typeface="Arial"/>
              </a:rPr>
              <a:t>et</a:t>
            </a:r>
            <a:r>
              <a:rPr sz="1000" i="1" spc="-30" dirty="0">
                <a:solidFill>
                  <a:srgbClr val="595959"/>
                </a:solidFill>
                <a:latin typeface="+mn-ea"/>
                <a:ea typeface="+mn-ea"/>
                <a:cs typeface="Arial"/>
              </a:rPr>
              <a:t> </a:t>
            </a:r>
            <a:r>
              <a:rPr sz="1000" i="1" spc="-40" dirty="0">
                <a:solidFill>
                  <a:srgbClr val="595959"/>
                </a:solidFill>
                <a:latin typeface="+mn-ea"/>
                <a:ea typeface="+mn-ea"/>
                <a:cs typeface="Arial"/>
              </a:rPr>
              <a:t>al.</a:t>
            </a:r>
            <a:r>
              <a:rPr sz="1000" i="1" spc="-30" dirty="0">
                <a:solidFill>
                  <a:srgbClr val="595959"/>
                </a:solidFill>
                <a:latin typeface="+mn-ea"/>
                <a:ea typeface="+mn-ea"/>
                <a:cs typeface="Arial"/>
              </a:rPr>
              <a:t> </a:t>
            </a:r>
            <a:r>
              <a:rPr sz="1000" i="1" spc="-160" dirty="0">
                <a:solidFill>
                  <a:srgbClr val="595959"/>
                </a:solidFill>
                <a:latin typeface="+mn-ea"/>
                <a:ea typeface="+mn-ea"/>
                <a:cs typeface="Arial"/>
              </a:rPr>
              <a:t>BMC</a:t>
            </a:r>
            <a:r>
              <a:rPr sz="1000" i="1" spc="-25" dirty="0">
                <a:solidFill>
                  <a:srgbClr val="595959"/>
                </a:solidFill>
                <a:latin typeface="+mn-ea"/>
                <a:ea typeface="+mn-ea"/>
                <a:cs typeface="Arial"/>
              </a:rPr>
              <a:t> </a:t>
            </a:r>
            <a:r>
              <a:rPr sz="1000" i="1" spc="-65" dirty="0">
                <a:solidFill>
                  <a:srgbClr val="595959"/>
                </a:solidFill>
                <a:latin typeface="+mn-ea"/>
                <a:ea typeface="+mn-ea"/>
                <a:cs typeface="Arial"/>
              </a:rPr>
              <a:t>Musculoskelet</a:t>
            </a:r>
            <a:r>
              <a:rPr sz="1000" i="1" spc="-30" dirty="0">
                <a:solidFill>
                  <a:srgbClr val="595959"/>
                </a:solidFill>
                <a:latin typeface="+mn-ea"/>
                <a:ea typeface="+mn-ea"/>
                <a:cs typeface="Arial"/>
              </a:rPr>
              <a:t> </a:t>
            </a:r>
            <a:r>
              <a:rPr sz="1000" i="1" spc="-60" dirty="0">
                <a:solidFill>
                  <a:srgbClr val="595959"/>
                </a:solidFill>
                <a:latin typeface="+mn-ea"/>
                <a:ea typeface="+mn-ea"/>
                <a:cs typeface="Arial"/>
              </a:rPr>
              <a:t>Disord.</a:t>
            </a:r>
            <a:r>
              <a:rPr sz="1000" i="1" spc="-30" dirty="0">
                <a:solidFill>
                  <a:srgbClr val="595959"/>
                </a:solidFill>
                <a:latin typeface="+mn-ea"/>
                <a:ea typeface="+mn-ea"/>
                <a:cs typeface="Arial"/>
              </a:rPr>
              <a:t> </a:t>
            </a:r>
            <a:r>
              <a:rPr sz="1000" i="1" spc="-85" dirty="0">
                <a:solidFill>
                  <a:srgbClr val="595959"/>
                </a:solidFill>
                <a:latin typeface="+mn-ea"/>
                <a:ea typeface="+mn-ea"/>
                <a:cs typeface="Arial"/>
              </a:rPr>
              <a:t>2016;</a:t>
            </a:r>
            <a:r>
              <a:rPr sz="1000" i="1" spc="-30" dirty="0">
                <a:solidFill>
                  <a:srgbClr val="595959"/>
                </a:solidFill>
                <a:latin typeface="+mn-ea"/>
                <a:ea typeface="+mn-ea"/>
                <a:cs typeface="Arial"/>
              </a:rPr>
              <a:t> </a:t>
            </a:r>
            <a:r>
              <a:rPr sz="1000" i="1" spc="-80" dirty="0">
                <a:solidFill>
                  <a:srgbClr val="595959"/>
                </a:solidFill>
                <a:latin typeface="+mn-ea"/>
                <a:ea typeface="+mn-ea"/>
                <a:cs typeface="Arial"/>
              </a:rPr>
              <a:t>17:</a:t>
            </a:r>
            <a:r>
              <a:rPr sz="1000" i="1" spc="-25" dirty="0">
                <a:solidFill>
                  <a:srgbClr val="595959"/>
                </a:solidFill>
                <a:latin typeface="+mn-ea"/>
                <a:ea typeface="+mn-ea"/>
                <a:cs typeface="Arial"/>
              </a:rPr>
              <a:t> </a:t>
            </a:r>
            <a:r>
              <a:rPr sz="1000" i="1" spc="-20" dirty="0">
                <a:solidFill>
                  <a:srgbClr val="595959"/>
                </a:solidFill>
                <a:latin typeface="+mn-ea"/>
                <a:ea typeface="+mn-ea"/>
                <a:cs typeface="Arial"/>
              </a:rPr>
              <a:t>341.</a:t>
            </a:r>
            <a:endParaRPr sz="1000">
              <a:latin typeface="+mn-ea"/>
              <a:ea typeface="+mn-ea"/>
              <a:cs typeface="Arial"/>
            </a:endParaRPr>
          </a:p>
        </p:txBody>
      </p:sp>
      <p:grpSp>
        <p:nvGrpSpPr>
          <p:cNvPr id="9" name="object 9"/>
          <p:cNvGrpSpPr/>
          <p:nvPr/>
        </p:nvGrpSpPr>
        <p:grpSpPr>
          <a:xfrm>
            <a:off x="0" y="0"/>
            <a:ext cx="12192000" cy="342900"/>
            <a:chOff x="0" y="0"/>
            <a:chExt cx="12192000" cy="342900"/>
          </a:xfrm>
        </p:grpSpPr>
        <p:sp>
          <p:nvSpPr>
            <p:cNvPr id="10" name="object 10"/>
            <p:cNvSpPr/>
            <p:nvPr/>
          </p:nvSpPr>
          <p:spPr>
            <a:xfrm>
              <a:off x="0" y="0"/>
              <a:ext cx="12192000" cy="342900"/>
            </a:xfrm>
            <a:custGeom>
              <a:avLst/>
              <a:gdLst/>
              <a:ahLst/>
              <a:cxnLst/>
              <a:rect l="l" t="t" r="r" b="b"/>
              <a:pathLst>
                <a:path w="12192000" h="342900">
                  <a:moveTo>
                    <a:pt x="12191999" y="342899"/>
                  </a:moveTo>
                  <a:lnTo>
                    <a:pt x="0" y="342899"/>
                  </a:lnTo>
                  <a:lnTo>
                    <a:pt x="0" y="0"/>
                  </a:lnTo>
                  <a:lnTo>
                    <a:pt x="12191999" y="0"/>
                  </a:lnTo>
                  <a:lnTo>
                    <a:pt x="12191999" y="342899"/>
                  </a:lnTo>
                  <a:close/>
                </a:path>
              </a:pathLst>
            </a:custGeom>
            <a:solidFill>
              <a:srgbClr val="1F3A5E"/>
            </a:solidFill>
          </p:spPr>
          <p:txBody>
            <a:bodyPr wrap="square" lIns="0" tIns="0" rIns="0" bIns="0" rtlCol="0"/>
            <a:lstStyle/>
            <a:p>
              <a:endParaRPr>
                <a:latin typeface="+mn-ea"/>
                <a:ea typeface="+mn-ea"/>
              </a:endParaRPr>
            </a:p>
          </p:txBody>
        </p:sp>
        <p:sp>
          <p:nvSpPr>
            <p:cNvPr id="11" name="object 11"/>
            <p:cNvSpPr/>
            <p:nvPr/>
          </p:nvSpPr>
          <p:spPr>
            <a:xfrm>
              <a:off x="228599" y="104774"/>
              <a:ext cx="28575" cy="133350"/>
            </a:xfrm>
            <a:custGeom>
              <a:avLst/>
              <a:gdLst/>
              <a:ahLst/>
              <a:cxnLst/>
              <a:rect l="l" t="t" r="r" b="b"/>
              <a:pathLst>
                <a:path w="28575" h="133350">
                  <a:moveTo>
                    <a:pt x="28574" y="133349"/>
                  </a:moveTo>
                  <a:lnTo>
                    <a:pt x="0" y="133349"/>
                  </a:lnTo>
                  <a:lnTo>
                    <a:pt x="0" y="0"/>
                  </a:lnTo>
                  <a:lnTo>
                    <a:pt x="28574" y="0"/>
                  </a:lnTo>
                  <a:lnTo>
                    <a:pt x="28574" y="133349"/>
                  </a:lnTo>
                  <a:close/>
                </a:path>
              </a:pathLst>
            </a:custGeom>
            <a:solidFill>
              <a:srgbClr val="B8860A"/>
            </a:solidFill>
          </p:spPr>
          <p:txBody>
            <a:bodyPr wrap="square" lIns="0" tIns="0" rIns="0" bIns="0" rtlCol="0"/>
            <a:lstStyle/>
            <a:p>
              <a:endParaRPr>
                <a:latin typeface="+mn-ea"/>
                <a:ea typeface="+mn-ea"/>
              </a:endParaRPr>
            </a:p>
          </p:txBody>
        </p:sp>
      </p:grpSp>
      <p:sp>
        <p:nvSpPr>
          <p:cNvPr id="12" name="object 12"/>
          <p:cNvSpPr txBox="1"/>
          <p:nvPr/>
        </p:nvSpPr>
        <p:spPr>
          <a:xfrm>
            <a:off x="339724" y="86740"/>
            <a:ext cx="1736089" cy="168635"/>
          </a:xfrm>
          <a:prstGeom prst="rect">
            <a:avLst/>
          </a:prstGeom>
        </p:spPr>
        <p:txBody>
          <a:bodyPr vert="horz" wrap="square" lIns="0" tIns="14604" rIns="0" bIns="0" rtlCol="0">
            <a:spAutoFit/>
          </a:bodyPr>
          <a:lstStyle/>
          <a:p>
            <a:pPr marL="12700">
              <a:lnSpc>
                <a:spcPct val="100000"/>
              </a:lnSpc>
              <a:spcBef>
                <a:spcPts val="114"/>
              </a:spcBef>
            </a:pPr>
            <a:r>
              <a:rPr sz="1000" b="1" spc="-35" dirty="0">
                <a:solidFill>
                  <a:srgbClr val="FFFFFF"/>
                </a:solidFill>
                <a:latin typeface="+mn-ea"/>
                <a:ea typeface="+mn-ea"/>
                <a:cs typeface="BIZ UDPGothic"/>
              </a:rPr>
              <a:t>病的骨折  症例相談</a:t>
            </a:r>
            <a:r>
              <a:rPr sz="1000" b="1" spc="-150" dirty="0">
                <a:solidFill>
                  <a:srgbClr val="FFFFFF"/>
                </a:solidFill>
                <a:latin typeface="+mn-ea"/>
                <a:ea typeface="+mn-ea"/>
                <a:cs typeface="Ryo Gothic Std B"/>
              </a:rPr>
              <a:t>テンプレート</a:t>
            </a:r>
            <a:endParaRPr sz="1000">
              <a:latin typeface="+mn-ea"/>
              <a:ea typeface="+mn-ea"/>
              <a:cs typeface="Ryo Gothic Std B"/>
            </a:endParaRPr>
          </a:p>
        </p:txBody>
      </p:sp>
      <p:sp>
        <p:nvSpPr>
          <p:cNvPr id="15" name="object 15"/>
          <p:cNvSpPr txBox="1">
            <a:spLocks noGrp="1"/>
          </p:cNvSpPr>
          <p:nvPr>
            <p:ph type="sldNum" sz="quarter" idx="7"/>
          </p:nvPr>
        </p:nvSpPr>
        <p:spPr>
          <a:xfrm>
            <a:off x="11629974" y="6647179"/>
            <a:ext cx="346075" cy="139782"/>
          </a:xfrm>
          <a:prstGeom prst="rect">
            <a:avLst/>
          </a:prstGeom>
        </p:spPr>
        <p:txBody>
          <a:bodyPr vert="horz" wrap="square" lIns="0" tIns="1270" rIns="0" bIns="0" rtlCol="0">
            <a:spAutoFit/>
          </a:bodyPr>
          <a:lstStyle/>
          <a:p>
            <a:pPr marL="12700">
              <a:lnSpc>
                <a:spcPct val="100000"/>
              </a:lnSpc>
              <a:spcBef>
                <a:spcPts val="10"/>
              </a:spcBef>
            </a:pPr>
            <a:fld id="{81D60167-4931-47E6-BA6A-407CBD079E47}" type="slidenum">
              <a:rPr spc="-40" dirty="0">
                <a:latin typeface="+mn-ea"/>
                <a:ea typeface="+mn-ea"/>
              </a:rPr>
              <a:t>9</a:t>
            </a:fld>
            <a:r>
              <a:rPr spc="-95" dirty="0">
                <a:latin typeface="+mn-ea"/>
                <a:ea typeface="+mn-ea"/>
              </a:rPr>
              <a:t> </a:t>
            </a:r>
            <a:r>
              <a:rPr spc="-25" dirty="0">
                <a:latin typeface="+mn-ea"/>
                <a:ea typeface="+mn-ea"/>
              </a:rPr>
              <a:t>/</a:t>
            </a:r>
            <a:r>
              <a:rPr spc="-90" dirty="0">
                <a:latin typeface="+mn-ea"/>
                <a:ea typeface="+mn-ea"/>
              </a:rPr>
              <a:t> </a:t>
            </a:r>
            <a:r>
              <a:rPr spc="-25" dirty="0">
                <a:latin typeface="+mn-ea"/>
                <a:ea typeface="+mn-ea"/>
              </a:rPr>
              <a:t>29</a:t>
            </a:r>
          </a:p>
        </p:txBody>
      </p:sp>
      <p:sp>
        <p:nvSpPr>
          <p:cNvPr id="13" name="object 13"/>
          <p:cNvSpPr txBox="1"/>
          <p:nvPr/>
        </p:nvSpPr>
        <p:spPr>
          <a:xfrm>
            <a:off x="10833594" y="87979"/>
            <a:ext cx="1358405" cy="170560"/>
          </a:xfrm>
          <a:prstGeom prst="rect">
            <a:avLst/>
          </a:prstGeom>
        </p:spPr>
        <p:txBody>
          <a:bodyPr vert="horz" wrap="square" lIns="0" tIns="16510" rIns="0" bIns="0" rtlCol="0">
            <a:spAutoFit/>
          </a:bodyPr>
          <a:lstStyle/>
          <a:p>
            <a:pPr marL="12700">
              <a:lnSpc>
                <a:spcPct val="100000"/>
              </a:lnSpc>
              <a:spcBef>
                <a:spcPts val="130"/>
              </a:spcBef>
            </a:pPr>
            <a:r>
              <a:rPr sz="1000" b="1" spc="-50" dirty="0">
                <a:solidFill>
                  <a:srgbClr val="FFFFFF"/>
                </a:solidFill>
                <a:latin typeface="+mn-ea"/>
                <a:ea typeface="+mn-ea"/>
                <a:cs typeface="SimSun"/>
              </a:rPr>
              <a:t>東北大学整形外科</a:t>
            </a:r>
            <a:endParaRPr sz="1000" b="1">
              <a:latin typeface="+mn-ea"/>
              <a:ea typeface="+mn-ea"/>
              <a:cs typeface="SimSun"/>
            </a:endParaRPr>
          </a:p>
        </p:txBody>
      </p:sp>
      <p:pic>
        <p:nvPicPr>
          <p:cNvPr id="16" name="コンテンツ プレースホルダー 4">
            <a:extLst>
              <a:ext uri="{FF2B5EF4-FFF2-40B4-BE49-F238E27FC236}">
                <a16:creationId xmlns:a16="http://schemas.microsoft.com/office/drawing/2014/main" id="{D1F9CEC7-9E28-7C84-6C3C-F218E98D524E}"/>
              </a:ext>
            </a:extLst>
          </p:cNvPr>
          <p:cNvPicPr>
            <a:picLocks noChangeAspect="1"/>
          </p:cNvPicPr>
          <p:nvPr/>
        </p:nvPicPr>
        <p:blipFill>
          <a:blip r:embed="rId2"/>
          <a:stretch>
            <a:fillRect/>
          </a:stretch>
        </p:blipFill>
        <p:spPr>
          <a:xfrm>
            <a:off x="1066800" y="1170340"/>
            <a:ext cx="7851812" cy="4607361"/>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228599" y="5257799"/>
            <a:ext cx="11734800" cy="952500"/>
            <a:chOff x="228599" y="5257799"/>
            <a:chExt cx="11734800" cy="952500"/>
          </a:xfrm>
        </p:grpSpPr>
        <p:sp>
          <p:nvSpPr>
            <p:cNvPr id="3" name="object 3"/>
            <p:cNvSpPr/>
            <p:nvPr/>
          </p:nvSpPr>
          <p:spPr>
            <a:xfrm>
              <a:off x="228599" y="5257799"/>
              <a:ext cx="11734800" cy="952500"/>
            </a:xfrm>
            <a:custGeom>
              <a:avLst/>
              <a:gdLst/>
              <a:ahLst/>
              <a:cxnLst/>
              <a:rect l="l" t="t" r="r" b="b"/>
              <a:pathLst>
                <a:path w="11734800" h="952500">
                  <a:moveTo>
                    <a:pt x="11734799" y="952499"/>
                  </a:moveTo>
                  <a:lnTo>
                    <a:pt x="0" y="952499"/>
                  </a:lnTo>
                  <a:lnTo>
                    <a:pt x="0" y="0"/>
                  </a:lnTo>
                  <a:lnTo>
                    <a:pt x="11734799" y="0"/>
                  </a:lnTo>
                  <a:lnTo>
                    <a:pt x="11734799" y="952499"/>
                  </a:lnTo>
                  <a:close/>
                </a:path>
              </a:pathLst>
            </a:custGeom>
            <a:solidFill>
              <a:srgbClr val="FFF2F0"/>
            </a:solidFill>
          </p:spPr>
          <p:txBody>
            <a:bodyPr wrap="square" lIns="0" tIns="0" rIns="0" bIns="0" rtlCol="0"/>
            <a:lstStyle/>
            <a:p>
              <a:endParaRPr>
                <a:latin typeface="+mn-ea"/>
                <a:ea typeface="+mn-ea"/>
              </a:endParaRPr>
            </a:p>
          </p:txBody>
        </p:sp>
        <p:sp>
          <p:nvSpPr>
            <p:cNvPr id="4" name="object 4"/>
            <p:cNvSpPr/>
            <p:nvPr/>
          </p:nvSpPr>
          <p:spPr>
            <a:xfrm>
              <a:off x="228599" y="5257799"/>
              <a:ext cx="38100" cy="952500"/>
            </a:xfrm>
            <a:custGeom>
              <a:avLst/>
              <a:gdLst/>
              <a:ahLst/>
              <a:cxnLst/>
              <a:rect l="l" t="t" r="r" b="b"/>
              <a:pathLst>
                <a:path w="38100" h="952500">
                  <a:moveTo>
                    <a:pt x="38099" y="952499"/>
                  </a:moveTo>
                  <a:lnTo>
                    <a:pt x="0" y="952499"/>
                  </a:lnTo>
                  <a:lnTo>
                    <a:pt x="0" y="0"/>
                  </a:lnTo>
                  <a:lnTo>
                    <a:pt x="38099" y="0"/>
                  </a:lnTo>
                  <a:lnTo>
                    <a:pt x="38099" y="952499"/>
                  </a:lnTo>
                  <a:close/>
                </a:path>
              </a:pathLst>
            </a:custGeom>
            <a:solidFill>
              <a:srgbClr val="BF382A"/>
            </a:solidFill>
          </p:spPr>
          <p:txBody>
            <a:bodyPr wrap="square" lIns="0" tIns="0" rIns="0" bIns="0" rtlCol="0"/>
            <a:lstStyle/>
            <a:p>
              <a:endParaRPr>
                <a:latin typeface="+mn-ea"/>
                <a:ea typeface="+mn-ea"/>
              </a:endParaRPr>
            </a:p>
          </p:txBody>
        </p:sp>
      </p:grpSp>
      <p:sp>
        <p:nvSpPr>
          <p:cNvPr id="5" name="object 5"/>
          <p:cNvSpPr/>
          <p:nvPr/>
        </p:nvSpPr>
        <p:spPr>
          <a:xfrm>
            <a:off x="228599" y="581024"/>
            <a:ext cx="47625" cy="209550"/>
          </a:xfrm>
          <a:custGeom>
            <a:avLst/>
            <a:gdLst/>
            <a:ahLst/>
            <a:cxnLst/>
            <a:rect l="l" t="t" r="r" b="b"/>
            <a:pathLst>
              <a:path w="47625" h="209550">
                <a:moveTo>
                  <a:pt x="47624" y="209549"/>
                </a:moveTo>
                <a:lnTo>
                  <a:pt x="0" y="209549"/>
                </a:lnTo>
                <a:lnTo>
                  <a:pt x="0" y="0"/>
                </a:lnTo>
                <a:lnTo>
                  <a:pt x="47624" y="0"/>
                </a:lnTo>
                <a:lnTo>
                  <a:pt x="47624" y="209549"/>
                </a:lnTo>
                <a:close/>
              </a:path>
            </a:pathLst>
          </a:custGeom>
          <a:solidFill>
            <a:srgbClr val="B8860A"/>
          </a:solidFill>
        </p:spPr>
        <p:txBody>
          <a:bodyPr wrap="square" lIns="0" tIns="0" rIns="0" bIns="0" rtlCol="0"/>
          <a:lstStyle/>
          <a:p>
            <a:endParaRPr>
              <a:latin typeface="+mn-ea"/>
              <a:ea typeface="+mn-ea"/>
            </a:endParaRPr>
          </a:p>
        </p:txBody>
      </p:sp>
      <p:sp>
        <p:nvSpPr>
          <p:cNvPr id="6" name="object 6" descr="$PPTXTitle"/>
          <p:cNvSpPr txBox="1">
            <a:spLocks noGrp="1"/>
          </p:cNvSpPr>
          <p:nvPr>
            <p:ph type="title"/>
          </p:nvPr>
        </p:nvSpPr>
        <p:spPr>
          <a:xfrm>
            <a:off x="377824" y="472287"/>
            <a:ext cx="4737735" cy="358140"/>
          </a:xfrm>
          <a:prstGeom prst="rect">
            <a:avLst/>
          </a:prstGeom>
        </p:spPr>
        <p:txBody>
          <a:bodyPr vert="horz" wrap="square" lIns="0" tIns="16510" rIns="0" bIns="0" rtlCol="0">
            <a:spAutoFit/>
          </a:bodyPr>
          <a:lstStyle/>
          <a:p>
            <a:pPr marL="12700">
              <a:lnSpc>
                <a:spcPct val="100000"/>
              </a:lnSpc>
              <a:spcBef>
                <a:spcPts val="130"/>
              </a:spcBef>
            </a:pPr>
            <a:r>
              <a:rPr sz="2150" b="1" spc="-175" dirty="0">
                <a:solidFill>
                  <a:srgbClr val="1F3A5E"/>
                </a:solidFill>
                <a:latin typeface="+mn-ea"/>
                <a:ea typeface="+mn-ea"/>
                <a:cs typeface="Source Han Sans JP"/>
              </a:rPr>
              <a:t>Location-</a:t>
            </a:r>
            <a:r>
              <a:rPr sz="2150" b="1" spc="-195" dirty="0">
                <a:solidFill>
                  <a:srgbClr val="1F3A5E"/>
                </a:solidFill>
                <a:latin typeface="+mn-ea"/>
                <a:ea typeface="+mn-ea"/>
                <a:cs typeface="Source Han Sans JP"/>
              </a:rPr>
              <a:t>Based</a:t>
            </a:r>
            <a:r>
              <a:rPr sz="2150" b="1" spc="70" dirty="0">
                <a:solidFill>
                  <a:srgbClr val="1F3A5E"/>
                </a:solidFill>
                <a:latin typeface="+mn-ea"/>
                <a:ea typeface="+mn-ea"/>
                <a:cs typeface="Source Han Sans JP"/>
              </a:rPr>
              <a:t> </a:t>
            </a:r>
            <a:r>
              <a:rPr sz="2150" b="1" spc="-185" dirty="0">
                <a:solidFill>
                  <a:srgbClr val="1F3A5E"/>
                </a:solidFill>
                <a:latin typeface="+mn-ea"/>
                <a:ea typeface="+mn-ea"/>
                <a:cs typeface="Source Han Sans JP"/>
              </a:rPr>
              <a:t>Strength</a:t>
            </a:r>
            <a:r>
              <a:rPr sz="2150" b="1" spc="75" dirty="0">
                <a:solidFill>
                  <a:srgbClr val="1F3A5E"/>
                </a:solidFill>
                <a:latin typeface="+mn-ea"/>
                <a:ea typeface="+mn-ea"/>
                <a:cs typeface="Source Han Sans JP"/>
              </a:rPr>
              <a:t> </a:t>
            </a:r>
            <a:r>
              <a:rPr sz="2150" b="1" spc="-185" dirty="0">
                <a:solidFill>
                  <a:srgbClr val="1F3A5E"/>
                </a:solidFill>
                <a:latin typeface="+mn-ea"/>
                <a:ea typeface="+mn-ea"/>
                <a:cs typeface="Source Han Sans JP"/>
              </a:rPr>
              <a:t>Fraction</a:t>
            </a:r>
            <a:r>
              <a:rPr sz="2150" b="1" spc="70" dirty="0">
                <a:solidFill>
                  <a:srgbClr val="1F3A5E"/>
                </a:solidFill>
                <a:latin typeface="+mn-ea"/>
                <a:ea typeface="+mn-ea"/>
                <a:cs typeface="Source Han Sans JP"/>
              </a:rPr>
              <a:t> </a:t>
            </a:r>
            <a:r>
              <a:rPr sz="2150" b="1" spc="-125" dirty="0">
                <a:solidFill>
                  <a:srgbClr val="1F3A5E"/>
                </a:solidFill>
                <a:latin typeface="+mn-ea"/>
                <a:ea typeface="+mn-ea"/>
                <a:cs typeface="Source Han Sans JP"/>
              </a:rPr>
              <a:t>(LBSF)</a:t>
            </a:r>
            <a:endParaRPr sz="2150" dirty="0">
              <a:latin typeface="+mn-ea"/>
              <a:ea typeface="+mn-ea"/>
              <a:cs typeface="Source Han Sans JP"/>
            </a:endParaRPr>
          </a:p>
        </p:txBody>
      </p:sp>
      <p:sp>
        <p:nvSpPr>
          <p:cNvPr id="7" name="object 7"/>
          <p:cNvSpPr txBox="1"/>
          <p:nvPr/>
        </p:nvSpPr>
        <p:spPr>
          <a:xfrm>
            <a:off x="964627" y="1071571"/>
            <a:ext cx="4851400" cy="289823"/>
          </a:xfrm>
          <a:prstGeom prst="rect">
            <a:avLst/>
          </a:prstGeom>
        </p:spPr>
        <p:txBody>
          <a:bodyPr vert="horz" wrap="square" lIns="0" tIns="12700" rIns="0" bIns="0" rtlCol="0">
            <a:spAutoFit/>
          </a:bodyPr>
          <a:lstStyle/>
          <a:p>
            <a:pPr marL="12700">
              <a:spcBef>
                <a:spcPts val="100"/>
              </a:spcBef>
            </a:pPr>
            <a:r>
              <a:rPr kumimoji="1" lang="en-US" altLang="ja-JP" dirty="0"/>
              <a:t>LBSF</a:t>
            </a:r>
            <a:r>
              <a:rPr kumimoji="1" lang="ja-JP" altLang="en-US"/>
              <a:t>＝病変大腿骨の強度</a:t>
            </a:r>
            <a:r>
              <a:rPr kumimoji="1" lang="en-US" altLang="ja-JP" dirty="0"/>
              <a:t>/</a:t>
            </a:r>
            <a:r>
              <a:rPr kumimoji="1" lang="ja-JP" altLang="en-US"/>
              <a:t>健常な大腿骨の強度</a:t>
            </a:r>
          </a:p>
        </p:txBody>
      </p:sp>
      <p:sp>
        <p:nvSpPr>
          <p:cNvPr id="11" name="object 11"/>
          <p:cNvSpPr txBox="1"/>
          <p:nvPr/>
        </p:nvSpPr>
        <p:spPr>
          <a:xfrm>
            <a:off x="266699" y="5326079"/>
            <a:ext cx="11696700" cy="544380"/>
          </a:xfrm>
          <a:prstGeom prst="rect">
            <a:avLst/>
          </a:prstGeom>
        </p:spPr>
        <p:txBody>
          <a:bodyPr vert="horz" wrap="square" lIns="0" tIns="74295" rIns="0" bIns="0" rtlCol="0">
            <a:spAutoFit/>
          </a:bodyPr>
          <a:lstStyle/>
          <a:p>
            <a:pPr marL="228600">
              <a:lnSpc>
                <a:spcPct val="100000"/>
              </a:lnSpc>
              <a:spcBef>
                <a:spcPts val="585"/>
              </a:spcBef>
            </a:pPr>
            <a:r>
              <a:rPr sz="1050" b="1" spc="-60" dirty="0">
                <a:solidFill>
                  <a:srgbClr val="BF382A"/>
                </a:solidFill>
                <a:latin typeface="+mn-ea"/>
                <a:ea typeface="+mn-ea"/>
                <a:cs typeface="Source Han Sans JP"/>
              </a:rPr>
              <a:t>K</a:t>
            </a:r>
            <a:r>
              <a:rPr sz="1050" b="1" spc="-45" dirty="0">
                <a:solidFill>
                  <a:srgbClr val="BF382A"/>
                </a:solidFill>
                <a:latin typeface="+mn-ea"/>
                <a:ea typeface="+mn-ea"/>
                <a:cs typeface="Source Han Sans JP"/>
              </a:rPr>
              <a:t> </a:t>
            </a:r>
            <a:r>
              <a:rPr sz="1050" b="1" spc="-60" dirty="0">
                <a:solidFill>
                  <a:srgbClr val="BF382A"/>
                </a:solidFill>
                <a:latin typeface="+mn-ea"/>
                <a:ea typeface="+mn-ea"/>
                <a:cs typeface="Source Han Sans JP"/>
              </a:rPr>
              <a:t>E</a:t>
            </a:r>
            <a:r>
              <a:rPr sz="1050" b="1" spc="-45" dirty="0">
                <a:solidFill>
                  <a:srgbClr val="BF382A"/>
                </a:solidFill>
                <a:latin typeface="+mn-ea"/>
                <a:ea typeface="+mn-ea"/>
                <a:cs typeface="Source Han Sans JP"/>
              </a:rPr>
              <a:t> </a:t>
            </a:r>
            <a:r>
              <a:rPr sz="1050" b="1" dirty="0">
                <a:solidFill>
                  <a:srgbClr val="BF382A"/>
                </a:solidFill>
                <a:latin typeface="+mn-ea"/>
                <a:ea typeface="+mn-ea"/>
                <a:cs typeface="Source Han Sans JP"/>
              </a:rPr>
              <a:t>Y</a:t>
            </a:r>
            <a:r>
              <a:rPr sz="1050" b="1" spc="375" dirty="0">
                <a:solidFill>
                  <a:srgbClr val="BF382A"/>
                </a:solidFill>
                <a:latin typeface="+mn-ea"/>
                <a:ea typeface="+mn-ea"/>
                <a:cs typeface="Source Han Sans JP"/>
              </a:rPr>
              <a:t> </a:t>
            </a:r>
            <a:r>
              <a:rPr sz="1050" b="1" spc="-50" dirty="0">
                <a:solidFill>
                  <a:srgbClr val="BF382A"/>
                </a:solidFill>
                <a:latin typeface="+mn-ea"/>
                <a:ea typeface="+mn-ea"/>
                <a:cs typeface="Source Han Sans JP"/>
              </a:rPr>
              <a:t>F</a:t>
            </a:r>
            <a:r>
              <a:rPr sz="1050" b="1" spc="-45" dirty="0">
                <a:solidFill>
                  <a:srgbClr val="BF382A"/>
                </a:solidFill>
                <a:latin typeface="+mn-ea"/>
                <a:ea typeface="+mn-ea"/>
                <a:cs typeface="Source Han Sans JP"/>
              </a:rPr>
              <a:t> </a:t>
            </a:r>
            <a:r>
              <a:rPr sz="1050" b="1" spc="-30" dirty="0">
                <a:solidFill>
                  <a:srgbClr val="BF382A"/>
                </a:solidFill>
                <a:latin typeface="+mn-ea"/>
                <a:ea typeface="+mn-ea"/>
                <a:cs typeface="Source Han Sans JP"/>
              </a:rPr>
              <a:t>I</a:t>
            </a:r>
            <a:r>
              <a:rPr sz="1050" b="1" spc="-45" dirty="0">
                <a:solidFill>
                  <a:srgbClr val="BF382A"/>
                </a:solidFill>
                <a:latin typeface="+mn-ea"/>
                <a:ea typeface="+mn-ea"/>
                <a:cs typeface="Source Han Sans JP"/>
              </a:rPr>
              <a:t> </a:t>
            </a:r>
            <a:r>
              <a:rPr sz="1050" b="1" spc="-70" dirty="0">
                <a:solidFill>
                  <a:srgbClr val="BF382A"/>
                </a:solidFill>
                <a:latin typeface="+mn-ea"/>
                <a:ea typeface="+mn-ea"/>
                <a:cs typeface="Source Han Sans JP"/>
              </a:rPr>
              <a:t>N</a:t>
            </a:r>
            <a:r>
              <a:rPr sz="1050" b="1" spc="-40" dirty="0">
                <a:solidFill>
                  <a:srgbClr val="BF382A"/>
                </a:solidFill>
                <a:latin typeface="+mn-ea"/>
                <a:ea typeface="+mn-ea"/>
                <a:cs typeface="Source Han Sans JP"/>
              </a:rPr>
              <a:t> </a:t>
            </a:r>
            <a:r>
              <a:rPr sz="1050" b="1" spc="-60" dirty="0">
                <a:solidFill>
                  <a:srgbClr val="BF382A"/>
                </a:solidFill>
                <a:latin typeface="+mn-ea"/>
                <a:ea typeface="+mn-ea"/>
                <a:cs typeface="Source Han Sans JP"/>
              </a:rPr>
              <a:t>D</a:t>
            </a:r>
            <a:r>
              <a:rPr sz="1050" b="1" spc="-45" dirty="0">
                <a:solidFill>
                  <a:srgbClr val="BF382A"/>
                </a:solidFill>
                <a:latin typeface="+mn-ea"/>
                <a:ea typeface="+mn-ea"/>
                <a:cs typeface="Source Han Sans JP"/>
              </a:rPr>
              <a:t> </a:t>
            </a:r>
            <a:r>
              <a:rPr sz="1050" b="1" spc="-30" dirty="0">
                <a:solidFill>
                  <a:srgbClr val="BF382A"/>
                </a:solidFill>
                <a:latin typeface="+mn-ea"/>
                <a:ea typeface="+mn-ea"/>
                <a:cs typeface="Source Han Sans JP"/>
              </a:rPr>
              <a:t>I</a:t>
            </a:r>
            <a:r>
              <a:rPr sz="1050" b="1" spc="-45" dirty="0">
                <a:solidFill>
                  <a:srgbClr val="BF382A"/>
                </a:solidFill>
                <a:latin typeface="+mn-ea"/>
                <a:ea typeface="+mn-ea"/>
                <a:cs typeface="Source Han Sans JP"/>
              </a:rPr>
              <a:t> </a:t>
            </a:r>
            <a:r>
              <a:rPr sz="1050" b="1" spc="-70" dirty="0">
                <a:solidFill>
                  <a:srgbClr val="BF382A"/>
                </a:solidFill>
                <a:latin typeface="+mn-ea"/>
                <a:ea typeface="+mn-ea"/>
                <a:cs typeface="Source Han Sans JP"/>
              </a:rPr>
              <a:t>N</a:t>
            </a:r>
            <a:r>
              <a:rPr sz="1050" b="1" spc="-45" dirty="0">
                <a:solidFill>
                  <a:srgbClr val="BF382A"/>
                </a:solidFill>
                <a:latin typeface="+mn-ea"/>
                <a:ea typeface="+mn-ea"/>
                <a:cs typeface="Source Han Sans JP"/>
              </a:rPr>
              <a:t> </a:t>
            </a:r>
            <a:r>
              <a:rPr sz="1050" b="1" spc="-50" dirty="0">
                <a:solidFill>
                  <a:srgbClr val="BF382A"/>
                </a:solidFill>
                <a:latin typeface="+mn-ea"/>
                <a:ea typeface="+mn-ea"/>
                <a:cs typeface="Source Han Sans JP"/>
              </a:rPr>
              <a:t>G</a:t>
            </a:r>
            <a:endParaRPr sz="1050" dirty="0">
              <a:latin typeface="+mn-ea"/>
              <a:ea typeface="+mn-ea"/>
              <a:cs typeface="Source Han Sans JP"/>
            </a:endParaRPr>
          </a:p>
          <a:p>
            <a:r>
              <a:rPr kumimoji="1" lang="ja-JP" altLang="en-US" sz="2000">
                <a:solidFill>
                  <a:srgbClr val="FF0000"/>
                </a:solidFill>
                <a:latin typeface="+mn-ea"/>
                <a:ea typeface="+mn-ea"/>
              </a:rPr>
              <a:t>　転子部内側・転子下・骨幹部は、骨折リスクが高いと予想される</a:t>
            </a:r>
          </a:p>
        </p:txBody>
      </p:sp>
      <p:sp>
        <p:nvSpPr>
          <p:cNvPr id="12" name="object 12"/>
          <p:cNvSpPr txBox="1"/>
          <p:nvPr/>
        </p:nvSpPr>
        <p:spPr>
          <a:xfrm>
            <a:off x="215900" y="6309867"/>
            <a:ext cx="3100705" cy="176530"/>
          </a:xfrm>
          <a:prstGeom prst="rect">
            <a:avLst/>
          </a:prstGeom>
        </p:spPr>
        <p:txBody>
          <a:bodyPr vert="horz" wrap="square" lIns="0" tIns="11430" rIns="0" bIns="0" rtlCol="0">
            <a:spAutoFit/>
          </a:bodyPr>
          <a:lstStyle/>
          <a:p>
            <a:pPr marL="12700">
              <a:lnSpc>
                <a:spcPct val="100000"/>
              </a:lnSpc>
              <a:spcBef>
                <a:spcPts val="90"/>
              </a:spcBef>
            </a:pPr>
            <a:r>
              <a:rPr sz="1000" i="1" spc="-65" dirty="0">
                <a:solidFill>
                  <a:srgbClr val="595959"/>
                </a:solidFill>
                <a:latin typeface="Arial"/>
                <a:cs typeface="Arial"/>
              </a:rPr>
              <a:t>Amendola</a:t>
            </a:r>
            <a:r>
              <a:rPr sz="1000" i="1" spc="-30" dirty="0">
                <a:solidFill>
                  <a:srgbClr val="595959"/>
                </a:solidFill>
                <a:latin typeface="Arial"/>
                <a:cs typeface="Arial"/>
              </a:rPr>
              <a:t> </a:t>
            </a:r>
            <a:r>
              <a:rPr sz="1000" i="1" spc="-114" dirty="0">
                <a:solidFill>
                  <a:srgbClr val="595959"/>
                </a:solidFill>
                <a:latin typeface="Arial"/>
                <a:cs typeface="Arial"/>
              </a:rPr>
              <a:t>RL,</a:t>
            </a:r>
            <a:r>
              <a:rPr sz="1000" i="1" spc="-30" dirty="0">
                <a:solidFill>
                  <a:srgbClr val="595959"/>
                </a:solidFill>
                <a:latin typeface="Arial"/>
                <a:cs typeface="Arial"/>
              </a:rPr>
              <a:t> </a:t>
            </a:r>
            <a:r>
              <a:rPr sz="1000" i="1" spc="-40" dirty="0">
                <a:solidFill>
                  <a:srgbClr val="595959"/>
                </a:solidFill>
                <a:latin typeface="Arial"/>
                <a:cs typeface="Arial"/>
              </a:rPr>
              <a:t>et</a:t>
            </a:r>
            <a:r>
              <a:rPr sz="1000" i="1" spc="-30" dirty="0">
                <a:solidFill>
                  <a:srgbClr val="595959"/>
                </a:solidFill>
                <a:latin typeface="Arial"/>
                <a:cs typeface="Arial"/>
              </a:rPr>
              <a:t> </a:t>
            </a:r>
            <a:r>
              <a:rPr sz="1000" i="1" spc="-40" dirty="0">
                <a:solidFill>
                  <a:srgbClr val="595959"/>
                </a:solidFill>
                <a:latin typeface="Arial"/>
                <a:cs typeface="Arial"/>
              </a:rPr>
              <a:t>al.</a:t>
            </a:r>
            <a:r>
              <a:rPr sz="1000" i="1" spc="-30" dirty="0">
                <a:solidFill>
                  <a:srgbClr val="595959"/>
                </a:solidFill>
                <a:latin typeface="Arial"/>
                <a:cs typeface="Arial"/>
              </a:rPr>
              <a:t> </a:t>
            </a:r>
            <a:r>
              <a:rPr sz="1000" i="1" spc="-160" dirty="0">
                <a:solidFill>
                  <a:srgbClr val="595959"/>
                </a:solidFill>
                <a:latin typeface="Arial"/>
                <a:cs typeface="Arial"/>
              </a:rPr>
              <a:t>BMC</a:t>
            </a:r>
            <a:r>
              <a:rPr sz="1000" i="1" spc="-25" dirty="0">
                <a:solidFill>
                  <a:srgbClr val="595959"/>
                </a:solidFill>
                <a:latin typeface="Arial"/>
                <a:cs typeface="Arial"/>
              </a:rPr>
              <a:t> </a:t>
            </a:r>
            <a:r>
              <a:rPr sz="1000" i="1" spc="-65" dirty="0">
                <a:solidFill>
                  <a:srgbClr val="595959"/>
                </a:solidFill>
                <a:latin typeface="Arial"/>
                <a:cs typeface="Arial"/>
              </a:rPr>
              <a:t>Musculoskelet</a:t>
            </a:r>
            <a:r>
              <a:rPr sz="1000" i="1" spc="-30" dirty="0">
                <a:solidFill>
                  <a:srgbClr val="595959"/>
                </a:solidFill>
                <a:latin typeface="Arial"/>
                <a:cs typeface="Arial"/>
              </a:rPr>
              <a:t> </a:t>
            </a:r>
            <a:r>
              <a:rPr sz="1000" i="1" spc="-60" dirty="0">
                <a:solidFill>
                  <a:srgbClr val="595959"/>
                </a:solidFill>
                <a:latin typeface="Arial"/>
                <a:cs typeface="Arial"/>
              </a:rPr>
              <a:t>Disord.</a:t>
            </a:r>
            <a:r>
              <a:rPr sz="1000" i="1" spc="-30" dirty="0">
                <a:solidFill>
                  <a:srgbClr val="595959"/>
                </a:solidFill>
                <a:latin typeface="Arial"/>
                <a:cs typeface="Arial"/>
              </a:rPr>
              <a:t> </a:t>
            </a:r>
            <a:r>
              <a:rPr sz="1000" i="1" spc="-85" dirty="0">
                <a:solidFill>
                  <a:srgbClr val="595959"/>
                </a:solidFill>
                <a:latin typeface="Arial"/>
                <a:cs typeface="Arial"/>
              </a:rPr>
              <a:t>2016;</a:t>
            </a:r>
            <a:r>
              <a:rPr sz="1000" i="1" spc="-30" dirty="0">
                <a:solidFill>
                  <a:srgbClr val="595959"/>
                </a:solidFill>
                <a:latin typeface="Arial"/>
                <a:cs typeface="Arial"/>
              </a:rPr>
              <a:t> </a:t>
            </a:r>
            <a:r>
              <a:rPr sz="1000" i="1" spc="-80" dirty="0">
                <a:solidFill>
                  <a:srgbClr val="595959"/>
                </a:solidFill>
                <a:latin typeface="Arial"/>
                <a:cs typeface="Arial"/>
              </a:rPr>
              <a:t>17:</a:t>
            </a:r>
            <a:r>
              <a:rPr sz="1000" i="1" spc="-25" dirty="0">
                <a:solidFill>
                  <a:srgbClr val="595959"/>
                </a:solidFill>
                <a:latin typeface="Arial"/>
                <a:cs typeface="Arial"/>
              </a:rPr>
              <a:t> </a:t>
            </a:r>
            <a:r>
              <a:rPr sz="1000" i="1" spc="-20" dirty="0">
                <a:solidFill>
                  <a:srgbClr val="595959"/>
                </a:solidFill>
                <a:latin typeface="Arial"/>
                <a:cs typeface="Arial"/>
              </a:rPr>
              <a:t>341.</a:t>
            </a:r>
            <a:endParaRPr sz="1000">
              <a:latin typeface="Arial"/>
              <a:cs typeface="Arial"/>
            </a:endParaRPr>
          </a:p>
        </p:txBody>
      </p:sp>
      <p:grpSp>
        <p:nvGrpSpPr>
          <p:cNvPr id="13" name="object 13"/>
          <p:cNvGrpSpPr/>
          <p:nvPr/>
        </p:nvGrpSpPr>
        <p:grpSpPr>
          <a:xfrm>
            <a:off x="0" y="0"/>
            <a:ext cx="12192000" cy="342900"/>
            <a:chOff x="0" y="0"/>
            <a:chExt cx="12192000" cy="342900"/>
          </a:xfrm>
        </p:grpSpPr>
        <p:sp>
          <p:nvSpPr>
            <p:cNvPr id="14" name="object 14"/>
            <p:cNvSpPr/>
            <p:nvPr/>
          </p:nvSpPr>
          <p:spPr>
            <a:xfrm>
              <a:off x="0" y="0"/>
              <a:ext cx="12192000" cy="342900"/>
            </a:xfrm>
            <a:custGeom>
              <a:avLst/>
              <a:gdLst/>
              <a:ahLst/>
              <a:cxnLst/>
              <a:rect l="l" t="t" r="r" b="b"/>
              <a:pathLst>
                <a:path w="12192000" h="342900">
                  <a:moveTo>
                    <a:pt x="12191999" y="342899"/>
                  </a:moveTo>
                  <a:lnTo>
                    <a:pt x="0" y="342899"/>
                  </a:lnTo>
                  <a:lnTo>
                    <a:pt x="0" y="0"/>
                  </a:lnTo>
                  <a:lnTo>
                    <a:pt x="12191999" y="0"/>
                  </a:lnTo>
                  <a:lnTo>
                    <a:pt x="12191999" y="342899"/>
                  </a:lnTo>
                  <a:close/>
                </a:path>
              </a:pathLst>
            </a:custGeom>
            <a:solidFill>
              <a:srgbClr val="1F3A5E"/>
            </a:solidFill>
          </p:spPr>
          <p:txBody>
            <a:bodyPr wrap="square" lIns="0" tIns="0" rIns="0" bIns="0" rtlCol="0"/>
            <a:lstStyle/>
            <a:p>
              <a:endParaRPr/>
            </a:p>
          </p:txBody>
        </p:sp>
        <p:sp>
          <p:nvSpPr>
            <p:cNvPr id="15" name="object 15"/>
            <p:cNvSpPr/>
            <p:nvPr/>
          </p:nvSpPr>
          <p:spPr>
            <a:xfrm>
              <a:off x="228599" y="104774"/>
              <a:ext cx="28575" cy="133350"/>
            </a:xfrm>
            <a:custGeom>
              <a:avLst/>
              <a:gdLst/>
              <a:ahLst/>
              <a:cxnLst/>
              <a:rect l="l" t="t" r="r" b="b"/>
              <a:pathLst>
                <a:path w="28575" h="133350">
                  <a:moveTo>
                    <a:pt x="28574" y="133349"/>
                  </a:moveTo>
                  <a:lnTo>
                    <a:pt x="0" y="133349"/>
                  </a:lnTo>
                  <a:lnTo>
                    <a:pt x="0" y="0"/>
                  </a:lnTo>
                  <a:lnTo>
                    <a:pt x="28574" y="0"/>
                  </a:lnTo>
                  <a:lnTo>
                    <a:pt x="28574" y="133349"/>
                  </a:lnTo>
                  <a:close/>
                </a:path>
              </a:pathLst>
            </a:custGeom>
            <a:solidFill>
              <a:srgbClr val="B8860A"/>
            </a:solidFill>
          </p:spPr>
          <p:txBody>
            <a:bodyPr wrap="square" lIns="0" tIns="0" rIns="0" bIns="0" rtlCol="0"/>
            <a:lstStyle/>
            <a:p>
              <a:endParaRPr/>
            </a:p>
          </p:txBody>
        </p:sp>
      </p:grpSp>
      <p:sp>
        <p:nvSpPr>
          <p:cNvPr id="16" name="object 16"/>
          <p:cNvSpPr txBox="1"/>
          <p:nvPr/>
        </p:nvSpPr>
        <p:spPr>
          <a:xfrm>
            <a:off x="339724" y="86740"/>
            <a:ext cx="1736089" cy="168635"/>
          </a:xfrm>
          <a:prstGeom prst="rect">
            <a:avLst/>
          </a:prstGeom>
        </p:spPr>
        <p:txBody>
          <a:bodyPr vert="horz" wrap="square" lIns="0" tIns="14604" rIns="0" bIns="0" rtlCol="0">
            <a:spAutoFit/>
          </a:bodyPr>
          <a:lstStyle/>
          <a:p>
            <a:pPr marL="12700">
              <a:lnSpc>
                <a:spcPct val="100000"/>
              </a:lnSpc>
              <a:spcBef>
                <a:spcPts val="114"/>
              </a:spcBef>
            </a:pPr>
            <a:r>
              <a:rPr sz="1000" b="1" spc="-35" dirty="0">
                <a:solidFill>
                  <a:srgbClr val="FFFFFF"/>
                </a:solidFill>
                <a:latin typeface="+mn-ea"/>
                <a:ea typeface="+mn-ea"/>
                <a:cs typeface="BIZ UDPGothic"/>
              </a:rPr>
              <a:t>病的骨折  症例相談</a:t>
            </a:r>
            <a:r>
              <a:rPr sz="1000" b="1" spc="-150" dirty="0">
                <a:solidFill>
                  <a:srgbClr val="FFFFFF"/>
                </a:solidFill>
                <a:latin typeface="+mn-ea"/>
                <a:ea typeface="+mn-ea"/>
                <a:cs typeface="Ryo Gothic Std B"/>
              </a:rPr>
              <a:t>テンプレート</a:t>
            </a:r>
            <a:endParaRPr sz="1000">
              <a:latin typeface="+mn-ea"/>
              <a:ea typeface="+mn-ea"/>
              <a:cs typeface="Ryo Gothic Std B"/>
            </a:endParaRPr>
          </a:p>
        </p:txBody>
      </p:sp>
      <p:sp>
        <p:nvSpPr>
          <p:cNvPr id="19" name="object 19"/>
          <p:cNvSpPr txBox="1">
            <a:spLocks noGrp="1"/>
          </p:cNvSpPr>
          <p:nvPr>
            <p:ph type="sldNum" sz="quarter" idx="7"/>
          </p:nvPr>
        </p:nvSpPr>
        <p:spPr>
          <a:prstGeom prst="rect">
            <a:avLst/>
          </a:prstGeom>
        </p:spPr>
        <p:txBody>
          <a:bodyPr vert="horz" wrap="square" lIns="0" tIns="1270" rIns="0" bIns="0" rtlCol="0">
            <a:spAutoFit/>
          </a:bodyPr>
          <a:lstStyle/>
          <a:p>
            <a:pPr marL="12700">
              <a:lnSpc>
                <a:spcPct val="100000"/>
              </a:lnSpc>
              <a:spcBef>
                <a:spcPts val="10"/>
              </a:spcBef>
            </a:pPr>
            <a:fld id="{81D60167-4931-47E6-BA6A-407CBD079E47}" type="slidenum">
              <a:rPr spc="-40" dirty="0"/>
              <a:t>10</a:t>
            </a:fld>
            <a:r>
              <a:rPr spc="-95" dirty="0"/>
              <a:t> </a:t>
            </a:r>
            <a:r>
              <a:rPr spc="-25" dirty="0"/>
              <a:t>/</a:t>
            </a:r>
            <a:r>
              <a:rPr spc="-90" dirty="0"/>
              <a:t> </a:t>
            </a:r>
            <a:r>
              <a:rPr spc="-25" dirty="0"/>
              <a:t>29</a:t>
            </a:r>
          </a:p>
        </p:txBody>
      </p:sp>
      <p:sp>
        <p:nvSpPr>
          <p:cNvPr id="17" name="object 17"/>
          <p:cNvSpPr txBox="1"/>
          <p:nvPr/>
        </p:nvSpPr>
        <p:spPr>
          <a:xfrm>
            <a:off x="10833594" y="87979"/>
            <a:ext cx="1358405" cy="170560"/>
          </a:xfrm>
          <a:prstGeom prst="rect">
            <a:avLst/>
          </a:prstGeom>
        </p:spPr>
        <p:txBody>
          <a:bodyPr vert="horz" wrap="square" lIns="0" tIns="16510" rIns="0" bIns="0" rtlCol="0">
            <a:spAutoFit/>
          </a:bodyPr>
          <a:lstStyle/>
          <a:p>
            <a:pPr marL="12700">
              <a:lnSpc>
                <a:spcPct val="100000"/>
              </a:lnSpc>
              <a:spcBef>
                <a:spcPts val="130"/>
              </a:spcBef>
            </a:pPr>
            <a:r>
              <a:rPr sz="1000" b="1" spc="-50" dirty="0">
                <a:solidFill>
                  <a:srgbClr val="FFFFFF"/>
                </a:solidFill>
                <a:latin typeface="+mn-ea"/>
                <a:ea typeface="+mn-ea"/>
                <a:cs typeface="SimSun"/>
              </a:rPr>
              <a:t>東北大学整形外科</a:t>
            </a:r>
            <a:endParaRPr sz="1000" b="1">
              <a:latin typeface="+mn-ea"/>
              <a:ea typeface="+mn-ea"/>
              <a:cs typeface="SimSun"/>
            </a:endParaRPr>
          </a:p>
        </p:txBody>
      </p:sp>
      <p:sp>
        <p:nvSpPr>
          <p:cNvPr id="20" name="テキスト ボックス 19">
            <a:extLst>
              <a:ext uri="{FF2B5EF4-FFF2-40B4-BE49-F238E27FC236}">
                <a16:creationId xmlns:a16="http://schemas.microsoft.com/office/drawing/2014/main" id="{5D60C169-EBD0-D31C-2E31-7E0B38152FEE}"/>
              </a:ext>
            </a:extLst>
          </p:cNvPr>
          <p:cNvSpPr txBox="1"/>
          <p:nvPr/>
        </p:nvSpPr>
        <p:spPr>
          <a:xfrm>
            <a:off x="491651" y="3097607"/>
            <a:ext cx="719328" cy="369332"/>
          </a:xfrm>
          <a:prstGeom prst="rect">
            <a:avLst/>
          </a:prstGeom>
          <a:noFill/>
        </p:spPr>
        <p:txBody>
          <a:bodyPr wrap="square" rtlCol="0">
            <a:spAutoFit/>
          </a:bodyPr>
          <a:lstStyle/>
          <a:p>
            <a:r>
              <a:rPr kumimoji="1" lang="ja-JP" altLang="en-US">
                <a:latin typeface="+mn-ea"/>
                <a:ea typeface="+mn-ea"/>
              </a:rPr>
              <a:t>頸部</a:t>
            </a:r>
          </a:p>
        </p:txBody>
      </p:sp>
      <p:sp>
        <p:nvSpPr>
          <p:cNvPr id="21" name="テキスト ボックス 20">
            <a:extLst>
              <a:ext uri="{FF2B5EF4-FFF2-40B4-BE49-F238E27FC236}">
                <a16:creationId xmlns:a16="http://schemas.microsoft.com/office/drawing/2014/main" id="{FB1D717B-511D-2A56-C276-9085C8A5B2EC}"/>
              </a:ext>
            </a:extLst>
          </p:cNvPr>
          <p:cNvSpPr txBox="1"/>
          <p:nvPr/>
        </p:nvSpPr>
        <p:spPr>
          <a:xfrm>
            <a:off x="389070" y="3484704"/>
            <a:ext cx="1170432" cy="369332"/>
          </a:xfrm>
          <a:prstGeom prst="rect">
            <a:avLst/>
          </a:prstGeom>
          <a:noFill/>
        </p:spPr>
        <p:txBody>
          <a:bodyPr wrap="square" rtlCol="0">
            <a:spAutoFit/>
          </a:bodyPr>
          <a:lstStyle/>
          <a:p>
            <a:r>
              <a:rPr kumimoji="1" lang="ja-JP" altLang="en-US">
                <a:latin typeface="+mn-ea"/>
                <a:ea typeface="+mn-ea"/>
              </a:rPr>
              <a:t>転子部</a:t>
            </a:r>
          </a:p>
        </p:txBody>
      </p:sp>
      <p:sp>
        <p:nvSpPr>
          <p:cNvPr id="22" name="テキスト ボックス 21">
            <a:extLst>
              <a:ext uri="{FF2B5EF4-FFF2-40B4-BE49-F238E27FC236}">
                <a16:creationId xmlns:a16="http://schemas.microsoft.com/office/drawing/2014/main" id="{90AAF8B7-63E7-6E20-985A-E685BDB95CED}"/>
              </a:ext>
            </a:extLst>
          </p:cNvPr>
          <p:cNvSpPr txBox="1"/>
          <p:nvPr/>
        </p:nvSpPr>
        <p:spPr>
          <a:xfrm>
            <a:off x="389070" y="3903819"/>
            <a:ext cx="902208" cy="377952"/>
          </a:xfrm>
          <a:prstGeom prst="rect">
            <a:avLst/>
          </a:prstGeom>
          <a:noFill/>
        </p:spPr>
        <p:txBody>
          <a:bodyPr wrap="square" rtlCol="0">
            <a:spAutoFit/>
          </a:bodyPr>
          <a:lstStyle/>
          <a:p>
            <a:r>
              <a:rPr kumimoji="1" lang="ja-JP" altLang="en-US">
                <a:latin typeface="+mn-ea"/>
                <a:ea typeface="+mn-ea"/>
              </a:rPr>
              <a:t>転子下</a:t>
            </a:r>
          </a:p>
        </p:txBody>
      </p:sp>
      <p:sp>
        <p:nvSpPr>
          <p:cNvPr id="23" name="テキスト ボックス 22">
            <a:extLst>
              <a:ext uri="{FF2B5EF4-FFF2-40B4-BE49-F238E27FC236}">
                <a16:creationId xmlns:a16="http://schemas.microsoft.com/office/drawing/2014/main" id="{609A15E7-CE4C-6098-AB28-C8451320BC1B}"/>
              </a:ext>
            </a:extLst>
          </p:cNvPr>
          <p:cNvSpPr txBox="1"/>
          <p:nvPr/>
        </p:nvSpPr>
        <p:spPr>
          <a:xfrm>
            <a:off x="389070" y="4303811"/>
            <a:ext cx="877824" cy="369332"/>
          </a:xfrm>
          <a:prstGeom prst="rect">
            <a:avLst/>
          </a:prstGeom>
          <a:noFill/>
        </p:spPr>
        <p:txBody>
          <a:bodyPr wrap="square" rtlCol="0">
            <a:spAutoFit/>
          </a:bodyPr>
          <a:lstStyle/>
          <a:p>
            <a:r>
              <a:rPr kumimoji="1" lang="ja-JP" altLang="en-US">
                <a:latin typeface="+mn-ea"/>
                <a:ea typeface="+mn-ea"/>
              </a:rPr>
              <a:t>骨幹部</a:t>
            </a:r>
          </a:p>
        </p:txBody>
      </p:sp>
      <p:pic>
        <p:nvPicPr>
          <p:cNvPr id="24" name="コンテンツ プレースホルダー 4">
            <a:extLst>
              <a:ext uri="{FF2B5EF4-FFF2-40B4-BE49-F238E27FC236}">
                <a16:creationId xmlns:a16="http://schemas.microsoft.com/office/drawing/2014/main" id="{B5E63C14-623D-0C80-829A-D7ADE9D891D2}"/>
              </a:ext>
            </a:extLst>
          </p:cNvPr>
          <p:cNvPicPr>
            <a:picLocks noChangeAspect="1"/>
          </p:cNvPicPr>
          <p:nvPr/>
        </p:nvPicPr>
        <p:blipFill>
          <a:blip r:embed="rId2"/>
          <a:stretch>
            <a:fillRect/>
          </a:stretch>
        </p:blipFill>
        <p:spPr>
          <a:xfrm>
            <a:off x="1215651" y="1411411"/>
            <a:ext cx="10320415" cy="3347579"/>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304799" y="1809749"/>
            <a:ext cx="11582400" cy="9525"/>
          </a:xfrm>
          <a:custGeom>
            <a:avLst/>
            <a:gdLst/>
            <a:ahLst/>
            <a:cxnLst/>
            <a:rect l="l" t="t" r="r" b="b"/>
            <a:pathLst>
              <a:path w="11582400" h="9525">
                <a:moveTo>
                  <a:pt x="11582399" y="9524"/>
                </a:moveTo>
                <a:lnTo>
                  <a:pt x="0" y="9524"/>
                </a:lnTo>
                <a:lnTo>
                  <a:pt x="0" y="0"/>
                </a:lnTo>
                <a:lnTo>
                  <a:pt x="11582399" y="0"/>
                </a:lnTo>
                <a:lnTo>
                  <a:pt x="11582399" y="9524"/>
                </a:lnTo>
                <a:close/>
              </a:path>
            </a:pathLst>
          </a:custGeom>
          <a:solidFill>
            <a:srgbClr val="D4D4D4"/>
          </a:solidFill>
        </p:spPr>
        <p:txBody>
          <a:bodyPr wrap="square" lIns="0" tIns="0" rIns="0" bIns="0" rtlCol="0"/>
          <a:lstStyle/>
          <a:p>
            <a:endParaRPr>
              <a:latin typeface="+mn-ea"/>
              <a:ea typeface="+mn-ea"/>
            </a:endParaRPr>
          </a:p>
        </p:txBody>
      </p:sp>
      <p:grpSp>
        <p:nvGrpSpPr>
          <p:cNvPr id="3" name="object 3"/>
          <p:cNvGrpSpPr/>
          <p:nvPr/>
        </p:nvGrpSpPr>
        <p:grpSpPr>
          <a:xfrm>
            <a:off x="304799" y="4667249"/>
            <a:ext cx="11582400" cy="1333500"/>
            <a:chOff x="304799" y="4667249"/>
            <a:chExt cx="11582400" cy="1333500"/>
          </a:xfrm>
        </p:grpSpPr>
        <p:sp>
          <p:nvSpPr>
            <p:cNvPr id="4" name="object 4"/>
            <p:cNvSpPr/>
            <p:nvPr/>
          </p:nvSpPr>
          <p:spPr>
            <a:xfrm>
              <a:off x="361949" y="4667249"/>
              <a:ext cx="11525250" cy="1333500"/>
            </a:xfrm>
            <a:custGeom>
              <a:avLst/>
              <a:gdLst/>
              <a:ahLst/>
              <a:cxnLst/>
              <a:rect l="l" t="t" r="r" b="b"/>
              <a:pathLst>
                <a:path w="11525250" h="1333500">
                  <a:moveTo>
                    <a:pt x="0" y="1333499"/>
                  </a:moveTo>
                  <a:lnTo>
                    <a:pt x="11525249" y="1333499"/>
                  </a:lnTo>
                  <a:lnTo>
                    <a:pt x="11525249" y="0"/>
                  </a:lnTo>
                  <a:lnTo>
                    <a:pt x="0" y="0"/>
                  </a:lnTo>
                  <a:lnTo>
                    <a:pt x="0" y="1333499"/>
                  </a:lnTo>
                  <a:close/>
                </a:path>
              </a:pathLst>
            </a:custGeom>
            <a:solidFill>
              <a:srgbClr val="FAF7F2"/>
            </a:solidFill>
          </p:spPr>
          <p:txBody>
            <a:bodyPr wrap="square" lIns="0" tIns="0" rIns="0" bIns="0" rtlCol="0"/>
            <a:lstStyle/>
            <a:p>
              <a:endParaRPr>
                <a:latin typeface="+mn-ea"/>
                <a:ea typeface="+mn-ea"/>
              </a:endParaRPr>
            </a:p>
          </p:txBody>
        </p:sp>
        <p:sp>
          <p:nvSpPr>
            <p:cNvPr id="5" name="object 5"/>
            <p:cNvSpPr/>
            <p:nvPr/>
          </p:nvSpPr>
          <p:spPr>
            <a:xfrm>
              <a:off x="304799" y="4667249"/>
              <a:ext cx="57150" cy="1333500"/>
            </a:xfrm>
            <a:custGeom>
              <a:avLst/>
              <a:gdLst/>
              <a:ahLst/>
              <a:cxnLst/>
              <a:rect l="l" t="t" r="r" b="b"/>
              <a:pathLst>
                <a:path w="57150" h="1333500">
                  <a:moveTo>
                    <a:pt x="57149" y="1333499"/>
                  </a:moveTo>
                  <a:lnTo>
                    <a:pt x="0" y="1333499"/>
                  </a:lnTo>
                  <a:lnTo>
                    <a:pt x="0" y="0"/>
                  </a:lnTo>
                  <a:lnTo>
                    <a:pt x="57149" y="0"/>
                  </a:lnTo>
                  <a:lnTo>
                    <a:pt x="57149" y="1333499"/>
                  </a:lnTo>
                  <a:close/>
                </a:path>
              </a:pathLst>
            </a:custGeom>
            <a:solidFill>
              <a:srgbClr val="B8860A"/>
            </a:solidFill>
          </p:spPr>
          <p:txBody>
            <a:bodyPr wrap="square" lIns="0" tIns="0" rIns="0" bIns="0" rtlCol="0"/>
            <a:lstStyle/>
            <a:p>
              <a:endParaRPr>
                <a:latin typeface="+mn-ea"/>
                <a:ea typeface="+mn-ea"/>
              </a:endParaRPr>
            </a:p>
          </p:txBody>
        </p:sp>
      </p:grpSp>
      <p:sp>
        <p:nvSpPr>
          <p:cNvPr id="6" name="object 6"/>
          <p:cNvSpPr/>
          <p:nvPr/>
        </p:nvSpPr>
        <p:spPr>
          <a:xfrm>
            <a:off x="304799" y="885824"/>
            <a:ext cx="76200" cy="361950"/>
          </a:xfrm>
          <a:custGeom>
            <a:avLst/>
            <a:gdLst/>
            <a:ahLst/>
            <a:cxnLst/>
            <a:rect l="l" t="t" r="r" b="b"/>
            <a:pathLst>
              <a:path w="76200" h="361950">
                <a:moveTo>
                  <a:pt x="76199" y="361949"/>
                </a:moveTo>
                <a:lnTo>
                  <a:pt x="0" y="361949"/>
                </a:lnTo>
                <a:lnTo>
                  <a:pt x="0" y="0"/>
                </a:lnTo>
                <a:lnTo>
                  <a:pt x="76199" y="0"/>
                </a:lnTo>
                <a:lnTo>
                  <a:pt x="76199" y="361949"/>
                </a:lnTo>
                <a:close/>
              </a:path>
            </a:pathLst>
          </a:custGeom>
          <a:solidFill>
            <a:srgbClr val="B8860A"/>
          </a:solidFill>
        </p:spPr>
        <p:txBody>
          <a:bodyPr wrap="square" lIns="0" tIns="0" rIns="0" bIns="0" rtlCol="0"/>
          <a:lstStyle/>
          <a:p>
            <a:endParaRPr>
              <a:latin typeface="+mn-ea"/>
              <a:ea typeface="+mn-ea"/>
            </a:endParaRPr>
          </a:p>
        </p:txBody>
      </p:sp>
      <p:sp>
        <p:nvSpPr>
          <p:cNvPr id="7" name="object 7" descr="$PPTXTitle"/>
          <p:cNvSpPr txBox="1">
            <a:spLocks noGrp="1"/>
          </p:cNvSpPr>
          <p:nvPr>
            <p:ph type="title"/>
          </p:nvPr>
        </p:nvSpPr>
        <p:spPr>
          <a:xfrm>
            <a:off x="558800" y="704341"/>
            <a:ext cx="6107430" cy="593725"/>
          </a:xfrm>
          <a:prstGeom prst="rect">
            <a:avLst/>
          </a:prstGeom>
        </p:spPr>
        <p:txBody>
          <a:bodyPr vert="horz" wrap="square" lIns="0" tIns="15875" rIns="0" bIns="0" rtlCol="0">
            <a:spAutoFit/>
          </a:bodyPr>
          <a:lstStyle/>
          <a:p>
            <a:pPr marL="12700">
              <a:lnSpc>
                <a:spcPct val="100000"/>
              </a:lnSpc>
              <a:spcBef>
                <a:spcPts val="125"/>
              </a:spcBef>
            </a:pPr>
            <a:r>
              <a:rPr sz="3700" b="1" spc="-340" dirty="0">
                <a:solidFill>
                  <a:srgbClr val="1F3A5E"/>
                </a:solidFill>
                <a:latin typeface="+mn-ea"/>
                <a:ea typeface="+mn-ea"/>
                <a:cs typeface="BIZ UDPGothic"/>
              </a:rPr>
              <a:t>骨</a:t>
            </a:r>
            <a:r>
              <a:rPr sz="3700" b="1" spc="-700" dirty="0">
                <a:solidFill>
                  <a:srgbClr val="1F3A5E"/>
                </a:solidFill>
                <a:latin typeface="+mn-ea"/>
                <a:ea typeface="+mn-ea"/>
                <a:cs typeface="Ryo Gothic Std B"/>
              </a:rPr>
              <a:t>セメント</a:t>
            </a:r>
            <a:r>
              <a:rPr sz="3700" b="1" spc="-395" dirty="0">
                <a:solidFill>
                  <a:srgbClr val="1F3A5E"/>
                </a:solidFill>
                <a:latin typeface="+mn-ea"/>
                <a:ea typeface="+mn-ea"/>
                <a:cs typeface="BIZ UDPGothic"/>
              </a:rPr>
              <a:t>＋内固定</a:t>
            </a:r>
            <a:r>
              <a:rPr sz="3700" b="1" spc="-665" dirty="0">
                <a:solidFill>
                  <a:srgbClr val="1F3A5E"/>
                </a:solidFill>
                <a:latin typeface="+mn-ea"/>
                <a:ea typeface="+mn-ea"/>
                <a:cs typeface="Ryo Gothic Std B"/>
              </a:rPr>
              <a:t>という</a:t>
            </a:r>
            <a:r>
              <a:rPr sz="3700" b="1" spc="-385" dirty="0">
                <a:solidFill>
                  <a:srgbClr val="1F3A5E"/>
                </a:solidFill>
                <a:latin typeface="+mn-ea"/>
                <a:ea typeface="+mn-ea"/>
                <a:cs typeface="BIZ UDPGothic"/>
              </a:rPr>
              <a:t>選択肢</a:t>
            </a:r>
            <a:endParaRPr sz="3700">
              <a:latin typeface="+mn-ea"/>
              <a:ea typeface="+mn-ea"/>
              <a:cs typeface="BIZ UDPGothic"/>
            </a:endParaRPr>
          </a:p>
        </p:txBody>
      </p:sp>
      <p:pic>
        <p:nvPicPr>
          <p:cNvPr id="9" name="object 9"/>
          <p:cNvPicPr/>
          <p:nvPr/>
        </p:nvPicPr>
        <p:blipFill>
          <a:blip r:embed="rId3" cstate="print"/>
          <a:stretch>
            <a:fillRect/>
          </a:stretch>
        </p:blipFill>
        <p:spPr>
          <a:xfrm>
            <a:off x="571499" y="2371724"/>
            <a:ext cx="133350" cy="133349"/>
          </a:xfrm>
          <a:prstGeom prst="rect">
            <a:avLst/>
          </a:prstGeom>
        </p:spPr>
      </p:pic>
      <p:pic>
        <p:nvPicPr>
          <p:cNvPr id="10" name="object 10"/>
          <p:cNvPicPr/>
          <p:nvPr/>
        </p:nvPicPr>
        <p:blipFill>
          <a:blip r:embed="rId4" cstate="print"/>
          <a:stretch>
            <a:fillRect/>
          </a:stretch>
        </p:blipFill>
        <p:spPr>
          <a:xfrm>
            <a:off x="571499" y="3505200"/>
            <a:ext cx="133350" cy="133349"/>
          </a:xfrm>
          <a:prstGeom prst="rect">
            <a:avLst/>
          </a:prstGeom>
        </p:spPr>
      </p:pic>
      <p:sp>
        <p:nvSpPr>
          <p:cNvPr id="11" name="object 11"/>
          <p:cNvSpPr txBox="1"/>
          <p:nvPr/>
        </p:nvSpPr>
        <p:spPr>
          <a:xfrm>
            <a:off x="361949" y="4777273"/>
            <a:ext cx="11525250" cy="791210"/>
          </a:xfrm>
          <a:prstGeom prst="rect">
            <a:avLst/>
          </a:prstGeom>
        </p:spPr>
        <p:txBody>
          <a:bodyPr vert="horz" wrap="square" lIns="0" tIns="70485" rIns="0" bIns="0" rtlCol="0">
            <a:spAutoFit/>
          </a:bodyPr>
          <a:lstStyle/>
          <a:p>
            <a:pPr marL="285750">
              <a:lnSpc>
                <a:spcPct val="100000"/>
              </a:lnSpc>
              <a:spcBef>
                <a:spcPts val="555"/>
              </a:spcBef>
            </a:pPr>
            <a:r>
              <a:rPr sz="1050" b="1" dirty="0">
                <a:solidFill>
                  <a:srgbClr val="B8860A"/>
                </a:solidFill>
                <a:latin typeface="+mn-ea"/>
                <a:ea typeface="+mn-ea"/>
                <a:cs typeface="Source Han Sans JP"/>
              </a:rPr>
              <a:t>C</a:t>
            </a:r>
            <a:r>
              <a:rPr sz="1050" b="1" spc="-50" dirty="0">
                <a:solidFill>
                  <a:srgbClr val="B8860A"/>
                </a:solidFill>
                <a:latin typeface="+mn-ea"/>
                <a:ea typeface="+mn-ea"/>
                <a:cs typeface="Source Han Sans JP"/>
              </a:rPr>
              <a:t> </a:t>
            </a:r>
            <a:r>
              <a:rPr sz="1050" b="1" dirty="0">
                <a:solidFill>
                  <a:srgbClr val="B8860A"/>
                </a:solidFill>
                <a:latin typeface="+mn-ea"/>
                <a:ea typeface="+mn-ea"/>
                <a:cs typeface="Source Han Sans JP"/>
              </a:rPr>
              <a:t>O</a:t>
            </a:r>
            <a:r>
              <a:rPr sz="1050" b="1" spc="-5" dirty="0">
                <a:solidFill>
                  <a:srgbClr val="B8860A"/>
                </a:solidFill>
                <a:latin typeface="+mn-ea"/>
                <a:ea typeface="+mn-ea"/>
                <a:cs typeface="Source Han Sans JP"/>
              </a:rPr>
              <a:t> </a:t>
            </a:r>
            <a:r>
              <a:rPr sz="1050" b="1" dirty="0">
                <a:solidFill>
                  <a:srgbClr val="B8860A"/>
                </a:solidFill>
                <a:latin typeface="+mn-ea"/>
                <a:ea typeface="+mn-ea"/>
                <a:cs typeface="Source Han Sans JP"/>
              </a:rPr>
              <a:t>N</a:t>
            </a:r>
            <a:r>
              <a:rPr sz="1050" b="1" spc="-5" dirty="0">
                <a:solidFill>
                  <a:srgbClr val="B8860A"/>
                </a:solidFill>
                <a:latin typeface="+mn-ea"/>
                <a:ea typeface="+mn-ea"/>
                <a:cs typeface="Source Han Sans JP"/>
              </a:rPr>
              <a:t> </a:t>
            </a:r>
            <a:r>
              <a:rPr sz="1050" b="1" dirty="0">
                <a:solidFill>
                  <a:srgbClr val="B8860A"/>
                </a:solidFill>
                <a:latin typeface="+mn-ea"/>
                <a:ea typeface="+mn-ea"/>
                <a:cs typeface="Source Han Sans JP"/>
              </a:rPr>
              <a:t>C</a:t>
            </a:r>
            <a:r>
              <a:rPr sz="1050" b="1" spc="-10" dirty="0">
                <a:solidFill>
                  <a:srgbClr val="B8860A"/>
                </a:solidFill>
                <a:latin typeface="+mn-ea"/>
                <a:ea typeface="+mn-ea"/>
                <a:cs typeface="Source Han Sans JP"/>
              </a:rPr>
              <a:t> </a:t>
            </a:r>
            <a:r>
              <a:rPr sz="1050" b="1" dirty="0">
                <a:solidFill>
                  <a:srgbClr val="B8860A"/>
                </a:solidFill>
                <a:latin typeface="+mn-ea"/>
                <a:ea typeface="+mn-ea"/>
                <a:cs typeface="Source Han Sans JP"/>
              </a:rPr>
              <a:t>L</a:t>
            </a:r>
            <a:r>
              <a:rPr sz="1050" b="1" spc="-35" dirty="0">
                <a:solidFill>
                  <a:srgbClr val="B8860A"/>
                </a:solidFill>
                <a:latin typeface="+mn-ea"/>
                <a:ea typeface="+mn-ea"/>
                <a:cs typeface="Source Han Sans JP"/>
              </a:rPr>
              <a:t> </a:t>
            </a:r>
            <a:r>
              <a:rPr sz="1050" b="1" dirty="0">
                <a:solidFill>
                  <a:srgbClr val="B8860A"/>
                </a:solidFill>
                <a:latin typeface="+mn-ea"/>
                <a:ea typeface="+mn-ea"/>
                <a:cs typeface="Source Han Sans JP"/>
              </a:rPr>
              <a:t>U</a:t>
            </a:r>
            <a:r>
              <a:rPr sz="1050" b="1" spc="-20" dirty="0">
                <a:solidFill>
                  <a:srgbClr val="B8860A"/>
                </a:solidFill>
                <a:latin typeface="+mn-ea"/>
                <a:ea typeface="+mn-ea"/>
                <a:cs typeface="Source Han Sans JP"/>
              </a:rPr>
              <a:t> </a:t>
            </a:r>
            <a:r>
              <a:rPr sz="1050" b="1" dirty="0">
                <a:solidFill>
                  <a:srgbClr val="B8860A"/>
                </a:solidFill>
                <a:latin typeface="+mn-ea"/>
                <a:ea typeface="+mn-ea"/>
                <a:cs typeface="Source Han Sans JP"/>
              </a:rPr>
              <a:t>S</a:t>
            </a:r>
            <a:r>
              <a:rPr sz="1050" b="1" spc="-5" dirty="0">
                <a:solidFill>
                  <a:srgbClr val="B8860A"/>
                </a:solidFill>
                <a:latin typeface="+mn-ea"/>
                <a:ea typeface="+mn-ea"/>
                <a:cs typeface="Source Han Sans JP"/>
              </a:rPr>
              <a:t> </a:t>
            </a:r>
            <a:r>
              <a:rPr sz="1050" b="1" dirty="0">
                <a:solidFill>
                  <a:srgbClr val="B8860A"/>
                </a:solidFill>
                <a:latin typeface="+mn-ea"/>
                <a:ea typeface="+mn-ea"/>
                <a:cs typeface="Source Han Sans JP"/>
              </a:rPr>
              <a:t>I</a:t>
            </a:r>
            <a:r>
              <a:rPr sz="1050" b="1" spc="-5" dirty="0">
                <a:solidFill>
                  <a:srgbClr val="B8860A"/>
                </a:solidFill>
                <a:latin typeface="+mn-ea"/>
                <a:ea typeface="+mn-ea"/>
                <a:cs typeface="Source Han Sans JP"/>
              </a:rPr>
              <a:t> </a:t>
            </a:r>
            <a:r>
              <a:rPr sz="1050" b="1" dirty="0">
                <a:solidFill>
                  <a:srgbClr val="B8860A"/>
                </a:solidFill>
                <a:latin typeface="+mn-ea"/>
                <a:ea typeface="+mn-ea"/>
                <a:cs typeface="Source Han Sans JP"/>
              </a:rPr>
              <a:t>O</a:t>
            </a:r>
            <a:r>
              <a:rPr sz="1050" b="1" spc="-5" dirty="0">
                <a:solidFill>
                  <a:srgbClr val="B8860A"/>
                </a:solidFill>
                <a:latin typeface="+mn-ea"/>
                <a:ea typeface="+mn-ea"/>
                <a:cs typeface="Source Han Sans JP"/>
              </a:rPr>
              <a:t> </a:t>
            </a:r>
            <a:r>
              <a:rPr sz="1050" b="1" spc="-50" dirty="0">
                <a:solidFill>
                  <a:srgbClr val="B8860A"/>
                </a:solidFill>
                <a:latin typeface="+mn-ea"/>
                <a:ea typeface="+mn-ea"/>
                <a:cs typeface="Source Han Sans JP"/>
              </a:rPr>
              <a:t>N</a:t>
            </a:r>
            <a:endParaRPr sz="1050" dirty="0">
              <a:latin typeface="+mn-ea"/>
              <a:ea typeface="+mn-ea"/>
              <a:cs typeface="Source Han Sans JP"/>
            </a:endParaRPr>
          </a:p>
          <a:p>
            <a:pPr marL="285750">
              <a:lnSpc>
                <a:spcPct val="100000"/>
              </a:lnSpc>
              <a:spcBef>
                <a:spcPts val="1065"/>
              </a:spcBef>
            </a:pPr>
            <a:r>
              <a:rPr lang="ja-JP" altLang="en-US" sz="2700" b="1" spc="-330">
                <a:solidFill>
                  <a:srgbClr val="BF382A"/>
                </a:solidFill>
                <a:latin typeface="+mn-ea"/>
                <a:ea typeface="+mn-ea"/>
                <a:cs typeface="BIZ UDPGothic"/>
              </a:rPr>
              <a:t>状況に応じて</a:t>
            </a:r>
            <a:r>
              <a:rPr sz="2700" b="1" spc="-330" dirty="0" err="1">
                <a:solidFill>
                  <a:srgbClr val="BF382A"/>
                </a:solidFill>
                <a:latin typeface="+mn-ea"/>
                <a:ea typeface="+mn-ea"/>
                <a:cs typeface="BIZ UDPGothic"/>
              </a:rPr>
              <a:t>骨折部</a:t>
            </a:r>
            <a:r>
              <a:rPr sz="2700" b="1" spc="-360" dirty="0" err="1">
                <a:solidFill>
                  <a:srgbClr val="BF382A"/>
                </a:solidFill>
                <a:latin typeface="+mn-ea"/>
                <a:ea typeface="+mn-ea"/>
                <a:cs typeface="Ryo Gothic Std B"/>
              </a:rPr>
              <a:t>の</a:t>
            </a:r>
            <a:r>
              <a:rPr sz="2700" b="1" spc="-330" dirty="0" err="1">
                <a:solidFill>
                  <a:srgbClr val="BF382A"/>
                </a:solidFill>
                <a:latin typeface="+mn-ea"/>
                <a:ea typeface="+mn-ea"/>
                <a:cs typeface="BIZ UDPGothic"/>
              </a:rPr>
              <a:t>安定化</a:t>
            </a:r>
            <a:r>
              <a:rPr sz="2700" b="1" spc="-390" dirty="0" err="1">
                <a:solidFill>
                  <a:srgbClr val="BF382A"/>
                </a:solidFill>
                <a:latin typeface="+mn-ea"/>
                <a:ea typeface="+mn-ea"/>
                <a:cs typeface="Ryo Gothic Std B"/>
              </a:rPr>
              <a:t>のために</a:t>
            </a:r>
            <a:r>
              <a:rPr sz="2700" b="1" spc="-400" dirty="0" err="1">
                <a:solidFill>
                  <a:srgbClr val="BF382A"/>
                </a:solidFill>
                <a:latin typeface="+mn-ea"/>
                <a:ea typeface="+mn-ea"/>
                <a:cs typeface="BIZ UDPGothic"/>
              </a:rPr>
              <a:t>掻爬</a:t>
            </a:r>
            <a:r>
              <a:rPr sz="2700" b="1" spc="-585" dirty="0" err="1">
                <a:solidFill>
                  <a:srgbClr val="BF382A"/>
                </a:solidFill>
                <a:latin typeface="+mn-ea"/>
                <a:ea typeface="+mn-ea"/>
                <a:cs typeface="Ryo Gothic Std B"/>
              </a:rPr>
              <a:t>と</a:t>
            </a:r>
            <a:r>
              <a:rPr sz="2700" b="1" spc="-325" dirty="0" err="1">
                <a:solidFill>
                  <a:srgbClr val="BF382A"/>
                </a:solidFill>
                <a:latin typeface="+mn-ea"/>
                <a:ea typeface="+mn-ea"/>
                <a:cs typeface="BIZ UDPGothic"/>
              </a:rPr>
              <a:t>骨</a:t>
            </a:r>
            <a:r>
              <a:rPr sz="2700" b="1" spc="-585" dirty="0" err="1">
                <a:solidFill>
                  <a:srgbClr val="BF382A"/>
                </a:solidFill>
                <a:latin typeface="+mn-ea"/>
                <a:ea typeface="+mn-ea"/>
                <a:cs typeface="Ryo Gothic Std B"/>
              </a:rPr>
              <a:t>セメント</a:t>
            </a:r>
            <a:r>
              <a:rPr sz="2700" b="1" spc="-350" dirty="0" err="1">
                <a:solidFill>
                  <a:srgbClr val="BF382A"/>
                </a:solidFill>
                <a:latin typeface="+mn-ea"/>
                <a:ea typeface="+mn-ea"/>
                <a:cs typeface="BIZ UDPGothic"/>
              </a:rPr>
              <a:t>充填</a:t>
            </a:r>
            <a:endParaRPr sz="2700" dirty="0">
              <a:latin typeface="+mn-ea"/>
              <a:ea typeface="+mn-ea"/>
              <a:cs typeface="BIZ UDPGothic"/>
            </a:endParaRPr>
          </a:p>
        </p:txBody>
      </p:sp>
      <p:grpSp>
        <p:nvGrpSpPr>
          <p:cNvPr id="12" name="object 12"/>
          <p:cNvGrpSpPr/>
          <p:nvPr/>
        </p:nvGrpSpPr>
        <p:grpSpPr>
          <a:xfrm>
            <a:off x="0" y="0"/>
            <a:ext cx="12192000" cy="342900"/>
            <a:chOff x="0" y="0"/>
            <a:chExt cx="12192000" cy="342900"/>
          </a:xfrm>
        </p:grpSpPr>
        <p:sp>
          <p:nvSpPr>
            <p:cNvPr id="13" name="object 13"/>
            <p:cNvSpPr/>
            <p:nvPr/>
          </p:nvSpPr>
          <p:spPr>
            <a:xfrm>
              <a:off x="0" y="0"/>
              <a:ext cx="12192000" cy="342900"/>
            </a:xfrm>
            <a:custGeom>
              <a:avLst/>
              <a:gdLst/>
              <a:ahLst/>
              <a:cxnLst/>
              <a:rect l="l" t="t" r="r" b="b"/>
              <a:pathLst>
                <a:path w="12192000" h="342900">
                  <a:moveTo>
                    <a:pt x="12191999" y="342899"/>
                  </a:moveTo>
                  <a:lnTo>
                    <a:pt x="0" y="342899"/>
                  </a:lnTo>
                  <a:lnTo>
                    <a:pt x="0" y="0"/>
                  </a:lnTo>
                  <a:lnTo>
                    <a:pt x="12191999" y="0"/>
                  </a:lnTo>
                  <a:lnTo>
                    <a:pt x="12191999" y="342899"/>
                  </a:lnTo>
                  <a:close/>
                </a:path>
              </a:pathLst>
            </a:custGeom>
            <a:solidFill>
              <a:srgbClr val="1F3A5E"/>
            </a:solidFill>
          </p:spPr>
          <p:txBody>
            <a:bodyPr wrap="square" lIns="0" tIns="0" rIns="0" bIns="0" rtlCol="0"/>
            <a:lstStyle/>
            <a:p>
              <a:endParaRPr>
                <a:latin typeface="+mn-ea"/>
                <a:ea typeface="+mn-ea"/>
              </a:endParaRPr>
            </a:p>
          </p:txBody>
        </p:sp>
        <p:sp>
          <p:nvSpPr>
            <p:cNvPr id="14" name="object 14"/>
            <p:cNvSpPr/>
            <p:nvPr/>
          </p:nvSpPr>
          <p:spPr>
            <a:xfrm>
              <a:off x="228599" y="104774"/>
              <a:ext cx="28575" cy="133350"/>
            </a:xfrm>
            <a:custGeom>
              <a:avLst/>
              <a:gdLst/>
              <a:ahLst/>
              <a:cxnLst/>
              <a:rect l="l" t="t" r="r" b="b"/>
              <a:pathLst>
                <a:path w="28575" h="133350">
                  <a:moveTo>
                    <a:pt x="28574" y="133349"/>
                  </a:moveTo>
                  <a:lnTo>
                    <a:pt x="0" y="133349"/>
                  </a:lnTo>
                  <a:lnTo>
                    <a:pt x="0" y="0"/>
                  </a:lnTo>
                  <a:lnTo>
                    <a:pt x="28574" y="0"/>
                  </a:lnTo>
                  <a:lnTo>
                    <a:pt x="28574" y="133349"/>
                  </a:lnTo>
                  <a:close/>
                </a:path>
              </a:pathLst>
            </a:custGeom>
            <a:solidFill>
              <a:srgbClr val="B8860A"/>
            </a:solidFill>
          </p:spPr>
          <p:txBody>
            <a:bodyPr wrap="square" lIns="0" tIns="0" rIns="0" bIns="0" rtlCol="0"/>
            <a:lstStyle/>
            <a:p>
              <a:endParaRPr>
                <a:latin typeface="+mn-ea"/>
                <a:ea typeface="+mn-ea"/>
              </a:endParaRPr>
            </a:p>
          </p:txBody>
        </p:sp>
      </p:grpSp>
      <p:sp>
        <p:nvSpPr>
          <p:cNvPr id="15" name="object 15"/>
          <p:cNvSpPr txBox="1"/>
          <p:nvPr/>
        </p:nvSpPr>
        <p:spPr>
          <a:xfrm>
            <a:off x="339724" y="86740"/>
            <a:ext cx="1736089" cy="168635"/>
          </a:xfrm>
          <a:prstGeom prst="rect">
            <a:avLst/>
          </a:prstGeom>
        </p:spPr>
        <p:txBody>
          <a:bodyPr vert="horz" wrap="square" lIns="0" tIns="14604" rIns="0" bIns="0" rtlCol="0">
            <a:spAutoFit/>
          </a:bodyPr>
          <a:lstStyle/>
          <a:p>
            <a:pPr marL="12700">
              <a:lnSpc>
                <a:spcPct val="100000"/>
              </a:lnSpc>
              <a:spcBef>
                <a:spcPts val="114"/>
              </a:spcBef>
            </a:pPr>
            <a:r>
              <a:rPr sz="1000" b="1" spc="-35" dirty="0">
                <a:solidFill>
                  <a:srgbClr val="FFFFFF"/>
                </a:solidFill>
                <a:latin typeface="+mn-ea"/>
                <a:ea typeface="+mn-ea"/>
                <a:cs typeface="BIZ UDPGothic"/>
              </a:rPr>
              <a:t>病的骨折  症例相談</a:t>
            </a:r>
            <a:r>
              <a:rPr sz="1000" b="1" spc="-150" dirty="0">
                <a:solidFill>
                  <a:srgbClr val="FFFFFF"/>
                </a:solidFill>
                <a:latin typeface="+mn-ea"/>
                <a:ea typeface="+mn-ea"/>
                <a:cs typeface="Ryo Gothic Std B"/>
              </a:rPr>
              <a:t>テンプレート</a:t>
            </a:r>
            <a:endParaRPr sz="1000">
              <a:latin typeface="+mn-ea"/>
              <a:ea typeface="+mn-ea"/>
              <a:cs typeface="Ryo Gothic Std B"/>
            </a:endParaRPr>
          </a:p>
        </p:txBody>
      </p:sp>
      <p:sp>
        <p:nvSpPr>
          <p:cNvPr id="18" name="object 18"/>
          <p:cNvSpPr txBox="1">
            <a:spLocks noGrp="1"/>
          </p:cNvSpPr>
          <p:nvPr>
            <p:ph type="sldNum" sz="quarter" idx="7"/>
          </p:nvPr>
        </p:nvSpPr>
        <p:spPr>
          <a:xfrm>
            <a:off x="11629974" y="6647179"/>
            <a:ext cx="346075" cy="139782"/>
          </a:xfrm>
          <a:prstGeom prst="rect">
            <a:avLst/>
          </a:prstGeom>
        </p:spPr>
        <p:txBody>
          <a:bodyPr vert="horz" wrap="square" lIns="0" tIns="1270" rIns="0" bIns="0" rtlCol="0">
            <a:spAutoFit/>
          </a:bodyPr>
          <a:lstStyle/>
          <a:p>
            <a:pPr marL="12700">
              <a:lnSpc>
                <a:spcPct val="100000"/>
              </a:lnSpc>
              <a:spcBef>
                <a:spcPts val="10"/>
              </a:spcBef>
            </a:pPr>
            <a:fld id="{81D60167-4931-47E6-BA6A-407CBD079E47}" type="slidenum">
              <a:rPr spc="-40" dirty="0">
                <a:latin typeface="+mn-ea"/>
                <a:ea typeface="+mn-ea"/>
              </a:rPr>
              <a:t>11</a:t>
            </a:fld>
            <a:r>
              <a:rPr spc="-95" dirty="0">
                <a:latin typeface="+mn-ea"/>
                <a:ea typeface="+mn-ea"/>
              </a:rPr>
              <a:t> </a:t>
            </a:r>
            <a:r>
              <a:rPr spc="-25" dirty="0">
                <a:latin typeface="+mn-ea"/>
                <a:ea typeface="+mn-ea"/>
              </a:rPr>
              <a:t>/</a:t>
            </a:r>
            <a:r>
              <a:rPr spc="-90" dirty="0">
                <a:latin typeface="+mn-ea"/>
                <a:ea typeface="+mn-ea"/>
              </a:rPr>
              <a:t> </a:t>
            </a:r>
            <a:r>
              <a:rPr spc="-25" dirty="0">
                <a:latin typeface="+mn-ea"/>
                <a:ea typeface="+mn-ea"/>
              </a:rPr>
              <a:t>29</a:t>
            </a:r>
          </a:p>
        </p:txBody>
      </p:sp>
      <p:sp>
        <p:nvSpPr>
          <p:cNvPr id="16" name="object 16"/>
          <p:cNvSpPr txBox="1"/>
          <p:nvPr/>
        </p:nvSpPr>
        <p:spPr>
          <a:xfrm>
            <a:off x="10833594" y="87979"/>
            <a:ext cx="1282205" cy="170560"/>
          </a:xfrm>
          <a:prstGeom prst="rect">
            <a:avLst/>
          </a:prstGeom>
        </p:spPr>
        <p:txBody>
          <a:bodyPr vert="horz" wrap="square" lIns="0" tIns="16510" rIns="0" bIns="0" rtlCol="0">
            <a:spAutoFit/>
          </a:bodyPr>
          <a:lstStyle/>
          <a:p>
            <a:pPr marL="12700">
              <a:lnSpc>
                <a:spcPct val="100000"/>
              </a:lnSpc>
              <a:spcBef>
                <a:spcPts val="130"/>
              </a:spcBef>
            </a:pPr>
            <a:r>
              <a:rPr sz="1000" spc="-50" dirty="0">
                <a:solidFill>
                  <a:srgbClr val="FFFFFF"/>
                </a:solidFill>
                <a:latin typeface="+mn-ea"/>
                <a:ea typeface="+mn-ea"/>
                <a:cs typeface="SimSun"/>
              </a:rPr>
              <a:t>東北大学整形外科</a:t>
            </a:r>
            <a:endParaRPr sz="1000">
              <a:latin typeface="+mn-ea"/>
              <a:ea typeface="+mn-ea"/>
              <a:cs typeface="SimSun"/>
            </a:endParaRPr>
          </a:p>
        </p:txBody>
      </p:sp>
      <p:sp>
        <p:nvSpPr>
          <p:cNvPr id="20" name="テキスト ボックス 19">
            <a:extLst>
              <a:ext uri="{FF2B5EF4-FFF2-40B4-BE49-F238E27FC236}">
                <a16:creationId xmlns:a16="http://schemas.microsoft.com/office/drawing/2014/main" id="{34B62AF9-6FA5-9FF6-E88D-B703F90E46F4}"/>
              </a:ext>
            </a:extLst>
          </p:cNvPr>
          <p:cNvSpPr txBox="1"/>
          <p:nvPr/>
        </p:nvSpPr>
        <p:spPr>
          <a:xfrm>
            <a:off x="761999" y="2190751"/>
            <a:ext cx="10668000" cy="1569660"/>
          </a:xfrm>
          <a:prstGeom prst="rect">
            <a:avLst/>
          </a:prstGeom>
          <a:noFill/>
        </p:spPr>
        <p:txBody>
          <a:bodyPr wrap="square">
            <a:spAutoFit/>
          </a:bodyPr>
          <a:lstStyle/>
          <a:p>
            <a:pPr algn="just">
              <a:buNone/>
            </a:pPr>
            <a:r>
              <a:rPr lang="ja-JP" altLang="ja-JP" sz="2400" kern="100">
                <a:effectLst/>
                <a:latin typeface="+mn-ea"/>
                <a:ea typeface="+mn-ea"/>
                <a:cs typeface="Times New Roman" panose="02020603050405020304" pitchFamily="18" charset="0"/>
              </a:rPr>
              <a:t>腫瘍で破壊され正常な骨量が乏しく内固定後も不安定性が残る</a:t>
            </a:r>
            <a:endParaRPr lang="en-US" altLang="ja-JP" sz="2400" kern="100" dirty="0">
              <a:effectLst/>
              <a:latin typeface="+mn-ea"/>
              <a:ea typeface="+mn-ea"/>
              <a:cs typeface="Times New Roman" panose="02020603050405020304" pitchFamily="18" charset="0"/>
            </a:endParaRPr>
          </a:p>
          <a:p>
            <a:pPr algn="just">
              <a:buNone/>
            </a:pPr>
            <a:endParaRPr lang="en-US" altLang="ja-JP" sz="2400" kern="100" dirty="0">
              <a:effectLst/>
              <a:latin typeface="+mn-ea"/>
              <a:ea typeface="+mn-ea"/>
              <a:cs typeface="Times New Roman" panose="02020603050405020304" pitchFamily="18" charset="0"/>
            </a:endParaRPr>
          </a:p>
          <a:p>
            <a:pPr algn="just">
              <a:buNone/>
            </a:pPr>
            <a:endParaRPr lang="ja-JP" altLang="ja-JP" sz="2400" kern="100">
              <a:effectLst/>
              <a:latin typeface="+mn-ea"/>
              <a:ea typeface="+mn-ea"/>
              <a:cs typeface="Times New Roman" panose="02020603050405020304" pitchFamily="18" charset="0"/>
            </a:endParaRPr>
          </a:p>
          <a:p>
            <a:pPr algn="just">
              <a:buNone/>
            </a:pPr>
            <a:r>
              <a:rPr lang="ja-JP" altLang="ja-JP" sz="2400" kern="100">
                <a:effectLst/>
                <a:latin typeface="+mn-ea"/>
                <a:ea typeface="+mn-ea"/>
                <a:cs typeface="Times New Roman" panose="02020603050405020304" pitchFamily="18" charset="0"/>
              </a:rPr>
              <a:t>放射線治療や化学療法などで局所コントロールされなければ骨癒合は起こらない</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5" name="object 5"/>
          <p:cNvGrpSpPr/>
          <p:nvPr/>
        </p:nvGrpSpPr>
        <p:grpSpPr>
          <a:xfrm>
            <a:off x="228599" y="4152899"/>
            <a:ext cx="11734800" cy="2095500"/>
            <a:chOff x="228599" y="4152899"/>
            <a:chExt cx="11734800" cy="2095500"/>
          </a:xfrm>
        </p:grpSpPr>
        <p:sp>
          <p:nvSpPr>
            <p:cNvPr id="6" name="object 6"/>
            <p:cNvSpPr/>
            <p:nvPr/>
          </p:nvSpPr>
          <p:spPr>
            <a:xfrm>
              <a:off x="228599" y="4152899"/>
              <a:ext cx="11734800" cy="2095500"/>
            </a:xfrm>
            <a:custGeom>
              <a:avLst/>
              <a:gdLst/>
              <a:ahLst/>
              <a:cxnLst/>
              <a:rect l="l" t="t" r="r" b="b"/>
              <a:pathLst>
                <a:path w="11734800" h="2095500">
                  <a:moveTo>
                    <a:pt x="11734799" y="2095499"/>
                  </a:moveTo>
                  <a:lnTo>
                    <a:pt x="0" y="2095499"/>
                  </a:lnTo>
                  <a:lnTo>
                    <a:pt x="0" y="0"/>
                  </a:lnTo>
                  <a:lnTo>
                    <a:pt x="11734799" y="0"/>
                  </a:lnTo>
                  <a:lnTo>
                    <a:pt x="11734799" y="2095499"/>
                  </a:lnTo>
                  <a:close/>
                </a:path>
              </a:pathLst>
            </a:custGeom>
            <a:solidFill>
              <a:srgbClr val="FAF7F2"/>
            </a:solidFill>
          </p:spPr>
          <p:txBody>
            <a:bodyPr wrap="square" lIns="0" tIns="0" rIns="0" bIns="0" rtlCol="0"/>
            <a:lstStyle/>
            <a:p>
              <a:endParaRPr>
                <a:latin typeface="+mn-ea"/>
                <a:ea typeface="+mn-ea"/>
              </a:endParaRPr>
            </a:p>
          </p:txBody>
        </p:sp>
        <p:sp>
          <p:nvSpPr>
            <p:cNvPr id="7" name="object 7"/>
            <p:cNvSpPr/>
            <p:nvPr/>
          </p:nvSpPr>
          <p:spPr>
            <a:xfrm>
              <a:off x="233362" y="4157662"/>
              <a:ext cx="11725275" cy="2085975"/>
            </a:xfrm>
            <a:custGeom>
              <a:avLst/>
              <a:gdLst/>
              <a:ahLst/>
              <a:cxnLst/>
              <a:rect l="l" t="t" r="r" b="b"/>
              <a:pathLst>
                <a:path w="11725275" h="2085975">
                  <a:moveTo>
                    <a:pt x="0" y="0"/>
                  </a:moveTo>
                  <a:lnTo>
                    <a:pt x="11725274" y="0"/>
                  </a:lnTo>
                  <a:lnTo>
                    <a:pt x="11725274" y="2085974"/>
                  </a:lnTo>
                  <a:lnTo>
                    <a:pt x="0" y="2085974"/>
                  </a:lnTo>
                  <a:lnTo>
                    <a:pt x="0" y="0"/>
                  </a:lnTo>
                  <a:close/>
                </a:path>
              </a:pathLst>
            </a:custGeom>
            <a:ln w="9524">
              <a:solidFill>
                <a:srgbClr val="E6D899"/>
              </a:solidFill>
            </a:ln>
          </p:spPr>
          <p:txBody>
            <a:bodyPr wrap="square" lIns="0" tIns="0" rIns="0" bIns="0" rtlCol="0"/>
            <a:lstStyle/>
            <a:p>
              <a:endParaRPr>
                <a:latin typeface="+mn-ea"/>
                <a:ea typeface="+mn-ea"/>
              </a:endParaRPr>
            </a:p>
          </p:txBody>
        </p:sp>
      </p:grpSp>
      <p:sp>
        <p:nvSpPr>
          <p:cNvPr id="23" name="object 23"/>
          <p:cNvSpPr txBox="1"/>
          <p:nvPr/>
        </p:nvSpPr>
        <p:spPr>
          <a:xfrm>
            <a:off x="441349" y="4424795"/>
            <a:ext cx="11309300" cy="1551707"/>
          </a:xfrm>
          <a:prstGeom prst="rect">
            <a:avLst/>
          </a:prstGeom>
        </p:spPr>
        <p:txBody>
          <a:bodyPr vert="horz" wrap="square" lIns="0" tIns="12700" rIns="0" bIns="0" rtlCol="0">
            <a:spAutoFit/>
          </a:bodyPr>
          <a:lstStyle/>
          <a:p>
            <a:r>
              <a:rPr kumimoji="1" lang="ja-JP" altLang="en-US" sz="2000">
                <a:latin typeface="+mn-ea"/>
                <a:ea typeface="+mn-ea"/>
              </a:rPr>
              <a:t>上腕骨　術後６週までの痛みと機能は骨セメント</a:t>
            </a:r>
            <a:r>
              <a:rPr kumimoji="1" lang="en-US" altLang="ja-JP" sz="2000" dirty="0">
                <a:latin typeface="+mn-ea"/>
                <a:ea typeface="+mn-ea"/>
              </a:rPr>
              <a:t>+</a:t>
            </a:r>
            <a:r>
              <a:rPr kumimoji="1" lang="ja-JP" altLang="en-US" sz="2000">
                <a:latin typeface="+mn-ea"/>
                <a:ea typeface="+mn-ea"/>
              </a:rPr>
              <a:t>髄内釘の方が良好</a:t>
            </a:r>
            <a:endParaRPr kumimoji="1" lang="en-US" altLang="ja-JP" sz="2000" dirty="0">
              <a:latin typeface="+mn-ea"/>
              <a:ea typeface="+mn-ea"/>
            </a:endParaRPr>
          </a:p>
          <a:p>
            <a:endParaRPr lang="en-US" altLang="ja-JP" sz="2000" dirty="0">
              <a:latin typeface="+mn-ea"/>
              <a:ea typeface="+mn-ea"/>
            </a:endParaRPr>
          </a:p>
          <a:p>
            <a:r>
              <a:rPr kumimoji="1" lang="ja-JP" altLang="en-US" sz="2000">
                <a:latin typeface="+mn-ea"/>
                <a:ea typeface="+mn-ea"/>
              </a:rPr>
              <a:t>長管骨　術後の痛みは</a:t>
            </a:r>
            <a:r>
              <a:rPr lang="ja-JP" altLang="en-US" sz="2000">
                <a:latin typeface="+mn-ea"/>
                <a:ea typeface="+mn-ea"/>
              </a:rPr>
              <a:t>骨セメント</a:t>
            </a:r>
            <a:r>
              <a:rPr lang="en-US" altLang="ja-JP" sz="2000" dirty="0">
                <a:latin typeface="+mn-ea"/>
                <a:ea typeface="+mn-ea"/>
              </a:rPr>
              <a:t>+</a:t>
            </a:r>
            <a:r>
              <a:rPr lang="ja-JP" altLang="en-US" sz="2000">
                <a:latin typeface="+mn-ea"/>
                <a:ea typeface="+mn-ea"/>
              </a:rPr>
              <a:t>髄内釘の方が良好</a:t>
            </a:r>
            <a:endParaRPr lang="en-US" altLang="ja-JP" sz="2000" dirty="0">
              <a:latin typeface="+mn-ea"/>
              <a:ea typeface="+mn-ea"/>
            </a:endParaRPr>
          </a:p>
          <a:p>
            <a:endParaRPr lang="en-US" altLang="ja-JP" sz="2000" dirty="0">
              <a:latin typeface="+mn-ea"/>
              <a:ea typeface="+mn-ea"/>
            </a:endParaRPr>
          </a:p>
          <a:p>
            <a:r>
              <a:rPr kumimoji="1" lang="ja-JP" altLang="en-US" sz="2000">
                <a:latin typeface="+mn-ea"/>
                <a:ea typeface="+mn-ea"/>
              </a:rPr>
              <a:t>下肢の完全骨折例に関しては、術後</a:t>
            </a:r>
            <a:r>
              <a:rPr kumimoji="1" lang="en-US" altLang="ja-JP" sz="2000" dirty="0">
                <a:latin typeface="+mn-ea"/>
                <a:ea typeface="+mn-ea"/>
              </a:rPr>
              <a:t>1</a:t>
            </a:r>
            <a:r>
              <a:rPr kumimoji="1" lang="ja-JP" altLang="en-US" sz="2000">
                <a:latin typeface="+mn-ea"/>
                <a:ea typeface="+mn-ea"/>
              </a:rPr>
              <a:t>週での歩行可能な患者の割合は</a:t>
            </a:r>
            <a:r>
              <a:rPr lang="ja-JP" altLang="en-US" sz="2000">
                <a:latin typeface="+mn-ea"/>
                <a:ea typeface="+mn-ea"/>
              </a:rPr>
              <a:t>骨セメント</a:t>
            </a:r>
            <a:r>
              <a:rPr lang="en-US" altLang="ja-JP" sz="2000" dirty="0">
                <a:latin typeface="+mn-ea"/>
                <a:ea typeface="+mn-ea"/>
              </a:rPr>
              <a:t>+</a:t>
            </a:r>
            <a:r>
              <a:rPr lang="ja-JP" altLang="en-US" sz="2000">
                <a:latin typeface="+mn-ea"/>
                <a:ea typeface="+mn-ea"/>
              </a:rPr>
              <a:t>髄内釘の方が高い</a:t>
            </a:r>
            <a:endParaRPr kumimoji="1" lang="ja-JP" altLang="en-US" sz="2000">
              <a:latin typeface="+mn-ea"/>
              <a:ea typeface="+mn-ea"/>
            </a:endParaRPr>
          </a:p>
        </p:txBody>
      </p:sp>
      <p:grpSp>
        <p:nvGrpSpPr>
          <p:cNvPr id="24" name="object 24"/>
          <p:cNvGrpSpPr/>
          <p:nvPr/>
        </p:nvGrpSpPr>
        <p:grpSpPr>
          <a:xfrm>
            <a:off x="0" y="0"/>
            <a:ext cx="12192000" cy="342900"/>
            <a:chOff x="0" y="0"/>
            <a:chExt cx="12192000" cy="342900"/>
          </a:xfrm>
        </p:grpSpPr>
        <p:sp>
          <p:nvSpPr>
            <p:cNvPr id="25" name="object 25"/>
            <p:cNvSpPr/>
            <p:nvPr/>
          </p:nvSpPr>
          <p:spPr>
            <a:xfrm>
              <a:off x="0" y="0"/>
              <a:ext cx="12192000" cy="342900"/>
            </a:xfrm>
            <a:custGeom>
              <a:avLst/>
              <a:gdLst/>
              <a:ahLst/>
              <a:cxnLst/>
              <a:rect l="l" t="t" r="r" b="b"/>
              <a:pathLst>
                <a:path w="12192000" h="342900">
                  <a:moveTo>
                    <a:pt x="12191999" y="342899"/>
                  </a:moveTo>
                  <a:lnTo>
                    <a:pt x="0" y="342899"/>
                  </a:lnTo>
                  <a:lnTo>
                    <a:pt x="0" y="0"/>
                  </a:lnTo>
                  <a:lnTo>
                    <a:pt x="12191999" y="0"/>
                  </a:lnTo>
                  <a:lnTo>
                    <a:pt x="12191999" y="342899"/>
                  </a:lnTo>
                  <a:close/>
                </a:path>
              </a:pathLst>
            </a:custGeom>
            <a:solidFill>
              <a:srgbClr val="1F3A5E"/>
            </a:solidFill>
          </p:spPr>
          <p:txBody>
            <a:bodyPr wrap="square" lIns="0" tIns="0" rIns="0" bIns="0" rtlCol="0"/>
            <a:lstStyle/>
            <a:p>
              <a:endParaRPr>
                <a:latin typeface="+mn-ea"/>
                <a:ea typeface="+mn-ea"/>
              </a:endParaRPr>
            </a:p>
          </p:txBody>
        </p:sp>
        <p:sp>
          <p:nvSpPr>
            <p:cNvPr id="26" name="object 26"/>
            <p:cNvSpPr/>
            <p:nvPr/>
          </p:nvSpPr>
          <p:spPr>
            <a:xfrm>
              <a:off x="228599" y="104774"/>
              <a:ext cx="28575" cy="133350"/>
            </a:xfrm>
            <a:custGeom>
              <a:avLst/>
              <a:gdLst/>
              <a:ahLst/>
              <a:cxnLst/>
              <a:rect l="l" t="t" r="r" b="b"/>
              <a:pathLst>
                <a:path w="28575" h="133350">
                  <a:moveTo>
                    <a:pt x="28574" y="133349"/>
                  </a:moveTo>
                  <a:lnTo>
                    <a:pt x="0" y="133349"/>
                  </a:lnTo>
                  <a:lnTo>
                    <a:pt x="0" y="0"/>
                  </a:lnTo>
                  <a:lnTo>
                    <a:pt x="28574" y="0"/>
                  </a:lnTo>
                  <a:lnTo>
                    <a:pt x="28574" y="133349"/>
                  </a:lnTo>
                  <a:close/>
                </a:path>
              </a:pathLst>
            </a:custGeom>
            <a:solidFill>
              <a:srgbClr val="B8860A"/>
            </a:solidFill>
          </p:spPr>
          <p:txBody>
            <a:bodyPr wrap="square" lIns="0" tIns="0" rIns="0" bIns="0" rtlCol="0"/>
            <a:lstStyle/>
            <a:p>
              <a:endParaRPr>
                <a:latin typeface="+mn-ea"/>
                <a:ea typeface="+mn-ea"/>
              </a:endParaRPr>
            </a:p>
          </p:txBody>
        </p:sp>
      </p:grpSp>
      <p:sp>
        <p:nvSpPr>
          <p:cNvPr id="27" name="object 27"/>
          <p:cNvSpPr txBox="1"/>
          <p:nvPr/>
        </p:nvSpPr>
        <p:spPr>
          <a:xfrm>
            <a:off x="339724" y="86740"/>
            <a:ext cx="1736089" cy="168635"/>
          </a:xfrm>
          <a:prstGeom prst="rect">
            <a:avLst/>
          </a:prstGeom>
        </p:spPr>
        <p:txBody>
          <a:bodyPr vert="horz" wrap="square" lIns="0" tIns="14604" rIns="0" bIns="0" rtlCol="0">
            <a:spAutoFit/>
          </a:bodyPr>
          <a:lstStyle/>
          <a:p>
            <a:pPr marL="12700">
              <a:lnSpc>
                <a:spcPct val="100000"/>
              </a:lnSpc>
              <a:spcBef>
                <a:spcPts val="114"/>
              </a:spcBef>
            </a:pPr>
            <a:r>
              <a:rPr sz="1000" b="1" spc="-35" dirty="0">
                <a:solidFill>
                  <a:srgbClr val="FFFFFF"/>
                </a:solidFill>
                <a:latin typeface="+mn-ea"/>
                <a:ea typeface="+mn-ea"/>
                <a:cs typeface="BIZ UDPGothic"/>
              </a:rPr>
              <a:t>病的骨折  症例相談</a:t>
            </a:r>
            <a:r>
              <a:rPr sz="1000" b="1" spc="-150" dirty="0">
                <a:solidFill>
                  <a:srgbClr val="FFFFFF"/>
                </a:solidFill>
                <a:latin typeface="+mn-ea"/>
                <a:ea typeface="+mn-ea"/>
                <a:cs typeface="Ryo Gothic Std B"/>
              </a:rPr>
              <a:t>テンプレート</a:t>
            </a:r>
            <a:endParaRPr sz="1000">
              <a:latin typeface="+mn-ea"/>
              <a:ea typeface="+mn-ea"/>
              <a:cs typeface="Ryo Gothic Std B"/>
            </a:endParaRPr>
          </a:p>
        </p:txBody>
      </p:sp>
      <p:sp>
        <p:nvSpPr>
          <p:cNvPr id="30" name="object 30"/>
          <p:cNvSpPr txBox="1">
            <a:spLocks noGrp="1"/>
          </p:cNvSpPr>
          <p:nvPr>
            <p:ph type="sldNum" sz="quarter" idx="7"/>
          </p:nvPr>
        </p:nvSpPr>
        <p:spPr>
          <a:xfrm>
            <a:off x="11629974" y="6647179"/>
            <a:ext cx="346075" cy="139782"/>
          </a:xfrm>
          <a:prstGeom prst="rect">
            <a:avLst/>
          </a:prstGeom>
        </p:spPr>
        <p:txBody>
          <a:bodyPr vert="horz" wrap="square" lIns="0" tIns="1270" rIns="0" bIns="0" rtlCol="0">
            <a:spAutoFit/>
          </a:bodyPr>
          <a:lstStyle/>
          <a:p>
            <a:pPr marL="12700">
              <a:lnSpc>
                <a:spcPct val="100000"/>
              </a:lnSpc>
              <a:spcBef>
                <a:spcPts val="10"/>
              </a:spcBef>
            </a:pPr>
            <a:fld id="{81D60167-4931-47E6-BA6A-407CBD079E47}" type="slidenum">
              <a:rPr spc="-40" dirty="0">
                <a:latin typeface="+mn-ea"/>
                <a:ea typeface="+mn-ea"/>
              </a:rPr>
              <a:t>12</a:t>
            </a:fld>
            <a:r>
              <a:rPr spc="-95" dirty="0">
                <a:latin typeface="+mn-ea"/>
                <a:ea typeface="+mn-ea"/>
              </a:rPr>
              <a:t> </a:t>
            </a:r>
            <a:r>
              <a:rPr spc="-25" dirty="0">
                <a:latin typeface="+mn-ea"/>
                <a:ea typeface="+mn-ea"/>
              </a:rPr>
              <a:t>/</a:t>
            </a:r>
            <a:r>
              <a:rPr spc="-90" dirty="0">
                <a:latin typeface="+mn-ea"/>
                <a:ea typeface="+mn-ea"/>
              </a:rPr>
              <a:t> </a:t>
            </a:r>
            <a:r>
              <a:rPr spc="-25" dirty="0">
                <a:latin typeface="+mn-ea"/>
                <a:ea typeface="+mn-ea"/>
              </a:rPr>
              <a:t>29</a:t>
            </a:r>
          </a:p>
        </p:txBody>
      </p:sp>
      <p:sp>
        <p:nvSpPr>
          <p:cNvPr id="28" name="object 28"/>
          <p:cNvSpPr txBox="1"/>
          <p:nvPr/>
        </p:nvSpPr>
        <p:spPr>
          <a:xfrm>
            <a:off x="10833594" y="87979"/>
            <a:ext cx="1440955" cy="170560"/>
          </a:xfrm>
          <a:prstGeom prst="rect">
            <a:avLst/>
          </a:prstGeom>
        </p:spPr>
        <p:txBody>
          <a:bodyPr vert="horz" wrap="square" lIns="0" tIns="16510" rIns="0" bIns="0" rtlCol="0">
            <a:spAutoFit/>
          </a:bodyPr>
          <a:lstStyle/>
          <a:p>
            <a:pPr marL="12700">
              <a:lnSpc>
                <a:spcPct val="100000"/>
              </a:lnSpc>
              <a:spcBef>
                <a:spcPts val="130"/>
              </a:spcBef>
            </a:pPr>
            <a:r>
              <a:rPr sz="1000" spc="-50" dirty="0">
                <a:solidFill>
                  <a:srgbClr val="FFFFFF"/>
                </a:solidFill>
                <a:latin typeface="+mn-ea"/>
                <a:ea typeface="+mn-ea"/>
                <a:cs typeface="SimSun"/>
              </a:rPr>
              <a:t>東北大学整形外科</a:t>
            </a:r>
            <a:endParaRPr sz="1000">
              <a:latin typeface="+mn-ea"/>
              <a:ea typeface="+mn-ea"/>
              <a:cs typeface="SimSun"/>
            </a:endParaRPr>
          </a:p>
        </p:txBody>
      </p:sp>
      <p:pic>
        <p:nvPicPr>
          <p:cNvPr id="31" name="図 30">
            <a:extLst>
              <a:ext uri="{FF2B5EF4-FFF2-40B4-BE49-F238E27FC236}">
                <a16:creationId xmlns:a16="http://schemas.microsoft.com/office/drawing/2014/main" id="{1744B4F3-4775-6A45-5284-CEF57707368B}"/>
              </a:ext>
            </a:extLst>
          </p:cNvPr>
          <p:cNvPicPr>
            <a:picLocks noChangeAspect="1"/>
          </p:cNvPicPr>
          <p:nvPr/>
        </p:nvPicPr>
        <p:blipFill>
          <a:blip r:embed="rId2"/>
          <a:srcRect l="9824" t="8095" r="9542" b="64524"/>
          <a:stretch>
            <a:fillRect/>
          </a:stretch>
        </p:blipFill>
        <p:spPr>
          <a:xfrm>
            <a:off x="-7513" y="496500"/>
            <a:ext cx="7486816" cy="33897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509718-F449-36F5-E78D-FF1DD8B06CCC}"/>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D0FB5DAD-D574-8741-E329-F8AE95E145AF}"/>
              </a:ext>
            </a:extLst>
          </p:cNvPr>
          <p:cNvSpPr/>
          <p:nvPr/>
        </p:nvSpPr>
        <p:spPr>
          <a:xfrm>
            <a:off x="228599" y="1066799"/>
            <a:ext cx="11734800" cy="9525"/>
          </a:xfrm>
          <a:custGeom>
            <a:avLst/>
            <a:gdLst/>
            <a:ahLst/>
            <a:cxnLst/>
            <a:rect l="l" t="t" r="r" b="b"/>
            <a:pathLst>
              <a:path w="11734800" h="9525">
                <a:moveTo>
                  <a:pt x="11734799" y="9524"/>
                </a:moveTo>
                <a:lnTo>
                  <a:pt x="0" y="9524"/>
                </a:lnTo>
                <a:lnTo>
                  <a:pt x="0" y="0"/>
                </a:lnTo>
                <a:lnTo>
                  <a:pt x="11734799" y="0"/>
                </a:lnTo>
                <a:lnTo>
                  <a:pt x="11734799" y="9524"/>
                </a:lnTo>
                <a:close/>
              </a:path>
            </a:pathLst>
          </a:custGeom>
          <a:solidFill>
            <a:srgbClr val="D4D4D4"/>
          </a:solidFill>
        </p:spPr>
        <p:txBody>
          <a:bodyPr wrap="square" lIns="0" tIns="0" rIns="0" bIns="0" rtlCol="0"/>
          <a:lstStyle/>
          <a:p>
            <a:endParaRPr/>
          </a:p>
        </p:txBody>
      </p:sp>
      <p:sp>
        <p:nvSpPr>
          <p:cNvPr id="15" name="object 15">
            <a:extLst>
              <a:ext uri="{FF2B5EF4-FFF2-40B4-BE49-F238E27FC236}">
                <a16:creationId xmlns:a16="http://schemas.microsoft.com/office/drawing/2014/main" id="{4DA4BF9D-AC40-F685-8A8E-88281ED67DF5}"/>
              </a:ext>
            </a:extLst>
          </p:cNvPr>
          <p:cNvSpPr/>
          <p:nvPr/>
        </p:nvSpPr>
        <p:spPr>
          <a:xfrm>
            <a:off x="228599" y="581024"/>
            <a:ext cx="57150" cy="247650"/>
          </a:xfrm>
          <a:custGeom>
            <a:avLst/>
            <a:gdLst/>
            <a:ahLst/>
            <a:cxnLst/>
            <a:rect l="l" t="t" r="r" b="b"/>
            <a:pathLst>
              <a:path w="57150" h="247650">
                <a:moveTo>
                  <a:pt x="57149" y="247649"/>
                </a:moveTo>
                <a:lnTo>
                  <a:pt x="0" y="247649"/>
                </a:lnTo>
                <a:lnTo>
                  <a:pt x="0" y="0"/>
                </a:lnTo>
                <a:lnTo>
                  <a:pt x="57149" y="0"/>
                </a:lnTo>
                <a:lnTo>
                  <a:pt x="57149" y="247649"/>
                </a:lnTo>
                <a:close/>
              </a:path>
            </a:pathLst>
          </a:custGeom>
          <a:solidFill>
            <a:srgbClr val="B8860A"/>
          </a:solidFill>
        </p:spPr>
        <p:txBody>
          <a:bodyPr wrap="square" lIns="0" tIns="0" rIns="0" bIns="0" rtlCol="0"/>
          <a:lstStyle/>
          <a:p>
            <a:endParaRPr/>
          </a:p>
        </p:txBody>
      </p:sp>
      <p:sp>
        <p:nvSpPr>
          <p:cNvPr id="16" name="object 16" descr="$PPTXTitle">
            <a:extLst>
              <a:ext uri="{FF2B5EF4-FFF2-40B4-BE49-F238E27FC236}">
                <a16:creationId xmlns:a16="http://schemas.microsoft.com/office/drawing/2014/main" id="{6A490FF3-3F9F-023B-A446-0619F6845C70}"/>
              </a:ext>
            </a:extLst>
          </p:cNvPr>
          <p:cNvSpPr txBox="1">
            <a:spLocks noGrp="1"/>
          </p:cNvSpPr>
          <p:nvPr>
            <p:ph type="title"/>
          </p:nvPr>
        </p:nvSpPr>
        <p:spPr>
          <a:xfrm>
            <a:off x="407200" y="486029"/>
            <a:ext cx="4850600" cy="377026"/>
          </a:xfrm>
          <a:prstGeom prst="rect">
            <a:avLst/>
          </a:prstGeom>
        </p:spPr>
        <p:txBody>
          <a:bodyPr vert="horz" wrap="square" lIns="0" tIns="15240" rIns="0" bIns="0" rtlCol="0">
            <a:spAutoFit/>
          </a:bodyPr>
          <a:lstStyle/>
          <a:p>
            <a:pPr marL="12700">
              <a:lnSpc>
                <a:spcPct val="100000"/>
              </a:lnSpc>
              <a:spcBef>
                <a:spcPts val="120"/>
              </a:spcBef>
            </a:pPr>
            <a:r>
              <a:rPr lang="ja-JP" altLang="en-US" sz="2350" b="1" spc="-290" dirty="0">
                <a:solidFill>
                  <a:srgbClr val="1F3A5E"/>
                </a:solidFill>
                <a:latin typeface="Ryo Gothic Std B"/>
                <a:cs typeface="Ryo Gothic Std B"/>
              </a:rPr>
              <a:t>腫瘍切除と人工関節置換術の適応</a:t>
            </a:r>
            <a:endParaRPr sz="2350" dirty="0">
              <a:latin typeface="BIZ UDPGothic"/>
              <a:cs typeface="BIZ UDPGothic"/>
            </a:endParaRPr>
          </a:p>
        </p:txBody>
      </p:sp>
      <p:grpSp>
        <p:nvGrpSpPr>
          <p:cNvPr id="22" name="object 22">
            <a:extLst>
              <a:ext uri="{FF2B5EF4-FFF2-40B4-BE49-F238E27FC236}">
                <a16:creationId xmlns:a16="http://schemas.microsoft.com/office/drawing/2014/main" id="{723375C2-62FE-01AE-A468-93ACBBC9CC14}"/>
              </a:ext>
            </a:extLst>
          </p:cNvPr>
          <p:cNvGrpSpPr/>
          <p:nvPr/>
        </p:nvGrpSpPr>
        <p:grpSpPr>
          <a:xfrm>
            <a:off x="0" y="0"/>
            <a:ext cx="12192000" cy="342900"/>
            <a:chOff x="0" y="0"/>
            <a:chExt cx="12192000" cy="342900"/>
          </a:xfrm>
        </p:grpSpPr>
        <p:sp>
          <p:nvSpPr>
            <p:cNvPr id="23" name="object 23">
              <a:extLst>
                <a:ext uri="{FF2B5EF4-FFF2-40B4-BE49-F238E27FC236}">
                  <a16:creationId xmlns:a16="http://schemas.microsoft.com/office/drawing/2014/main" id="{41D45412-1103-0FC7-16C7-3FD87D7D3B16}"/>
                </a:ext>
              </a:extLst>
            </p:cNvPr>
            <p:cNvSpPr/>
            <p:nvPr/>
          </p:nvSpPr>
          <p:spPr>
            <a:xfrm>
              <a:off x="0" y="0"/>
              <a:ext cx="12192000" cy="342900"/>
            </a:xfrm>
            <a:custGeom>
              <a:avLst/>
              <a:gdLst/>
              <a:ahLst/>
              <a:cxnLst/>
              <a:rect l="l" t="t" r="r" b="b"/>
              <a:pathLst>
                <a:path w="12192000" h="342900">
                  <a:moveTo>
                    <a:pt x="12191999" y="342899"/>
                  </a:moveTo>
                  <a:lnTo>
                    <a:pt x="0" y="342899"/>
                  </a:lnTo>
                  <a:lnTo>
                    <a:pt x="0" y="0"/>
                  </a:lnTo>
                  <a:lnTo>
                    <a:pt x="12191999" y="0"/>
                  </a:lnTo>
                  <a:lnTo>
                    <a:pt x="12191999" y="342899"/>
                  </a:lnTo>
                  <a:close/>
                </a:path>
              </a:pathLst>
            </a:custGeom>
            <a:solidFill>
              <a:srgbClr val="1F3A5E"/>
            </a:solidFill>
          </p:spPr>
          <p:txBody>
            <a:bodyPr wrap="square" lIns="0" tIns="0" rIns="0" bIns="0" rtlCol="0"/>
            <a:lstStyle/>
            <a:p>
              <a:endParaRPr/>
            </a:p>
          </p:txBody>
        </p:sp>
        <p:sp>
          <p:nvSpPr>
            <p:cNvPr id="24" name="object 24">
              <a:extLst>
                <a:ext uri="{FF2B5EF4-FFF2-40B4-BE49-F238E27FC236}">
                  <a16:creationId xmlns:a16="http://schemas.microsoft.com/office/drawing/2014/main" id="{E34688DA-61EC-097E-D7A7-1DDD677A0915}"/>
                </a:ext>
              </a:extLst>
            </p:cNvPr>
            <p:cNvSpPr/>
            <p:nvPr/>
          </p:nvSpPr>
          <p:spPr>
            <a:xfrm>
              <a:off x="228599" y="104774"/>
              <a:ext cx="28575" cy="133350"/>
            </a:xfrm>
            <a:custGeom>
              <a:avLst/>
              <a:gdLst/>
              <a:ahLst/>
              <a:cxnLst/>
              <a:rect l="l" t="t" r="r" b="b"/>
              <a:pathLst>
                <a:path w="28575" h="133350">
                  <a:moveTo>
                    <a:pt x="28574" y="133349"/>
                  </a:moveTo>
                  <a:lnTo>
                    <a:pt x="0" y="133349"/>
                  </a:lnTo>
                  <a:lnTo>
                    <a:pt x="0" y="0"/>
                  </a:lnTo>
                  <a:lnTo>
                    <a:pt x="28574" y="0"/>
                  </a:lnTo>
                  <a:lnTo>
                    <a:pt x="28574" y="133349"/>
                  </a:lnTo>
                  <a:close/>
                </a:path>
              </a:pathLst>
            </a:custGeom>
            <a:solidFill>
              <a:srgbClr val="B8860A"/>
            </a:solidFill>
          </p:spPr>
          <p:txBody>
            <a:bodyPr wrap="square" lIns="0" tIns="0" rIns="0" bIns="0" rtlCol="0"/>
            <a:lstStyle/>
            <a:p>
              <a:endParaRPr/>
            </a:p>
          </p:txBody>
        </p:sp>
      </p:grpSp>
      <p:sp>
        <p:nvSpPr>
          <p:cNvPr id="25" name="object 25">
            <a:extLst>
              <a:ext uri="{FF2B5EF4-FFF2-40B4-BE49-F238E27FC236}">
                <a16:creationId xmlns:a16="http://schemas.microsoft.com/office/drawing/2014/main" id="{32792BDA-CBF8-4A8E-E3F7-D187827B3800}"/>
              </a:ext>
            </a:extLst>
          </p:cNvPr>
          <p:cNvSpPr txBox="1"/>
          <p:nvPr/>
        </p:nvSpPr>
        <p:spPr>
          <a:xfrm>
            <a:off x="339724" y="86740"/>
            <a:ext cx="1736089" cy="180975"/>
          </a:xfrm>
          <a:prstGeom prst="rect">
            <a:avLst/>
          </a:prstGeom>
        </p:spPr>
        <p:txBody>
          <a:bodyPr vert="horz" wrap="square" lIns="0" tIns="14604" rIns="0" bIns="0" rtlCol="0">
            <a:spAutoFit/>
          </a:bodyPr>
          <a:lstStyle/>
          <a:p>
            <a:pPr marL="12700">
              <a:lnSpc>
                <a:spcPct val="100000"/>
              </a:lnSpc>
              <a:spcBef>
                <a:spcPts val="114"/>
              </a:spcBef>
            </a:pPr>
            <a:r>
              <a:rPr sz="1000" b="1" spc="-35" dirty="0">
                <a:solidFill>
                  <a:srgbClr val="FFFFFF"/>
                </a:solidFill>
                <a:latin typeface="BIZ UDPGothic"/>
                <a:cs typeface="BIZ UDPGothic"/>
              </a:rPr>
              <a:t>病的骨折  症例相談</a:t>
            </a:r>
            <a:r>
              <a:rPr sz="1000" b="1" spc="-150" dirty="0">
                <a:solidFill>
                  <a:srgbClr val="FFFFFF"/>
                </a:solidFill>
                <a:latin typeface="Ryo Gothic Std B"/>
                <a:cs typeface="Ryo Gothic Std B"/>
              </a:rPr>
              <a:t>テンプレート</a:t>
            </a:r>
            <a:endParaRPr sz="1000">
              <a:latin typeface="Ryo Gothic Std B"/>
              <a:cs typeface="Ryo Gothic Std B"/>
            </a:endParaRPr>
          </a:p>
        </p:txBody>
      </p:sp>
      <p:sp>
        <p:nvSpPr>
          <p:cNvPr id="28" name="object 28">
            <a:extLst>
              <a:ext uri="{FF2B5EF4-FFF2-40B4-BE49-F238E27FC236}">
                <a16:creationId xmlns:a16="http://schemas.microsoft.com/office/drawing/2014/main" id="{C916B49B-9899-F5E2-9CC6-A48580F3EB47}"/>
              </a:ext>
            </a:extLst>
          </p:cNvPr>
          <p:cNvSpPr txBox="1">
            <a:spLocks noGrp="1"/>
          </p:cNvSpPr>
          <p:nvPr>
            <p:ph type="sldNum" sz="quarter" idx="7"/>
          </p:nvPr>
        </p:nvSpPr>
        <p:spPr>
          <a:prstGeom prst="rect">
            <a:avLst/>
          </a:prstGeom>
        </p:spPr>
        <p:txBody>
          <a:bodyPr vert="horz" wrap="square" lIns="0" tIns="1270" rIns="0" bIns="0" rtlCol="0">
            <a:spAutoFit/>
          </a:bodyPr>
          <a:lstStyle/>
          <a:p>
            <a:pPr marL="12700">
              <a:lnSpc>
                <a:spcPct val="100000"/>
              </a:lnSpc>
              <a:spcBef>
                <a:spcPts val="10"/>
              </a:spcBef>
            </a:pPr>
            <a:fld id="{81D60167-4931-47E6-BA6A-407CBD079E47}" type="slidenum">
              <a:rPr spc="-40" dirty="0"/>
              <a:t>13</a:t>
            </a:fld>
            <a:r>
              <a:rPr spc="-95" dirty="0"/>
              <a:t> </a:t>
            </a:r>
            <a:r>
              <a:rPr spc="-25" dirty="0"/>
              <a:t>/</a:t>
            </a:r>
            <a:r>
              <a:rPr spc="-90" dirty="0"/>
              <a:t> </a:t>
            </a:r>
            <a:r>
              <a:rPr spc="-25" dirty="0"/>
              <a:t>29</a:t>
            </a:r>
          </a:p>
        </p:txBody>
      </p:sp>
      <p:sp>
        <p:nvSpPr>
          <p:cNvPr id="26" name="object 26">
            <a:extLst>
              <a:ext uri="{FF2B5EF4-FFF2-40B4-BE49-F238E27FC236}">
                <a16:creationId xmlns:a16="http://schemas.microsoft.com/office/drawing/2014/main" id="{F94E6410-809F-94A3-82B4-F4E0A822E4E2}"/>
              </a:ext>
            </a:extLst>
          </p:cNvPr>
          <p:cNvSpPr txBox="1"/>
          <p:nvPr/>
        </p:nvSpPr>
        <p:spPr>
          <a:xfrm>
            <a:off x="10833594" y="87979"/>
            <a:ext cx="1358405" cy="170560"/>
          </a:xfrm>
          <a:prstGeom prst="rect">
            <a:avLst/>
          </a:prstGeom>
        </p:spPr>
        <p:txBody>
          <a:bodyPr vert="horz" wrap="square" lIns="0" tIns="16510" rIns="0" bIns="0" rtlCol="0">
            <a:spAutoFit/>
          </a:bodyPr>
          <a:lstStyle/>
          <a:p>
            <a:pPr marL="12700">
              <a:lnSpc>
                <a:spcPct val="100000"/>
              </a:lnSpc>
              <a:spcBef>
                <a:spcPts val="130"/>
              </a:spcBef>
            </a:pPr>
            <a:r>
              <a:rPr sz="1000" b="1" spc="-50" dirty="0">
                <a:solidFill>
                  <a:srgbClr val="FFFFFF"/>
                </a:solidFill>
                <a:latin typeface="SimSun"/>
                <a:cs typeface="SimSun"/>
              </a:rPr>
              <a:t>東北大学整形外科</a:t>
            </a:r>
            <a:endParaRPr sz="1000" b="1">
              <a:latin typeface="SimSun"/>
              <a:cs typeface="SimSun"/>
            </a:endParaRPr>
          </a:p>
        </p:txBody>
      </p:sp>
      <p:sp>
        <p:nvSpPr>
          <p:cNvPr id="30" name="テキスト ボックス 29">
            <a:extLst>
              <a:ext uri="{FF2B5EF4-FFF2-40B4-BE49-F238E27FC236}">
                <a16:creationId xmlns:a16="http://schemas.microsoft.com/office/drawing/2014/main" id="{F9CCB5A2-5E0E-5655-589C-BC52B84AA15C}"/>
              </a:ext>
            </a:extLst>
          </p:cNvPr>
          <p:cNvSpPr txBox="1"/>
          <p:nvPr/>
        </p:nvSpPr>
        <p:spPr>
          <a:xfrm>
            <a:off x="244340" y="1560593"/>
            <a:ext cx="11403187" cy="4832092"/>
          </a:xfrm>
          <a:prstGeom prst="rect">
            <a:avLst/>
          </a:prstGeom>
          <a:noFill/>
        </p:spPr>
        <p:txBody>
          <a:bodyPr wrap="square">
            <a:spAutoFit/>
          </a:bodyPr>
          <a:lstStyle/>
          <a:p>
            <a:r>
              <a:rPr kumimoji="1" lang="ja-JP" altLang="en-US" sz="2800" dirty="0">
                <a:latin typeface="+mn-ea"/>
                <a:ea typeface="+mn-ea"/>
              </a:rPr>
              <a:t>・腎癌や甲状腺癌の単発転移例</a:t>
            </a:r>
            <a:endParaRPr kumimoji="1" lang="en-US" altLang="ja-JP" sz="2800" dirty="0">
              <a:latin typeface="+mn-ea"/>
              <a:ea typeface="+mn-ea"/>
            </a:endParaRPr>
          </a:p>
          <a:p>
            <a:pPr marL="0" indent="0">
              <a:buNone/>
            </a:pPr>
            <a:endParaRPr kumimoji="1" lang="en-US" altLang="ja-JP" sz="2800" dirty="0">
              <a:latin typeface="+mn-ea"/>
              <a:ea typeface="+mn-ea"/>
            </a:endParaRPr>
          </a:p>
          <a:p>
            <a:pPr marL="0" indent="0">
              <a:buNone/>
            </a:pPr>
            <a:r>
              <a:rPr kumimoji="1" lang="ja-JP" altLang="en-US" sz="2800" dirty="0">
                <a:latin typeface="+mn-ea"/>
                <a:ea typeface="+mn-ea"/>
              </a:rPr>
              <a:t>・長期予後が期待できる例</a:t>
            </a:r>
            <a:endParaRPr kumimoji="1" lang="en-US" altLang="ja-JP" sz="2800" dirty="0">
              <a:latin typeface="+mn-ea"/>
              <a:ea typeface="+mn-ea"/>
            </a:endParaRPr>
          </a:p>
          <a:p>
            <a:pPr marL="0" indent="0">
              <a:buNone/>
            </a:pPr>
            <a:endParaRPr kumimoji="1" lang="en-US" altLang="ja-JP" sz="2800" dirty="0">
              <a:latin typeface="+mn-ea"/>
              <a:ea typeface="+mn-ea"/>
            </a:endParaRPr>
          </a:p>
          <a:p>
            <a:pPr marL="0" indent="0">
              <a:buNone/>
            </a:pPr>
            <a:r>
              <a:rPr kumimoji="1" lang="ja-JP" altLang="en-US" sz="2800" dirty="0">
                <a:latin typeface="+mn-ea"/>
                <a:ea typeface="+mn-ea"/>
              </a:rPr>
              <a:t>などは、内固定よりも腫瘍切除＋人工関節置換が機能面で優れる</a:t>
            </a:r>
            <a:endParaRPr kumimoji="1" lang="en-US" altLang="ja-JP" sz="2800" dirty="0">
              <a:latin typeface="+mn-ea"/>
              <a:ea typeface="+mn-ea"/>
            </a:endParaRPr>
          </a:p>
          <a:p>
            <a:pPr marL="0" indent="0">
              <a:buNone/>
            </a:pPr>
            <a:endParaRPr kumimoji="1" lang="en-US" altLang="ja-JP" sz="2800" dirty="0">
              <a:latin typeface="+mn-ea"/>
              <a:ea typeface="+mn-ea"/>
            </a:endParaRPr>
          </a:p>
          <a:p>
            <a:pPr marL="0" indent="0">
              <a:buNone/>
            </a:pPr>
            <a:r>
              <a:rPr kumimoji="1" lang="ja-JP" altLang="en-US" sz="2800" dirty="0">
                <a:latin typeface="+mn-ea"/>
                <a:ea typeface="+mn-ea"/>
              </a:rPr>
              <a:t>（長期予後により、内固定材料の破綻が生じる可能性もある）</a:t>
            </a:r>
            <a:endParaRPr kumimoji="1" lang="en-US" altLang="ja-JP" sz="2800" dirty="0">
              <a:latin typeface="+mn-ea"/>
              <a:ea typeface="+mn-ea"/>
            </a:endParaRPr>
          </a:p>
          <a:p>
            <a:pPr marL="0" indent="0">
              <a:buNone/>
            </a:pPr>
            <a:endParaRPr kumimoji="1" lang="en-US" altLang="ja-JP" sz="2800" dirty="0">
              <a:latin typeface="+mn-ea"/>
              <a:ea typeface="+mn-ea"/>
            </a:endParaRPr>
          </a:p>
          <a:p>
            <a:pPr marL="0" indent="0">
              <a:buNone/>
            </a:pPr>
            <a:endParaRPr kumimoji="1" lang="en-US" altLang="ja-JP" sz="2800" dirty="0">
              <a:latin typeface="+mn-ea"/>
              <a:ea typeface="+mn-ea"/>
            </a:endParaRPr>
          </a:p>
          <a:p>
            <a:pPr marL="0" indent="0">
              <a:buNone/>
            </a:pPr>
            <a:r>
              <a:rPr kumimoji="1" lang="ja-JP" altLang="en-US" sz="2800" dirty="0">
                <a:latin typeface="+mn-ea"/>
                <a:ea typeface="+mn-ea"/>
              </a:rPr>
              <a:t>・通常の人工関節か、腫瘍用人工関節かは、切除範囲による</a:t>
            </a:r>
            <a:endParaRPr kumimoji="1" lang="en-US" altLang="ja-JP" sz="2800" dirty="0">
              <a:latin typeface="+mn-ea"/>
              <a:ea typeface="+mn-ea"/>
            </a:endParaRPr>
          </a:p>
          <a:p>
            <a:pPr marL="0" indent="0">
              <a:buNone/>
            </a:pPr>
            <a:endParaRPr kumimoji="1" lang="en-US" altLang="ja-JP" sz="2800" dirty="0">
              <a:latin typeface="+mn-ea"/>
              <a:ea typeface="+mn-ea"/>
            </a:endParaRPr>
          </a:p>
        </p:txBody>
      </p:sp>
    </p:spTree>
    <p:extLst>
      <p:ext uri="{BB962C8B-B14F-4D97-AF65-F5344CB8AC3E}">
        <p14:creationId xmlns:p14="http://schemas.microsoft.com/office/powerpoint/2010/main" val="38204509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4762"/>
            <a:ext cx="12197080" cy="6863080"/>
            <a:chOff x="0" y="-4762"/>
            <a:chExt cx="12197080" cy="6863080"/>
          </a:xfrm>
        </p:grpSpPr>
        <p:pic>
          <p:nvPicPr>
            <p:cNvPr id="3" name="object 3"/>
            <p:cNvPicPr/>
            <p:nvPr/>
          </p:nvPicPr>
          <p:blipFill>
            <a:blip r:embed="rId2" cstate="print"/>
            <a:stretch>
              <a:fillRect/>
            </a:stretch>
          </p:blipFill>
          <p:spPr>
            <a:xfrm>
              <a:off x="0" y="0"/>
              <a:ext cx="12191999" cy="6857999"/>
            </a:xfrm>
            <a:prstGeom prst="rect">
              <a:avLst/>
            </a:prstGeom>
          </p:spPr>
        </p:pic>
        <p:sp>
          <p:nvSpPr>
            <p:cNvPr id="4" name="object 4"/>
            <p:cNvSpPr/>
            <p:nvPr/>
          </p:nvSpPr>
          <p:spPr>
            <a:xfrm>
              <a:off x="9529760" y="0"/>
              <a:ext cx="2662555" cy="2662555"/>
            </a:xfrm>
            <a:custGeom>
              <a:avLst/>
              <a:gdLst/>
              <a:ahLst/>
              <a:cxnLst/>
              <a:rect l="l" t="t" r="r" b="b"/>
              <a:pathLst>
                <a:path w="2662554" h="2662555">
                  <a:moveTo>
                    <a:pt x="2662238" y="2502725"/>
                  </a:moveTo>
                  <a:lnTo>
                    <a:pt x="2605825" y="2526381"/>
                  </a:lnTo>
                  <a:lnTo>
                    <a:pt x="2562316" y="2543165"/>
                  </a:lnTo>
                  <a:lnTo>
                    <a:pt x="2518401" y="2558878"/>
                  </a:lnTo>
                  <a:lnTo>
                    <a:pt x="2474121" y="2573507"/>
                  </a:lnTo>
                  <a:lnTo>
                    <a:pt x="2429488" y="2587046"/>
                  </a:lnTo>
                  <a:lnTo>
                    <a:pt x="2384543" y="2599484"/>
                  </a:lnTo>
                  <a:lnTo>
                    <a:pt x="2339299" y="2610817"/>
                  </a:lnTo>
                  <a:lnTo>
                    <a:pt x="2293798" y="2621034"/>
                  </a:lnTo>
                  <a:lnTo>
                    <a:pt x="2248053" y="2630133"/>
                  </a:lnTo>
                  <a:lnTo>
                    <a:pt x="2202106" y="2638106"/>
                  </a:lnTo>
                  <a:lnTo>
                    <a:pt x="2155970" y="2644950"/>
                  </a:lnTo>
                  <a:lnTo>
                    <a:pt x="2109687" y="2650659"/>
                  </a:lnTo>
                  <a:lnTo>
                    <a:pt x="2063270" y="2655230"/>
                  </a:lnTo>
                  <a:lnTo>
                    <a:pt x="2016762" y="2658661"/>
                  </a:lnTo>
                  <a:lnTo>
                    <a:pt x="1970177" y="2660949"/>
                  </a:lnTo>
                  <a:lnTo>
                    <a:pt x="1923557" y="2662094"/>
                  </a:lnTo>
                  <a:lnTo>
                    <a:pt x="1900237" y="2662237"/>
                  </a:lnTo>
                  <a:lnTo>
                    <a:pt x="1876916" y="2662094"/>
                  </a:lnTo>
                  <a:lnTo>
                    <a:pt x="1830296" y="2660949"/>
                  </a:lnTo>
                  <a:lnTo>
                    <a:pt x="1783711" y="2658661"/>
                  </a:lnTo>
                  <a:lnTo>
                    <a:pt x="1737204" y="2655230"/>
                  </a:lnTo>
                  <a:lnTo>
                    <a:pt x="1690787" y="2650659"/>
                  </a:lnTo>
                  <a:lnTo>
                    <a:pt x="1644503" y="2644950"/>
                  </a:lnTo>
                  <a:lnTo>
                    <a:pt x="1598367" y="2638106"/>
                  </a:lnTo>
                  <a:lnTo>
                    <a:pt x="1552419" y="2630133"/>
                  </a:lnTo>
                  <a:lnTo>
                    <a:pt x="1506674" y="2621034"/>
                  </a:lnTo>
                  <a:lnTo>
                    <a:pt x="1461172" y="2610817"/>
                  </a:lnTo>
                  <a:lnTo>
                    <a:pt x="1415928" y="2599484"/>
                  </a:lnTo>
                  <a:lnTo>
                    <a:pt x="1370984" y="2587046"/>
                  </a:lnTo>
                  <a:lnTo>
                    <a:pt x="1326351" y="2573507"/>
                  </a:lnTo>
                  <a:lnTo>
                    <a:pt x="1282071" y="2558878"/>
                  </a:lnTo>
                  <a:lnTo>
                    <a:pt x="1238156" y="2543165"/>
                  </a:lnTo>
                  <a:lnTo>
                    <a:pt x="1194647" y="2526381"/>
                  </a:lnTo>
                  <a:lnTo>
                    <a:pt x="1151555" y="2508533"/>
                  </a:lnTo>
                  <a:lnTo>
                    <a:pt x="1108922" y="2489635"/>
                  </a:lnTo>
                  <a:lnTo>
                    <a:pt x="1066760" y="2469693"/>
                  </a:lnTo>
                  <a:lnTo>
                    <a:pt x="1025106" y="2448726"/>
                  </a:lnTo>
                  <a:lnTo>
                    <a:pt x="983972" y="2426739"/>
                  </a:lnTo>
                  <a:lnTo>
                    <a:pt x="943395" y="2403753"/>
                  </a:lnTo>
                  <a:lnTo>
                    <a:pt x="903390" y="2379775"/>
                  </a:lnTo>
                  <a:lnTo>
                    <a:pt x="863991" y="2354826"/>
                  </a:lnTo>
                  <a:lnTo>
                    <a:pt x="825210" y="2328913"/>
                  </a:lnTo>
                  <a:lnTo>
                    <a:pt x="787083" y="2302061"/>
                  </a:lnTo>
                  <a:lnTo>
                    <a:pt x="749620" y="2274277"/>
                  </a:lnTo>
                  <a:lnTo>
                    <a:pt x="712856" y="2245586"/>
                  </a:lnTo>
                  <a:lnTo>
                    <a:pt x="676802" y="2215998"/>
                  </a:lnTo>
                  <a:lnTo>
                    <a:pt x="641490" y="2185537"/>
                  </a:lnTo>
                  <a:lnTo>
                    <a:pt x="606931" y="2154215"/>
                  </a:lnTo>
                  <a:lnTo>
                    <a:pt x="573157" y="2122059"/>
                  </a:lnTo>
                  <a:lnTo>
                    <a:pt x="540176" y="2089079"/>
                  </a:lnTo>
                  <a:lnTo>
                    <a:pt x="508020" y="2055304"/>
                  </a:lnTo>
                  <a:lnTo>
                    <a:pt x="476698" y="2020745"/>
                  </a:lnTo>
                  <a:lnTo>
                    <a:pt x="446238" y="1985433"/>
                  </a:lnTo>
                  <a:lnTo>
                    <a:pt x="416650" y="1949379"/>
                  </a:lnTo>
                  <a:lnTo>
                    <a:pt x="387958" y="1912615"/>
                  </a:lnTo>
                  <a:lnTo>
                    <a:pt x="360174" y="1875153"/>
                  </a:lnTo>
                  <a:lnTo>
                    <a:pt x="333321" y="1837025"/>
                  </a:lnTo>
                  <a:lnTo>
                    <a:pt x="307408" y="1798245"/>
                  </a:lnTo>
                  <a:lnTo>
                    <a:pt x="282458" y="1758846"/>
                  </a:lnTo>
                  <a:lnTo>
                    <a:pt x="258481" y="1718840"/>
                  </a:lnTo>
                  <a:lnTo>
                    <a:pt x="235496" y="1678265"/>
                  </a:lnTo>
                  <a:lnTo>
                    <a:pt x="213509" y="1637131"/>
                  </a:lnTo>
                  <a:lnTo>
                    <a:pt x="192541" y="1595476"/>
                  </a:lnTo>
                  <a:lnTo>
                    <a:pt x="172600" y="1553313"/>
                  </a:lnTo>
                  <a:lnTo>
                    <a:pt x="153702" y="1510679"/>
                  </a:lnTo>
                  <a:lnTo>
                    <a:pt x="135853" y="1467588"/>
                  </a:lnTo>
                  <a:lnTo>
                    <a:pt x="119069" y="1424079"/>
                  </a:lnTo>
                  <a:lnTo>
                    <a:pt x="103356" y="1380164"/>
                  </a:lnTo>
                  <a:lnTo>
                    <a:pt x="88728" y="1335884"/>
                  </a:lnTo>
                  <a:lnTo>
                    <a:pt x="75189" y="1291251"/>
                  </a:lnTo>
                  <a:lnTo>
                    <a:pt x="62751" y="1246306"/>
                  </a:lnTo>
                  <a:lnTo>
                    <a:pt x="51418" y="1201063"/>
                  </a:lnTo>
                  <a:lnTo>
                    <a:pt x="41201" y="1155562"/>
                  </a:lnTo>
                  <a:lnTo>
                    <a:pt x="32102" y="1109817"/>
                  </a:lnTo>
                  <a:lnTo>
                    <a:pt x="24129" y="1063869"/>
                  </a:lnTo>
                  <a:lnTo>
                    <a:pt x="17285" y="1017733"/>
                  </a:lnTo>
                  <a:lnTo>
                    <a:pt x="11578" y="971449"/>
                  </a:lnTo>
                  <a:lnTo>
                    <a:pt x="7006" y="925033"/>
                  </a:lnTo>
                  <a:lnTo>
                    <a:pt x="3575" y="878525"/>
                  </a:lnTo>
                  <a:lnTo>
                    <a:pt x="1287" y="831940"/>
                  </a:lnTo>
                  <a:lnTo>
                    <a:pt x="143" y="785320"/>
                  </a:lnTo>
                  <a:lnTo>
                    <a:pt x="0" y="761999"/>
                  </a:lnTo>
                  <a:lnTo>
                    <a:pt x="143" y="738679"/>
                  </a:lnTo>
                  <a:lnTo>
                    <a:pt x="1287" y="692059"/>
                  </a:lnTo>
                  <a:lnTo>
                    <a:pt x="3576" y="645474"/>
                  </a:lnTo>
                  <a:lnTo>
                    <a:pt x="7006" y="598966"/>
                  </a:lnTo>
                  <a:lnTo>
                    <a:pt x="11578" y="552549"/>
                  </a:lnTo>
                  <a:lnTo>
                    <a:pt x="17286" y="506266"/>
                  </a:lnTo>
                  <a:lnTo>
                    <a:pt x="24130" y="460129"/>
                  </a:lnTo>
                  <a:lnTo>
                    <a:pt x="32102" y="414182"/>
                  </a:lnTo>
                  <a:lnTo>
                    <a:pt x="41201" y="368437"/>
                  </a:lnTo>
                  <a:lnTo>
                    <a:pt x="51419" y="322936"/>
                  </a:lnTo>
                  <a:lnTo>
                    <a:pt x="62752" y="277692"/>
                  </a:lnTo>
                  <a:lnTo>
                    <a:pt x="75189" y="232748"/>
                  </a:lnTo>
                  <a:lnTo>
                    <a:pt x="88729" y="188115"/>
                  </a:lnTo>
                  <a:lnTo>
                    <a:pt x="103357" y="143834"/>
                  </a:lnTo>
                  <a:lnTo>
                    <a:pt x="119069" y="99920"/>
                  </a:lnTo>
                  <a:lnTo>
                    <a:pt x="135853" y="56410"/>
                  </a:lnTo>
                  <a:lnTo>
                    <a:pt x="153702" y="13319"/>
                  </a:lnTo>
                  <a:lnTo>
                    <a:pt x="159509" y="0"/>
                  </a:lnTo>
                </a:path>
              </a:pathLst>
            </a:custGeom>
            <a:ln w="9524">
              <a:solidFill>
                <a:srgbClr val="B8860A"/>
              </a:solidFill>
            </a:ln>
          </p:spPr>
          <p:txBody>
            <a:bodyPr wrap="square" lIns="0" tIns="0" rIns="0" bIns="0" rtlCol="0"/>
            <a:lstStyle/>
            <a:p>
              <a:endParaRPr>
                <a:latin typeface="+mn-ea"/>
                <a:ea typeface="+mn-ea"/>
              </a:endParaRPr>
            </a:p>
          </p:txBody>
        </p:sp>
        <p:sp>
          <p:nvSpPr>
            <p:cNvPr id="5" name="object 5"/>
            <p:cNvSpPr/>
            <p:nvPr/>
          </p:nvSpPr>
          <p:spPr>
            <a:xfrm>
              <a:off x="10863260" y="766762"/>
              <a:ext cx="1329055" cy="1895475"/>
            </a:xfrm>
            <a:custGeom>
              <a:avLst/>
              <a:gdLst/>
              <a:ahLst/>
              <a:cxnLst/>
              <a:rect l="l" t="t" r="r" b="b"/>
              <a:pathLst>
                <a:path w="1329054" h="1895475">
                  <a:moveTo>
                    <a:pt x="1328738" y="1815501"/>
                  </a:moveTo>
                  <a:lnTo>
                    <a:pt x="1288820" y="1831969"/>
                  </a:lnTo>
                  <a:lnTo>
                    <a:pt x="1245023" y="1847640"/>
                  </a:lnTo>
                  <a:lnTo>
                    <a:pt x="1200509" y="1861144"/>
                  </a:lnTo>
                  <a:lnTo>
                    <a:pt x="1155386" y="1872446"/>
                  </a:lnTo>
                  <a:lnTo>
                    <a:pt x="1109763" y="1881521"/>
                  </a:lnTo>
                  <a:lnTo>
                    <a:pt x="1063750" y="1888347"/>
                  </a:lnTo>
                  <a:lnTo>
                    <a:pt x="1017456" y="1892906"/>
                  </a:lnTo>
                  <a:lnTo>
                    <a:pt x="970996" y="1895189"/>
                  </a:lnTo>
                  <a:lnTo>
                    <a:pt x="947737" y="1895474"/>
                  </a:lnTo>
                  <a:lnTo>
                    <a:pt x="936106" y="1895403"/>
                  </a:lnTo>
                  <a:lnTo>
                    <a:pt x="889620" y="1893691"/>
                  </a:lnTo>
                  <a:lnTo>
                    <a:pt x="843274" y="1889700"/>
                  </a:lnTo>
                  <a:lnTo>
                    <a:pt x="797180" y="1883439"/>
                  </a:lnTo>
                  <a:lnTo>
                    <a:pt x="751447" y="1874924"/>
                  </a:lnTo>
                  <a:lnTo>
                    <a:pt x="706189" y="1864176"/>
                  </a:lnTo>
                  <a:lnTo>
                    <a:pt x="661514" y="1851220"/>
                  </a:lnTo>
                  <a:lnTo>
                    <a:pt x="617525" y="1836088"/>
                  </a:lnTo>
                  <a:lnTo>
                    <a:pt x="574334" y="1818815"/>
                  </a:lnTo>
                  <a:lnTo>
                    <a:pt x="532042" y="1799444"/>
                  </a:lnTo>
                  <a:lnTo>
                    <a:pt x="490750" y="1778021"/>
                  </a:lnTo>
                  <a:lnTo>
                    <a:pt x="450561" y="1754597"/>
                  </a:lnTo>
                  <a:lnTo>
                    <a:pt x="411570" y="1729230"/>
                  </a:lnTo>
                  <a:lnTo>
                    <a:pt x="373870" y="1701980"/>
                  </a:lnTo>
                  <a:lnTo>
                    <a:pt x="337552" y="1672914"/>
                  </a:lnTo>
                  <a:lnTo>
                    <a:pt x="302704" y="1642100"/>
                  </a:lnTo>
                  <a:lnTo>
                    <a:pt x="269411" y="1609613"/>
                  </a:lnTo>
                  <a:lnTo>
                    <a:pt x="237752" y="1575532"/>
                  </a:lnTo>
                  <a:lnTo>
                    <a:pt x="207803" y="1539939"/>
                  </a:lnTo>
                  <a:lnTo>
                    <a:pt x="179635" y="1502919"/>
                  </a:lnTo>
                  <a:lnTo>
                    <a:pt x="153319" y="1464561"/>
                  </a:lnTo>
                  <a:lnTo>
                    <a:pt x="128917" y="1424958"/>
                  </a:lnTo>
                  <a:lnTo>
                    <a:pt x="106487" y="1384206"/>
                  </a:lnTo>
                  <a:lnTo>
                    <a:pt x="86084" y="1342402"/>
                  </a:lnTo>
                  <a:lnTo>
                    <a:pt x="67757" y="1299647"/>
                  </a:lnTo>
                  <a:lnTo>
                    <a:pt x="51550" y="1256045"/>
                  </a:lnTo>
                  <a:lnTo>
                    <a:pt x="37501" y="1211699"/>
                  </a:lnTo>
                  <a:lnTo>
                    <a:pt x="25645" y="1166718"/>
                  </a:lnTo>
                  <a:lnTo>
                    <a:pt x="16011" y="1121210"/>
                  </a:lnTo>
                  <a:lnTo>
                    <a:pt x="8621" y="1075283"/>
                  </a:lnTo>
                  <a:lnTo>
                    <a:pt x="3494" y="1029049"/>
                  </a:lnTo>
                  <a:lnTo>
                    <a:pt x="641" y="982620"/>
                  </a:lnTo>
                  <a:lnTo>
                    <a:pt x="0" y="947737"/>
                  </a:lnTo>
                  <a:lnTo>
                    <a:pt x="71" y="936106"/>
                  </a:lnTo>
                  <a:lnTo>
                    <a:pt x="1783" y="889620"/>
                  </a:lnTo>
                  <a:lnTo>
                    <a:pt x="5774" y="843274"/>
                  </a:lnTo>
                  <a:lnTo>
                    <a:pt x="12034" y="797180"/>
                  </a:lnTo>
                  <a:lnTo>
                    <a:pt x="20549" y="751449"/>
                  </a:lnTo>
                  <a:lnTo>
                    <a:pt x="31298" y="706190"/>
                  </a:lnTo>
                  <a:lnTo>
                    <a:pt x="44254" y="661514"/>
                  </a:lnTo>
                  <a:lnTo>
                    <a:pt x="59386" y="617526"/>
                  </a:lnTo>
                  <a:lnTo>
                    <a:pt x="76659" y="574335"/>
                  </a:lnTo>
                  <a:lnTo>
                    <a:pt x="96030" y="532043"/>
                  </a:lnTo>
                  <a:lnTo>
                    <a:pt x="117453" y="490752"/>
                  </a:lnTo>
                  <a:lnTo>
                    <a:pt x="140875" y="450563"/>
                  </a:lnTo>
                  <a:lnTo>
                    <a:pt x="166242" y="411571"/>
                  </a:lnTo>
                  <a:lnTo>
                    <a:pt x="193493" y="373871"/>
                  </a:lnTo>
                  <a:lnTo>
                    <a:pt x="222560" y="337553"/>
                  </a:lnTo>
                  <a:lnTo>
                    <a:pt x="253373" y="302705"/>
                  </a:lnTo>
                  <a:lnTo>
                    <a:pt x="285860" y="269411"/>
                  </a:lnTo>
                  <a:lnTo>
                    <a:pt x="319941" y="237752"/>
                  </a:lnTo>
                  <a:lnTo>
                    <a:pt x="355534" y="207802"/>
                  </a:lnTo>
                  <a:lnTo>
                    <a:pt x="392554" y="179636"/>
                  </a:lnTo>
                  <a:lnTo>
                    <a:pt x="430911" y="153319"/>
                  </a:lnTo>
                  <a:lnTo>
                    <a:pt x="470513" y="128917"/>
                  </a:lnTo>
                  <a:lnTo>
                    <a:pt x="511266" y="106487"/>
                  </a:lnTo>
                  <a:lnTo>
                    <a:pt x="553071" y="86084"/>
                  </a:lnTo>
                  <a:lnTo>
                    <a:pt x="595825" y="67757"/>
                  </a:lnTo>
                  <a:lnTo>
                    <a:pt x="639428" y="51549"/>
                  </a:lnTo>
                  <a:lnTo>
                    <a:pt x="683774" y="37501"/>
                  </a:lnTo>
                  <a:lnTo>
                    <a:pt x="728753" y="25645"/>
                  </a:lnTo>
                  <a:lnTo>
                    <a:pt x="774263" y="16011"/>
                  </a:lnTo>
                  <a:lnTo>
                    <a:pt x="820190" y="8621"/>
                  </a:lnTo>
                  <a:lnTo>
                    <a:pt x="866424" y="3494"/>
                  </a:lnTo>
                  <a:lnTo>
                    <a:pt x="912854" y="642"/>
                  </a:lnTo>
                  <a:lnTo>
                    <a:pt x="947737" y="0"/>
                  </a:lnTo>
                  <a:lnTo>
                    <a:pt x="959368" y="71"/>
                  </a:lnTo>
                  <a:lnTo>
                    <a:pt x="1005853" y="1783"/>
                  </a:lnTo>
                  <a:lnTo>
                    <a:pt x="1052199" y="5774"/>
                  </a:lnTo>
                  <a:lnTo>
                    <a:pt x="1098293" y="12034"/>
                  </a:lnTo>
                  <a:lnTo>
                    <a:pt x="1144024" y="20549"/>
                  </a:lnTo>
                  <a:lnTo>
                    <a:pt x="1189282" y="31297"/>
                  </a:lnTo>
                  <a:lnTo>
                    <a:pt x="1233958" y="44253"/>
                  </a:lnTo>
                  <a:lnTo>
                    <a:pt x="1277944" y="59386"/>
                  </a:lnTo>
                  <a:lnTo>
                    <a:pt x="1321137" y="76659"/>
                  </a:lnTo>
                  <a:lnTo>
                    <a:pt x="1328738" y="79972"/>
                  </a:lnTo>
                </a:path>
              </a:pathLst>
            </a:custGeom>
            <a:ln w="9524">
              <a:solidFill>
                <a:srgbClr val="B8860A"/>
              </a:solidFill>
            </a:ln>
          </p:spPr>
          <p:txBody>
            <a:bodyPr wrap="square" lIns="0" tIns="0" rIns="0" bIns="0" rtlCol="0"/>
            <a:lstStyle/>
            <a:p>
              <a:endParaRPr>
                <a:latin typeface="+mn-ea"/>
                <a:ea typeface="+mn-ea"/>
              </a:endParaRPr>
            </a:p>
          </p:txBody>
        </p:sp>
        <p:sp>
          <p:nvSpPr>
            <p:cNvPr id="6" name="object 6"/>
            <p:cNvSpPr/>
            <p:nvPr/>
          </p:nvSpPr>
          <p:spPr>
            <a:xfrm>
              <a:off x="761999" y="2666999"/>
              <a:ext cx="571500" cy="28575"/>
            </a:xfrm>
            <a:custGeom>
              <a:avLst/>
              <a:gdLst/>
              <a:ahLst/>
              <a:cxnLst/>
              <a:rect l="l" t="t" r="r" b="b"/>
              <a:pathLst>
                <a:path w="571500" h="28575">
                  <a:moveTo>
                    <a:pt x="571499" y="28574"/>
                  </a:moveTo>
                  <a:lnTo>
                    <a:pt x="0" y="28574"/>
                  </a:lnTo>
                  <a:lnTo>
                    <a:pt x="0" y="0"/>
                  </a:lnTo>
                  <a:lnTo>
                    <a:pt x="571499" y="0"/>
                  </a:lnTo>
                  <a:lnTo>
                    <a:pt x="571499" y="28574"/>
                  </a:lnTo>
                  <a:close/>
                </a:path>
              </a:pathLst>
            </a:custGeom>
            <a:solidFill>
              <a:srgbClr val="B8860A"/>
            </a:solidFill>
          </p:spPr>
          <p:txBody>
            <a:bodyPr wrap="square" lIns="0" tIns="0" rIns="0" bIns="0" rtlCol="0"/>
            <a:lstStyle/>
            <a:p>
              <a:endParaRPr>
                <a:latin typeface="+mn-ea"/>
                <a:ea typeface="+mn-ea"/>
              </a:endParaRPr>
            </a:p>
          </p:txBody>
        </p:sp>
      </p:grpSp>
      <p:sp>
        <p:nvSpPr>
          <p:cNvPr id="7" name="object 7"/>
          <p:cNvSpPr txBox="1"/>
          <p:nvPr/>
        </p:nvSpPr>
        <p:spPr>
          <a:xfrm>
            <a:off x="749299" y="2847752"/>
            <a:ext cx="2748915" cy="182101"/>
          </a:xfrm>
          <a:prstGeom prst="rect">
            <a:avLst/>
          </a:prstGeom>
        </p:spPr>
        <p:txBody>
          <a:bodyPr vert="horz" wrap="square" lIns="0" tIns="12700" rIns="0" bIns="0" rtlCol="0">
            <a:spAutoFit/>
          </a:bodyPr>
          <a:lstStyle/>
          <a:p>
            <a:pPr marL="12700">
              <a:lnSpc>
                <a:spcPct val="100000"/>
              </a:lnSpc>
              <a:spcBef>
                <a:spcPts val="100"/>
              </a:spcBef>
              <a:tabLst>
                <a:tab pos="1000125" algn="l"/>
                <a:tab pos="1257300" algn="l"/>
              </a:tabLst>
            </a:pPr>
            <a:r>
              <a:rPr sz="950" dirty="0">
                <a:solidFill>
                  <a:srgbClr val="E6C778"/>
                </a:solidFill>
                <a:latin typeface="+mn-ea"/>
                <a:ea typeface="+mn-ea"/>
                <a:cs typeface="Arial"/>
              </a:rPr>
              <a:t>C</a:t>
            </a:r>
            <a:r>
              <a:rPr sz="950" spc="135" dirty="0">
                <a:solidFill>
                  <a:srgbClr val="E6C778"/>
                </a:solidFill>
                <a:latin typeface="+mn-ea"/>
                <a:ea typeface="+mn-ea"/>
                <a:cs typeface="Arial"/>
              </a:rPr>
              <a:t> </a:t>
            </a:r>
            <a:r>
              <a:rPr sz="950" dirty="0">
                <a:solidFill>
                  <a:srgbClr val="E6C778"/>
                </a:solidFill>
                <a:latin typeface="+mn-ea"/>
                <a:ea typeface="+mn-ea"/>
                <a:cs typeface="Arial"/>
              </a:rPr>
              <a:t>A</a:t>
            </a:r>
            <a:r>
              <a:rPr sz="950" spc="140" dirty="0">
                <a:solidFill>
                  <a:srgbClr val="E6C778"/>
                </a:solidFill>
                <a:latin typeface="+mn-ea"/>
                <a:ea typeface="+mn-ea"/>
                <a:cs typeface="Arial"/>
              </a:rPr>
              <a:t> </a:t>
            </a:r>
            <a:r>
              <a:rPr sz="950" dirty="0">
                <a:solidFill>
                  <a:srgbClr val="E6C778"/>
                </a:solidFill>
                <a:latin typeface="+mn-ea"/>
                <a:ea typeface="+mn-ea"/>
                <a:cs typeface="Arial"/>
              </a:rPr>
              <a:t>U</a:t>
            </a:r>
            <a:r>
              <a:rPr sz="950" spc="140" dirty="0">
                <a:solidFill>
                  <a:srgbClr val="E6C778"/>
                </a:solidFill>
                <a:latin typeface="+mn-ea"/>
                <a:ea typeface="+mn-ea"/>
                <a:cs typeface="Arial"/>
              </a:rPr>
              <a:t> </a:t>
            </a:r>
            <a:r>
              <a:rPr sz="950" dirty="0">
                <a:solidFill>
                  <a:srgbClr val="E6C778"/>
                </a:solidFill>
                <a:latin typeface="+mn-ea"/>
                <a:ea typeface="+mn-ea"/>
                <a:cs typeface="Arial"/>
              </a:rPr>
              <a:t>T</a:t>
            </a:r>
            <a:r>
              <a:rPr sz="950" spc="135" dirty="0">
                <a:solidFill>
                  <a:srgbClr val="E6C778"/>
                </a:solidFill>
                <a:latin typeface="+mn-ea"/>
                <a:ea typeface="+mn-ea"/>
                <a:cs typeface="Arial"/>
              </a:rPr>
              <a:t> </a:t>
            </a:r>
            <a:r>
              <a:rPr sz="950" dirty="0">
                <a:solidFill>
                  <a:srgbClr val="E6C778"/>
                </a:solidFill>
                <a:latin typeface="+mn-ea"/>
                <a:ea typeface="+mn-ea"/>
                <a:cs typeface="Arial"/>
              </a:rPr>
              <a:t>I</a:t>
            </a:r>
            <a:r>
              <a:rPr sz="950" spc="140" dirty="0">
                <a:solidFill>
                  <a:srgbClr val="E6C778"/>
                </a:solidFill>
                <a:latin typeface="+mn-ea"/>
                <a:ea typeface="+mn-ea"/>
                <a:cs typeface="Arial"/>
              </a:rPr>
              <a:t> </a:t>
            </a:r>
            <a:r>
              <a:rPr sz="950" dirty="0">
                <a:solidFill>
                  <a:srgbClr val="E6C778"/>
                </a:solidFill>
                <a:latin typeface="+mn-ea"/>
                <a:ea typeface="+mn-ea"/>
                <a:cs typeface="Arial"/>
              </a:rPr>
              <a:t>O</a:t>
            </a:r>
            <a:r>
              <a:rPr sz="950" spc="140" dirty="0">
                <a:solidFill>
                  <a:srgbClr val="E6C778"/>
                </a:solidFill>
                <a:latin typeface="+mn-ea"/>
                <a:ea typeface="+mn-ea"/>
                <a:cs typeface="Arial"/>
              </a:rPr>
              <a:t> </a:t>
            </a:r>
            <a:r>
              <a:rPr sz="950" spc="-50" dirty="0">
                <a:solidFill>
                  <a:srgbClr val="E6C778"/>
                </a:solidFill>
                <a:latin typeface="+mn-ea"/>
                <a:ea typeface="+mn-ea"/>
                <a:cs typeface="Arial"/>
              </a:rPr>
              <a:t>N</a:t>
            </a:r>
            <a:r>
              <a:rPr sz="950" dirty="0">
                <a:solidFill>
                  <a:srgbClr val="E6C778"/>
                </a:solidFill>
                <a:latin typeface="+mn-ea"/>
                <a:ea typeface="+mn-ea"/>
                <a:cs typeface="Arial"/>
              </a:rPr>
              <a:t>	</a:t>
            </a:r>
            <a:r>
              <a:rPr sz="1100" spc="730" dirty="0">
                <a:solidFill>
                  <a:srgbClr val="E6C778"/>
                </a:solidFill>
                <a:latin typeface="+mn-ea"/>
                <a:ea typeface="+mn-ea"/>
                <a:cs typeface="Arial"/>
              </a:rPr>
              <a:t>∕</a:t>
            </a:r>
            <a:r>
              <a:rPr sz="1100" dirty="0">
                <a:solidFill>
                  <a:srgbClr val="E6C778"/>
                </a:solidFill>
                <a:latin typeface="+mn-ea"/>
                <a:ea typeface="+mn-ea"/>
                <a:cs typeface="Arial"/>
              </a:rPr>
              <a:t>	</a:t>
            </a:r>
            <a:r>
              <a:rPr sz="950" dirty="0">
                <a:solidFill>
                  <a:srgbClr val="E6C778"/>
                </a:solidFill>
                <a:latin typeface="+mn-ea"/>
                <a:ea typeface="+mn-ea"/>
                <a:cs typeface="Arial"/>
              </a:rPr>
              <a:t>C</a:t>
            </a:r>
            <a:r>
              <a:rPr sz="950" spc="135" dirty="0">
                <a:solidFill>
                  <a:srgbClr val="E6C778"/>
                </a:solidFill>
                <a:latin typeface="+mn-ea"/>
                <a:ea typeface="+mn-ea"/>
                <a:cs typeface="Arial"/>
              </a:rPr>
              <a:t> </a:t>
            </a:r>
            <a:r>
              <a:rPr sz="950" dirty="0">
                <a:solidFill>
                  <a:srgbClr val="E6C778"/>
                </a:solidFill>
                <a:latin typeface="+mn-ea"/>
                <a:ea typeface="+mn-ea"/>
                <a:cs typeface="Arial"/>
              </a:rPr>
              <a:t>O</a:t>
            </a:r>
            <a:r>
              <a:rPr sz="950" spc="140" dirty="0">
                <a:solidFill>
                  <a:srgbClr val="E6C778"/>
                </a:solidFill>
                <a:latin typeface="+mn-ea"/>
                <a:ea typeface="+mn-ea"/>
                <a:cs typeface="Arial"/>
              </a:rPr>
              <a:t> </a:t>
            </a:r>
            <a:r>
              <a:rPr sz="950" dirty="0">
                <a:solidFill>
                  <a:srgbClr val="E6C778"/>
                </a:solidFill>
                <a:latin typeface="+mn-ea"/>
                <a:ea typeface="+mn-ea"/>
                <a:cs typeface="Arial"/>
              </a:rPr>
              <a:t>M</a:t>
            </a:r>
            <a:r>
              <a:rPr sz="950" spc="140" dirty="0">
                <a:solidFill>
                  <a:srgbClr val="E6C778"/>
                </a:solidFill>
                <a:latin typeface="+mn-ea"/>
                <a:ea typeface="+mn-ea"/>
                <a:cs typeface="Arial"/>
              </a:rPr>
              <a:t> </a:t>
            </a:r>
            <a:r>
              <a:rPr sz="950" dirty="0">
                <a:solidFill>
                  <a:srgbClr val="E6C778"/>
                </a:solidFill>
                <a:latin typeface="+mn-ea"/>
                <a:ea typeface="+mn-ea"/>
                <a:cs typeface="Arial"/>
              </a:rPr>
              <a:t>P</a:t>
            </a:r>
            <a:r>
              <a:rPr sz="950" spc="140" dirty="0">
                <a:solidFill>
                  <a:srgbClr val="E6C778"/>
                </a:solidFill>
                <a:latin typeface="+mn-ea"/>
                <a:ea typeface="+mn-ea"/>
                <a:cs typeface="Arial"/>
              </a:rPr>
              <a:t> </a:t>
            </a:r>
            <a:r>
              <a:rPr sz="950" dirty="0">
                <a:solidFill>
                  <a:srgbClr val="E6C778"/>
                </a:solidFill>
                <a:latin typeface="+mn-ea"/>
                <a:ea typeface="+mn-ea"/>
                <a:cs typeface="Arial"/>
              </a:rPr>
              <a:t>L</a:t>
            </a:r>
            <a:r>
              <a:rPr sz="950" spc="140" dirty="0">
                <a:solidFill>
                  <a:srgbClr val="E6C778"/>
                </a:solidFill>
                <a:latin typeface="+mn-ea"/>
                <a:ea typeface="+mn-ea"/>
                <a:cs typeface="Arial"/>
              </a:rPr>
              <a:t> </a:t>
            </a:r>
            <a:r>
              <a:rPr sz="950" dirty="0">
                <a:solidFill>
                  <a:srgbClr val="E6C778"/>
                </a:solidFill>
                <a:latin typeface="+mn-ea"/>
                <a:ea typeface="+mn-ea"/>
                <a:cs typeface="Arial"/>
              </a:rPr>
              <a:t>I</a:t>
            </a:r>
            <a:r>
              <a:rPr sz="950" spc="140" dirty="0">
                <a:solidFill>
                  <a:srgbClr val="E6C778"/>
                </a:solidFill>
                <a:latin typeface="+mn-ea"/>
                <a:ea typeface="+mn-ea"/>
                <a:cs typeface="Arial"/>
              </a:rPr>
              <a:t> </a:t>
            </a:r>
            <a:r>
              <a:rPr sz="950" dirty="0">
                <a:solidFill>
                  <a:srgbClr val="E6C778"/>
                </a:solidFill>
                <a:latin typeface="+mn-ea"/>
                <a:ea typeface="+mn-ea"/>
                <a:cs typeface="Arial"/>
              </a:rPr>
              <a:t>C</a:t>
            </a:r>
            <a:r>
              <a:rPr sz="950" spc="140" dirty="0">
                <a:solidFill>
                  <a:srgbClr val="E6C778"/>
                </a:solidFill>
                <a:latin typeface="+mn-ea"/>
                <a:ea typeface="+mn-ea"/>
                <a:cs typeface="Arial"/>
              </a:rPr>
              <a:t> </a:t>
            </a:r>
            <a:r>
              <a:rPr sz="950" dirty="0">
                <a:solidFill>
                  <a:srgbClr val="E6C778"/>
                </a:solidFill>
                <a:latin typeface="+mn-ea"/>
                <a:ea typeface="+mn-ea"/>
                <a:cs typeface="Arial"/>
              </a:rPr>
              <a:t>A</a:t>
            </a:r>
            <a:r>
              <a:rPr sz="950" spc="60" dirty="0">
                <a:solidFill>
                  <a:srgbClr val="E6C778"/>
                </a:solidFill>
                <a:latin typeface="+mn-ea"/>
                <a:ea typeface="+mn-ea"/>
                <a:cs typeface="Arial"/>
              </a:rPr>
              <a:t> </a:t>
            </a:r>
            <a:r>
              <a:rPr sz="950" dirty="0">
                <a:solidFill>
                  <a:srgbClr val="E6C778"/>
                </a:solidFill>
                <a:latin typeface="+mn-ea"/>
                <a:ea typeface="+mn-ea"/>
                <a:cs typeface="Arial"/>
              </a:rPr>
              <a:t>T</a:t>
            </a:r>
            <a:r>
              <a:rPr sz="950" spc="140" dirty="0">
                <a:solidFill>
                  <a:srgbClr val="E6C778"/>
                </a:solidFill>
                <a:latin typeface="+mn-ea"/>
                <a:ea typeface="+mn-ea"/>
                <a:cs typeface="Arial"/>
              </a:rPr>
              <a:t> </a:t>
            </a:r>
            <a:r>
              <a:rPr sz="950" dirty="0">
                <a:solidFill>
                  <a:srgbClr val="E6C778"/>
                </a:solidFill>
                <a:latin typeface="+mn-ea"/>
                <a:ea typeface="+mn-ea"/>
                <a:cs typeface="Arial"/>
              </a:rPr>
              <a:t>I</a:t>
            </a:r>
            <a:r>
              <a:rPr sz="950" spc="140" dirty="0">
                <a:solidFill>
                  <a:srgbClr val="E6C778"/>
                </a:solidFill>
                <a:latin typeface="+mn-ea"/>
                <a:ea typeface="+mn-ea"/>
                <a:cs typeface="Arial"/>
              </a:rPr>
              <a:t> </a:t>
            </a:r>
            <a:r>
              <a:rPr sz="950" dirty="0">
                <a:solidFill>
                  <a:srgbClr val="E6C778"/>
                </a:solidFill>
                <a:latin typeface="+mn-ea"/>
                <a:ea typeface="+mn-ea"/>
                <a:cs typeface="Arial"/>
              </a:rPr>
              <a:t>O</a:t>
            </a:r>
            <a:r>
              <a:rPr sz="950" spc="135" dirty="0">
                <a:solidFill>
                  <a:srgbClr val="E6C778"/>
                </a:solidFill>
                <a:latin typeface="+mn-ea"/>
                <a:ea typeface="+mn-ea"/>
                <a:cs typeface="Arial"/>
              </a:rPr>
              <a:t> </a:t>
            </a:r>
            <a:r>
              <a:rPr sz="950" spc="-50" dirty="0">
                <a:solidFill>
                  <a:srgbClr val="E6C778"/>
                </a:solidFill>
                <a:latin typeface="+mn-ea"/>
                <a:ea typeface="+mn-ea"/>
                <a:cs typeface="Arial"/>
              </a:rPr>
              <a:t>N</a:t>
            </a:r>
            <a:endParaRPr sz="950">
              <a:latin typeface="+mn-ea"/>
              <a:ea typeface="+mn-ea"/>
              <a:cs typeface="Arial"/>
            </a:endParaRPr>
          </a:p>
        </p:txBody>
      </p:sp>
      <p:sp>
        <p:nvSpPr>
          <p:cNvPr id="8" name="object 8"/>
          <p:cNvSpPr txBox="1"/>
          <p:nvPr/>
        </p:nvSpPr>
        <p:spPr>
          <a:xfrm>
            <a:off x="749299" y="3146551"/>
            <a:ext cx="5909310" cy="1829860"/>
          </a:xfrm>
          <a:prstGeom prst="rect">
            <a:avLst/>
          </a:prstGeom>
        </p:spPr>
        <p:txBody>
          <a:bodyPr vert="horz" wrap="square" lIns="0" tIns="15240" rIns="0" bIns="0" rtlCol="0">
            <a:spAutoFit/>
          </a:bodyPr>
          <a:lstStyle/>
          <a:p>
            <a:pPr marL="12700">
              <a:lnSpc>
                <a:spcPct val="100000"/>
              </a:lnSpc>
              <a:spcBef>
                <a:spcPts val="120"/>
              </a:spcBef>
            </a:pPr>
            <a:r>
              <a:rPr sz="5400" b="1" spc="-275" dirty="0">
                <a:solidFill>
                  <a:srgbClr val="FFFFFF"/>
                </a:solidFill>
                <a:latin typeface="+mn-ea"/>
                <a:ea typeface="+mn-ea"/>
                <a:cs typeface="BIZ UDPGothic"/>
              </a:rPr>
              <a:t>固定材料</a:t>
            </a:r>
            <a:r>
              <a:rPr sz="5400" b="1" spc="-330" dirty="0">
                <a:solidFill>
                  <a:srgbClr val="FFFFFF"/>
                </a:solidFill>
                <a:latin typeface="+mn-ea"/>
                <a:ea typeface="+mn-ea"/>
                <a:cs typeface="Ryo Gothic Std B"/>
              </a:rPr>
              <a:t>の</a:t>
            </a:r>
            <a:r>
              <a:rPr sz="5400" b="1" spc="-484" dirty="0">
                <a:solidFill>
                  <a:srgbClr val="FFFFFF"/>
                </a:solidFill>
                <a:latin typeface="+mn-ea"/>
                <a:ea typeface="+mn-ea"/>
                <a:cs typeface="BIZ UDPGothic"/>
              </a:rPr>
              <a:t>破綻</a:t>
            </a:r>
            <a:endParaRPr sz="5400" dirty="0">
              <a:latin typeface="+mn-ea"/>
              <a:ea typeface="+mn-ea"/>
              <a:cs typeface="BIZ UDPGothic"/>
            </a:endParaRPr>
          </a:p>
          <a:p>
            <a:pPr marL="12700">
              <a:lnSpc>
                <a:spcPct val="100000"/>
              </a:lnSpc>
              <a:spcBef>
                <a:spcPts val="1170"/>
              </a:spcBef>
            </a:pPr>
            <a:r>
              <a:rPr sz="1200" spc="-10" dirty="0">
                <a:solidFill>
                  <a:srgbClr val="FFFFFF"/>
                </a:solidFill>
                <a:latin typeface="+mn-ea"/>
                <a:ea typeface="+mn-ea"/>
                <a:cs typeface="Arial"/>
              </a:rPr>
              <a:t>F</a:t>
            </a:r>
            <a:r>
              <a:rPr sz="1200" spc="-155" dirty="0">
                <a:solidFill>
                  <a:srgbClr val="FFFFFF"/>
                </a:solidFill>
                <a:latin typeface="+mn-ea"/>
                <a:ea typeface="+mn-ea"/>
                <a:cs typeface="Arial"/>
              </a:rPr>
              <a:t> </a:t>
            </a:r>
            <a:r>
              <a:rPr sz="1200" dirty="0">
                <a:solidFill>
                  <a:srgbClr val="FFFFFF"/>
                </a:solidFill>
                <a:latin typeface="+mn-ea"/>
                <a:ea typeface="+mn-ea"/>
                <a:cs typeface="Arial"/>
              </a:rPr>
              <a:t>a</a:t>
            </a:r>
            <a:r>
              <a:rPr sz="1200" spc="-155" dirty="0">
                <a:solidFill>
                  <a:srgbClr val="FFFFFF"/>
                </a:solidFill>
                <a:latin typeface="+mn-ea"/>
                <a:ea typeface="+mn-ea"/>
                <a:cs typeface="Arial"/>
              </a:rPr>
              <a:t> </a:t>
            </a:r>
            <a:r>
              <a:rPr sz="1200" dirty="0">
                <a:solidFill>
                  <a:srgbClr val="FFFFFF"/>
                </a:solidFill>
                <a:latin typeface="+mn-ea"/>
                <a:ea typeface="+mn-ea"/>
                <a:cs typeface="Arial"/>
              </a:rPr>
              <a:t>i</a:t>
            </a:r>
            <a:r>
              <a:rPr sz="1200" spc="-155" dirty="0">
                <a:solidFill>
                  <a:srgbClr val="FFFFFF"/>
                </a:solidFill>
                <a:latin typeface="+mn-ea"/>
                <a:ea typeface="+mn-ea"/>
                <a:cs typeface="Arial"/>
              </a:rPr>
              <a:t> </a:t>
            </a:r>
            <a:r>
              <a:rPr sz="1200" dirty="0">
                <a:solidFill>
                  <a:srgbClr val="FFFFFF"/>
                </a:solidFill>
                <a:latin typeface="+mn-ea"/>
                <a:ea typeface="+mn-ea"/>
                <a:cs typeface="Arial"/>
              </a:rPr>
              <a:t>l</a:t>
            </a:r>
            <a:r>
              <a:rPr sz="1200" spc="-155" dirty="0">
                <a:solidFill>
                  <a:srgbClr val="FFFFFF"/>
                </a:solidFill>
                <a:latin typeface="+mn-ea"/>
                <a:ea typeface="+mn-ea"/>
                <a:cs typeface="Arial"/>
              </a:rPr>
              <a:t> </a:t>
            </a:r>
            <a:r>
              <a:rPr sz="1200" dirty="0">
                <a:solidFill>
                  <a:srgbClr val="FFFFFF"/>
                </a:solidFill>
                <a:latin typeface="+mn-ea"/>
                <a:ea typeface="+mn-ea"/>
                <a:cs typeface="Arial"/>
              </a:rPr>
              <a:t>u</a:t>
            </a:r>
            <a:r>
              <a:rPr sz="1200" spc="-155" dirty="0">
                <a:solidFill>
                  <a:srgbClr val="FFFFFF"/>
                </a:solidFill>
                <a:latin typeface="+mn-ea"/>
                <a:ea typeface="+mn-ea"/>
                <a:cs typeface="Arial"/>
              </a:rPr>
              <a:t> </a:t>
            </a:r>
            <a:r>
              <a:rPr sz="1200" spc="-10" dirty="0">
                <a:solidFill>
                  <a:srgbClr val="FFFFFF"/>
                </a:solidFill>
                <a:latin typeface="+mn-ea"/>
                <a:ea typeface="+mn-ea"/>
                <a:cs typeface="Arial"/>
              </a:rPr>
              <a:t>r</a:t>
            </a:r>
            <a:r>
              <a:rPr sz="1200" spc="-155" dirty="0">
                <a:solidFill>
                  <a:srgbClr val="FFFFFF"/>
                </a:solidFill>
                <a:latin typeface="+mn-ea"/>
                <a:ea typeface="+mn-ea"/>
                <a:cs typeface="Arial"/>
              </a:rPr>
              <a:t> </a:t>
            </a:r>
            <a:r>
              <a:rPr sz="1200" dirty="0">
                <a:solidFill>
                  <a:srgbClr val="FFFFFF"/>
                </a:solidFill>
                <a:latin typeface="+mn-ea"/>
                <a:ea typeface="+mn-ea"/>
                <a:cs typeface="Arial"/>
              </a:rPr>
              <a:t>e</a:t>
            </a:r>
            <a:r>
              <a:rPr sz="1200" spc="365" dirty="0">
                <a:solidFill>
                  <a:srgbClr val="FFFFFF"/>
                </a:solidFill>
                <a:latin typeface="+mn-ea"/>
                <a:ea typeface="+mn-ea"/>
                <a:cs typeface="Arial"/>
              </a:rPr>
              <a:t> </a:t>
            </a:r>
            <a:r>
              <a:rPr sz="1200" dirty="0">
                <a:solidFill>
                  <a:srgbClr val="FFFFFF"/>
                </a:solidFill>
                <a:latin typeface="+mn-ea"/>
                <a:ea typeface="+mn-ea"/>
                <a:cs typeface="Arial"/>
              </a:rPr>
              <a:t>o</a:t>
            </a:r>
            <a:r>
              <a:rPr sz="1200" spc="-155" dirty="0">
                <a:solidFill>
                  <a:srgbClr val="FFFFFF"/>
                </a:solidFill>
                <a:latin typeface="+mn-ea"/>
                <a:ea typeface="+mn-ea"/>
                <a:cs typeface="Arial"/>
              </a:rPr>
              <a:t> </a:t>
            </a:r>
            <a:r>
              <a:rPr sz="1200" dirty="0">
                <a:solidFill>
                  <a:srgbClr val="FFFFFF"/>
                </a:solidFill>
                <a:latin typeface="+mn-ea"/>
                <a:ea typeface="+mn-ea"/>
                <a:cs typeface="Arial"/>
              </a:rPr>
              <a:t>f</a:t>
            </a:r>
            <a:r>
              <a:rPr sz="1200" spc="365" dirty="0">
                <a:solidFill>
                  <a:srgbClr val="FFFFFF"/>
                </a:solidFill>
                <a:latin typeface="+mn-ea"/>
                <a:ea typeface="+mn-ea"/>
                <a:cs typeface="Arial"/>
              </a:rPr>
              <a:t> </a:t>
            </a:r>
            <a:r>
              <a:rPr sz="1200" spc="-10" dirty="0">
                <a:solidFill>
                  <a:srgbClr val="FFFFFF"/>
                </a:solidFill>
                <a:latin typeface="+mn-ea"/>
                <a:ea typeface="+mn-ea"/>
                <a:cs typeface="Arial"/>
              </a:rPr>
              <a:t>F</a:t>
            </a:r>
            <a:r>
              <a:rPr sz="1200" spc="-155" dirty="0">
                <a:solidFill>
                  <a:srgbClr val="FFFFFF"/>
                </a:solidFill>
                <a:latin typeface="+mn-ea"/>
                <a:ea typeface="+mn-ea"/>
                <a:cs typeface="Arial"/>
              </a:rPr>
              <a:t> </a:t>
            </a:r>
            <a:r>
              <a:rPr sz="1200" dirty="0">
                <a:solidFill>
                  <a:srgbClr val="FFFFFF"/>
                </a:solidFill>
                <a:latin typeface="+mn-ea"/>
                <a:ea typeface="+mn-ea"/>
                <a:cs typeface="Arial"/>
              </a:rPr>
              <a:t>i</a:t>
            </a:r>
            <a:r>
              <a:rPr sz="1200" spc="-155" dirty="0">
                <a:solidFill>
                  <a:srgbClr val="FFFFFF"/>
                </a:solidFill>
                <a:latin typeface="+mn-ea"/>
                <a:ea typeface="+mn-ea"/>
                <a:cs typeface="Arial"/>
              </a:rPr>
              <a:t> </a:t>
            </a:r>
            <a:r>
              <a:rPr sz="1200" dirty="0">
                <a:solidFill>
                  <a:srgbClr val="FFFFFF"/>
                </a:solidFill>
                <a:latin typeface="+mn-ea"/>
                <a:ea typeface="+mn-ea"/>
                <a:cs typeface="Arial"/>
              </a:rPr>
              <a:t>x</a:t>
            </a:r>
            <a:r>
              <a:rPr sz="1200" spc="-155" dirty="0">
                <a:solidFill>
                  <a:srgbClr val="FFFFFF"/>
                </a:solidFill>
                <a:latin typeface="+mn-ea"/>
                <a:ea typeface="+mn-ea"/>
                <a:cs typeface="Arial"/>
              </a:rPr>
              <a:t> </a:t>
            </a:r>
            <a:r>
              <a:rPr sz="1200" dirty="0">
                <a:solidFill>
                  <a:srgbClr val="FFFFFF"/>
                </a:solidFill>
                <a:latin typeface="+mn-ea"/>
                <a:ea typeface="+mn-ea"/>
                <a:cs typeface="Arial"/>
              </a:rPr>
              <a:t>a</a:t>
            </a:r>
            <a:r>
              <a:rPr sz="1200" spc="-155" dirty="0">
                <a:solidFill>
                  <a:srgbClr val="FFFFFF"/>
                </a:solidFill>
                <a:latin typeface="+mn-ea"/>
                <a:ea typeface="+mn-ea"/>
                <a:cs typeface="Arial"/>
              </a:rPr>
              <a:t> </a:t>
            </a:r>
            <a:r>
              <a:rPr sz="1200" spc="-10" dirty="0">
                <a:solidFill>
                  <a:srgbClr val="FFFFFF"/>
                </a:solidFill>
                <a:latin typeface="+mn-ea"/>
                <a:ea typeface="+mn-ea"/>
                <a:cs typeface="Arial"/>
              </a:rPr>
              <a:t>t</a:t>
            </a:r>
            <a:r>
              <a:rPr sz="1200" spc="-155" dirty="0">
                <a:solidFill>
                  <a:srgbClr val="FFFFFF"/>
                </a:solidFill>
                <a:latin typeface="+mn-ea"/>
                <a:ea typeface="+mn-ea"/>
                <a:cs typeface="Arial"/>
              </a:rPr>
              <a:t> </a:t>
            </a:r>
            <a:r>
              <a:rPr sz="1200" dirty="0">
                <a:solidFill>
                  <a:srgbClr val="FFFFFF"/>
                </a:solidFill>
                <a:latin typeface="+mn-ea"/>
                <a:ea typeface="+mn-ea"/>
                <a:cs typeface="Arial"/>
              </a:rPr>
              <a:t>i</a:t>
            </a:r>
            <a:r>
              <a:rPr sz="1200" spc="-150" dirty="0">
                <a:solidFill>
                  <a:srgbClr val="FFFFFF"/>
                </a:solidFill>
                <a:latin typeface="+mn-ea"/>
                <a:ea typeface="+mn-ea"/>
                <a:cs typeface="Arial"/>
              </a:rPr>
              <a:t> </a:t>
            </a:r>
            <a:r>
              <a:rPr sz="1200" dirty="0">
                <a:solidFill>
                  <a:srgbClr val="FFFFFF"/>
                </a:solidFill>
                <a:latin typeface="+mn-ea"/>
                <a:ea typeface="+mn-ea"/>
                <a:cs typeface="Arial"/>
              </a:rPr>
              <a:t>o</a:t>
            </a:r>
            <a:r>
              <a:rPr sz="1200" spc="-155" dirty="0">
                <a:solidFill>
                  <a:srgbClr val="FFFFFF"/>
                </a:solidFill>
                <a:latin typeface="+mn-ea"/>
                <a:ea typeface="+mn-ea"/>
                <a:cs typeface="Arial"/>
              </a:rPr>
              <a:t> </a:t>
            </a:r>
            <a:r>
              <a:rPr sz="1200" dirty="0">
                <a:solidFill>
                  <a:srgbClr val="FFFFFF"/>
                </a:solidFill>
                <a:latin typeface="+mn-ea"/>
                <a:ea typeface="+mn-ea"/>
                <a:cs typeface="Arial"/>
              </a:rPr>
              <a:t>n</a:t>
            </a:r>
            <a:r>
              <a:rPr sz="1200" spc="360" dirty="0">
                <a:solidFill>
                  <a:srgbClr val="FFFFFF"/>
                </a:solidFill>
                <a:latin typeface="+mn-ea"/>
                <a:ea typeface="+mn-ea"/>
                <a:cs typeface="Arial"/>
              </a:rPr>
              <a:t> </a:t>
            </a:r>
            <a:r>
              <a:rPr sz="1200" dirty="0">
                <a:solidFill>
                  <a:srgbClr val="FFFFFF"/>
                </a:solidFill>
                <a:latin typeface="+mn-ea"/>
                <a:ea typeface="+mn-ea"/>
                <a:cs typeface="Arial"/>
              </a:rPr>
              <a:t>—</a:t>
            </a:r>
            <a:r>
              <a:rPr sz="1200" spc="365" dirty="0">
                <a:solidFill>
                  <a:srgbClr val="FFFFFF"/>
                </a:solidFill>
                <a:latin typeface="+mn-ea"/>
                <a:ea typeface="+mn-ea"/>
                <a:cs typeface="Arial"/>
              </a:rPr>
              <a:t> </a:t>
            </a:r>
            <a:r>
              <a:rPr sz="1200" dirty="0">
                <a:solidFill>
                  <a:srgbClr val="FFFFFF"/>
                </a:solidFill>
                <a:latin typeface="+mn-ea"/>
                <a:ea typeface="+mn-ea"/>
                <a:cs typeface="Arial"/>
              </a:rPr>
              <a:t>C</a:t>
            </a:r>
            <a:r>
              <a:rPr sz="1200" spc="-155" dirty="0">
                <a:solidFill>
                  <a:srgbClr val="FFFFFF"/>
                </a:solidFill>
                <a:latin typeface="+mn-ea"/>
                <a:ea typeface="+mn-ea"/>
                <a:cs typeface="Arial"/>
              </a:rPr>
              <a:t> </a:t>
            </a:r>
            <a:r>
              <a:rPr sz="1200" dirty="0">
                <a:solidFill>
                  <a:srgbClr val="FFFFFF"/>
                </a:solidFill>
                <a:latin typeface="+mn-ea"/>
                <a:ea typeface="+mn-ea"/>
                <a:cs typeface="Arial"/>
              </a:rPr>
              <a:t>o</a:t>
            </a:r>
            <a:r>
              <a:rPr sz="1200" spc="-155" dirty="0">
                <a:solidFill>
                  <a:srgbClr val="FFFFFF"/>
                </a:solidFill>
                <a:latin typeface="+mn-ea"/>
                <a:ea typeface="+mn-ea"/>
                <a:cs typeface="Arial"/>
              </a:rPr>
              <a:t> </a:t>
            </a:r>
            <a:r>
              <a:rPr sz="1200" dirty="0">
                <a:solidFill>
                  <a:srgbClr val="FFFFFF"/>
                </a:solidFill>
                <a:latin typeface="+mn-ea"/>
                <a:ea typeface="+mn-ea"/>
                <a:cs typeface="Arial"/>
              </a:rPr>
              <a:t>n</a:t>
            </a:r>
            <a:r>
              <a:rPr sz="1200" spc="-155" dirty="0">
                <a:solidFill>
                  <a:srgbClr val="FFFFFF"/>
                </a:solidFill>
                <a:latin typeface="+mn-ea"/>
                <a:ea typeface="+mn-ea"/>
                <a:cs typeface="Arial"/>
              </a:rPr>
              <a:t> </a:t>
            </a:r>
            <a:r>
              <a:rPr sz="1200" dirty="0">
                <a:solidFill>
                  <a:srgbClr val="FFFFFF"/>
                </a:solidFill>
                <a:latin typeface="+mn-ea"/>
                <a:ea typeface="+mn-ea"/>
                <a:cs typeface="Arial"/>
              </a:rPr>
              <a:t>s</a:t>
            </a:r>
            <a:r>
              <a:rPr sz="1200" spc="-155" dirty="0">
                <a:solidFill>
                  <a:srgbClr val="FFFFFF"/>
                </a:solidFill>
                <a:latin typeface="+mn-ea"/>
                <a:ea typeface="+mn-ea"/>
                <a:cs typeface="Arial"/>
              </a:rPr>
              <a:t> </a:t>
            </a:r>
            <a:r>
              <a:rPr sz="1200" dirty="0">
                <a:solidFill>
                  <a:srgbClr val="FFFFFF"/>
                </a:solidFill>
                <a:latin typeface="+mn-ea"/>
                <a:ea typeface="+mn-ea"/>
                <a:cs typeface="Arial"/>
              </a:rPr>
              <a:t>i</a:t>
            </a:r>
            <a:r>
              <a:rPr sz="1200" spc="-150" dirty="0">
                <a:solidFill>
                  <a:srgbClr val="FFFFFF"/>
                </a:solidFill>
                <a:latin typeface="+mn-ea"/>
                <a:ea typeface="+mn-ea"/>
                <a:cs typeface="Arial"/>
              </a:rPr>
              <a:t> </a:t>
            </a:r>
            <a:r>
              <a:rPr sz="1200" dirty="0">
                <a:solidFill>
                  <a:srgbClr val="FFFFFF"/>
                </a:solidFill>
                <a:latin typeface="+mn-ea"/>
                <a:ea typeface="+mn-ea"/>
                <a:cs typeface="Arial"/>
              </a:rPr>
              <a:t>d</a:t>
            </a:r>
            <a:r>
              <a:rPr sz="1200" spc="-155" dirty="0">
                <a:solidFill>
                  <a:srgbClr val="FFFFFF"/>
                </a:solidFill>
                <a:latin typeface="+mn-ea"/>
                <a:ea typeface="+mn-ea"/>
                <a:cs typeface="Arial"/>
              </a:rPr>
              <a:t> </a:t>
            </a:r>
            <a:r>
              <a:rPr sz="1200" dirty="0">
                <a:solidFill>
                  <a:srgbClr val="FFFFFF"/>
                </a:solidFill>
                <a:latin typeface="+mn-ea"/>
                <a:ea typeface="+mn-ea"/>
                <a:cs typeface="Arial"/>
              </a:rPr>
              <a:t>e</a:t>
            </a:r>
            <a:r>
              <a:rPr sz="1200" spc="-155" dirty="0">
                <a:solidFill>
                  <a:srgbClr val="FFFFFF"/>
                </a:solidFill>
                <a:latin typeface="+mn-ea"/>
                <a:ea typeface="+mn-ea"/>
                <a:cs typeface="Arial"/>
              </a:rPr>
              <a:t> </a:t>
            </a:r>
            <a:r>
              <a:rPr sz="1200" spc="-10" dirty="0">
                <a:solidFill>
                  <a:srgbClr val="FFFFFF"/>
                </a:solidFill>
                <a:latin typeface="+mn-ea"/>
                <a:ea typeface="+mn-ea"/>
                <a:cs typeface="Arial"/>
              </a:rPr>
              <a:t>r</a:t>
            </a:r>
            <a:r>
              <a:rPr sz="1200" spc="-155" dirty="0">
                <a:solidFill>
                  <a:srgbClr val="FFFFFF"/>
                </a:solidFill>
                <a:latin typeface="+mn-ea"/>
                <a:ea typeface="+mn-ea"/>
                <a:cs typeface="Arial"/>
              </a:rPr>
              <a:t> </a:t>
            </a:r>
            <a:r>
              <a:rPr sz="1200" dirty="0">
                <a:solidFill>
                  <a:srgbClr val="FFFFFF"/>
                </a:solidFill>
                <a:latin typeface="+mn-ea"/>
                <a:ea typeface="+mn-ea"/>
                <a:cs typeface="Arial"/>
              </a:rPr>
              <a:t>a</a:t>
            </a:r>
            <a:r>
              <a:rPr sz="1200" spc="-155" dirty="0">
                <a:solidFill>
                  <a:srgbClr val="FFFFFF"/>
                </a:solidFill>
                <a:latin typeface="+mn-ea"/>
                <a:ea typeface="+mn-ea"/>
                <a:cs typeface="Arial"/>
              </a:rPr>
              <a:t> </a:t>
            </a:r>
            <a:r>
              <a:rPr sz="1200" spc="-10" dirty="0">
                <a:solidFill>
                  <a:srgbClr val="FFFFFF"/>
                </a:solidFill>
                <a:latin typeface="+mn-ea"/>
                <a:ea typeface="+mn-ea"/>
                <a:cs typeface="Arial"/>
              </a:rPr>
              <a:t>t</a:t>
            </a:r>
            <a:r>
              <a:rPr sz="1200" spc="-155" dirty="0">
                <a:solidFill>
                  <a:srgbClr val="FFFFFF"/>
                </a:solidFill>
                <a:latin typeface="+mn-ea"/>
                <a:ea typeface="+mn-ea"/>
                <a:cs typeface="Arial"/>
              </a:rPr>
              <a:t> </a:t>
            </a:r>
            <a:r>
              <a:rPr sz="1200" dirty="0">
                <a:solidFill>
                  <a:srgbClr val="FFFFFF"/>
                </a:solidFill>
                <a:latin typeface="+mn-ea"/>
                <a:ea typeface="+mn-ea"/>
                <a:cs typeface="Arial"/>
              </a:rPr>
              <a:t>i</a:t>
            </a:r>
            <a:r>
              <a:rPr sz="1200" spc="-155" dirty="0">
                <a:solidFill>
                  <a:srgbClr val="FFFFFF"/>
                </a:solidFill>
                <a:latin typeface="+mn-ea"/>
                <a:ea typeface="+mn-ea"/>
                <a:cs typeface="Arial"/>
              </a:rPr>
              <a:t> </a:t>
            </a:r>
            <a:r>
              <a:rPr sz="1200" dirty="0">
                <a:solidFill>
                  <a:srgbClr val="FFFFFF"/>
                </a:solidFill>
                <a:latin typeface="+mn-ea"/>
                <a:ea typeface="+mn-ea"/>
                <a:cs typeface="Arial"/>
              </a:rPr>
              <a:t>o</a:t>
            </a:r>
            <a:r>
              <a:rPr sz="1200" spc="-150" dirty="0">
                <a:solidFill>
                  <a:srgbClr val="FFFFFF"/>
                </a:solidFill>
                <a:latin typeface="+mn-ea"/>
                <a:ea typeface="+mn-ea"/>
                <a:cs typeface="Arial"/>
              </a:rPr>
              <a:t> </a:t>
            </a:r>
            <a:r>
              <a:rPr sz="1200" dirty="0">
                <a:solidFill>
                  <a:srgbClr val="FFFFFF"/>
                </a:solidFill>
                <a:latin typeface="+mn-ea"/>
                <a:ea typeface="+mn-ea"/>
                <a:cs typeface="Arial"/>
              </a:rPr>
              <a:t>n</a:t>
            </a:r>
            <a:r>
              <a:rPr sz="1200" spc="360" dirty="0">
                <a:solidFill>
                  <a:srgbClr val="FFFFFF"/>
                </a:solidFill>
                <a:latin typeface="+mn-ea"/>
                <a:ea typeface="+mn-ea"/>
                <a:cs typeface="Arial"/>
              </a:rPr>
              <a:t> </a:t>
            </a:r>
            <a:r>
              <a:rPr sz="1200" spc="-10" dirty="0">
                <a:solidFill>
                  <a:srgbClr val="FFFFFF"/>
                </a:solidFill>
                <a:latin typeface="+mn-ea"/>
                <a:ea typeface="+mn-ea"/>
                <a:cs typeface="Arial"/>
              </a:rPr>
              <a:t>f</a:t>
            </a:r>
            <a:r>
              <a:rPr sz="1200" spc="-155" dirty="0">
                <a:solidFill>
                  <a:srgbClr val="FFFFFF"/>
                </a:solidFill>
                <a:latin typeface="+mn-ea"/>
                <a:ea typeface="+mn-ea"/>
                <a:cs typeface="Arial"/>
              </a:rPr>
              <a:t> </a:t>
            </a:r>
            <a:r>
              <a:rPr sz="1200" dirty="0">
                <a:solidFill>
                  <a:srgbClr val="FFFFFF"/>
                </a:solidFill>
                <a:latin typeface="+mn-ea"/>
                <a:ea typeface="+mn-ea"/>
                <a:cs typeface="Arial"/>
              </a:rPr>
              <a:t>o</a:t>
            </a:r>
            <a:r>
              <a:rPr sz="1200" spc="-155" dirty="0">
                <a:solidFill>
                  <a:srgbClr val="FFFFFF"/>
                </a:solidFill>
                <a:latin typeface="+mn-ea"/>
                <a:ea typeface="+mn-ea"/>
                <a:cs typeface="Arial"/>
              </a:rPr>
              <a:t> </a:t>
            </a:r>
            <a:r>
              <a:rPr sz="1200" dirty="0">
                <a:solidFill>
                  <a:srgbClr val="FFFFFF"/>
                </a:solidFill>
                <a:latin typeface="+mn-ea"/>
                <a:ea typeface="+mn-ea"/>
                <a:cs typeface="Arial"/>
              </a:rPr>
              <a:t>r</a:t>
            </a:r>
            <a:r>
              <a:rPr sz="1200" spc="365" dirty="0">
                <a:solidFill>
                  <a:srgbClr val="FFFFFF"/>
                </a:solidFill>
                <a:latin typeface="+mn-ea"/>
                <a:ea typeface="+mn-ea"/>
                <a:cs typeface="Arial"/>
              </a:rPr>
              <a:t> </a:t>
            </a:r>
            <a:r>
              <a:rPr sz="1200" dirty="0">
                <a:solidFill>
                  <a:srgbClr val="FFFFFF"/>
                </a:solidFill>
                <a:latin typeface="+mn-ea"/>
                <a:ea typeface="+mn-ea"/>
                <a:cs typeface="Arial"/>
              </a:rPr>
              <a:t>L</a:t>
            </a:r>
            <a:r>
              <a:rPr sz="1200" spc="-155" dirty="0">
                <a:solidFill>
                  <a:srgbClr val="FFFFFF"/>
                </a:solidFill>
                <a:latin typeface="+mn-ea"/>
                <a:ea typeface="+mn-ea"/>
                <a:cs typeface="Arial"/>
              </a:rPr>
              <a:t> </a:t>
            </a:r>
            <a:r>
              <a:rPr sz="1200" dirty="0">
                <a:solidFill>
                  <a:srgbClr val="FFFFFF"/>
                </a:solidFill>
                <a:latin typeface="+mn-ea"/>
                <a:ea typeface="+mn-ea"/>
                <a:cs typeface="Arial"/>
              </a:rPr>
              <a:t>o</a:t>
            </a:r>
            <a:r>
              <a:rPr sz="1200" spc="-155" dirty="0">
                <a:solidFill>
                  <a:srgbClr val="FFFFFF"/>
                </a:solidFill>
                <a:latin typeface="+mn-ea"/>
                <a:ea typeface="+mn-ea"/>
                <a:cs typeface="Arial"/>
              </a:rPr>
              <a:t> </a:t>
            </a:r>
            <a:r>
              <a:rPr sz="1200" dirty="0">
                <a:solidFill>
                  <a:srgbClr val="FFFFFF"/>
                </a:solidFill>
                <a:latin typeface="+mn-ea"/>
                <a:ea typeface="+mn-ea"/>
                <a:cs typeface="Arial"/>
              </a:rPr>
              <a:t>n</a:t>
            </a:r>
            <a:r>
              <a:rPr sz="1200" spc="-155" dirty="0">
                <a:solidFill>
                  <a:srgbClr val="FFFFFF"/>
                </a:solidFill>
                <a:latin typeface="+mn-ea"/>
                <a:ea typeface="+mn-ea"/>
                <a:cs typeface="Arial"/>
              </a:rPr>
              <a:t> </a:t>
            </a:r>
            <a:r>
              <a:rPr sz="1200" dirty="0">
                <a:solidFill>
                  <a:srgbClr val="FFFFFF"/>
                </a:solidFill>
                <a:latin typeface="+mn-ea"/>
                <a:ea typeface="+mn-ea"/>
                <a:cs typeface="Arial"/>
              </a:rPr>
              <a:t>g</a:t>
            </a:r>
            <a:r>
              <a:rPr sz="1200" spc="-150" dirty="0">
                <a:solidFill>
                  <a:srgbClr val="FFFFFF"/>
                </a:solidFill>
                <a:latin typeface="+mn-ea"/>
                <a:ea typeface="+mn-ea"/>
                <a:cs typeface="Arial"/>
              </a:rPr>
              <a:t> </a:t>
            </a:r>
            <a:r>
              <a:rPr sz="1200" spc="-10" dirty="0">
                <a:solidFill>
                  <a:srgbClr val="FFFFFF"/>
                </a:solidFill>
                <a:latin typeface="+mn-ea"/>
                <a:ea typeface="+mn-ea"/>
                <a:cs typeface="Arial"/>
              </a:rPr>
              <a:t>-</a:t>
            </a:r>
            <a:r>
              <a:rPr sz="1200" spc="-155" dirty="0">
                <a:solidFill>
                  <a:srgbClr val="FFFFFF"/>
                </a:solidFill>
                <a:latin typeface="+mn-ea"/>
                <a:ea typeface="+mn-ea"/>
                <a:cs typeface="Arial"/>
              </a:rPr>
              <a:t> </a:t>
            </a:r>
            <a:r>
              <a:rPr sz="1200" spc="-10" dirty="0">
                <a:solidFill>
                  <a:srgbClr val="FFFFFF"/>
                </a:solidFill>
                <a:latin typeface="+mn-ea"/>
                <a:ea typeface="+mn-ea"/>
                <a:cs typeface="Arial"/>
              </a:rPr>
              <a:t>t</a:t>
            </a:r>
            <a:r>
              <a:rPr sz="1200" spc="-155" dirty="0">
                <a:solidFill>
                  <a:srgbClr val="FFFFFF"/>
                </a:solidFill>
                <a:latin typeface="+mn-ea"/>
                <a:ea typeface="+mn-ea"/>
                <a:cs typeface="Arial"/>
              </a:rPr>
              <a:t> </a:t>
            </a:r>
            <a:r>
              <a:rPr sz="1200" dirty="0">
                <a:solidFill>
                  <a:srgbClr val="FFFFFF"/>
                </a:solidFill>
                <a:latin typeface="+mn-ea"/>
                <a:ea typeface="+mn-ea"/>
                <a:cs typeface="Arial"/>
              </a:rPr>
              <a:t>e</a:t>
            </a:r>
            <a:r>
              <a:rPr sz="1200" spc="-155" dirty="0">
                <a:solidFill>
                  <a:srgbClr val="FFFFFF"/>
                </a:solidFill>
                <a:latin typeface="+mn-ea"/>
                <a:ea typeface="+mn-ea"/>
                <a:cs typeface="Arial"/>
              </a:rPr>
              <a:t> </a:t>
            </a:r>
            <a:r>
              <a:rPr sz="1200" spc="-10" dirty="0">
                <a:solidFill>
                  <a:srgbClr val="FFFFFF"/>
                </a:solidFill>
                <a:latin typeface="+mn-ea"/>
                <a:ea typeface="+mn-ea"/>
                <a:cs typeface="Arial"/>
              </a:rPr>
              <a:t>r</a:t>
            </a:r>
            <a:r>
              <a:rPr sz="1200" spc="-155" dirty="0">
                <a:solidFill>
                  <a:srgbClr val="FFFFFF"/>
                </a:solidFill>
                <a:latin typeface="+mn-ea"/>
                <a:ea typeface="+mn-ea"/>
                <a:cs typeface="Arial"/>
              </a:rPr>
              <a:t> </a:t>
            </a:r>
            <a:r>
              <a:rPr sz="1200" dirty="0">
                <a:solidFill>
                  <a:srgbClr val="FFFFFF"/>
                </a:solidFill>
                <a:latin typeface="+mn-ea"/>
                <a:ea typeface="+mn-ea"/>
                <a:cs typeface="Arial"/>
              </a:rPr>
              <a:t>m</a:t>
            </a:r>
            <a:r>
              <a:rPr sz="1200" spc="365" dirty="0">
                <a:solidFill>
                  <a:srgbClr val="FFFFFF"/>
                </a:solidFill>
                <a:latin typeface="+mn-ea"/>
                <a:ea typeface="+mn-ea"/>
                <a:cs typeface="Arial"/>
              </a:rPr>
              <a:t> </a:t>
            </a:r>
            <a:r>
              <a:rPr sz="1200" dirty="0">
                <a:solidFill>
                  <a:srgbClr val="FFFFFF"/>
                </a:solidFill>
                <a:latin typeface="+mn-ea"/>
                <a:ea typeface="+mn-ea"/>
                <a:cs typeface="Arial"/>
              </a:rPr>
              <a:t>S</a:t>
            </a:r>
            <a:r>
              <a:rPr sz="1200" spc="-155" dirty="0">
                <a:solidFill>
                  <a:srgbClr val="FFFFFF"/>
                </a:solidFill>
                <a:latin typeface="+mn-ea"/>
                <a:ea typeface="+mn-ea"/>
                <a:cs typeface="Arial"/>
              </a:rPr>
              <a:t> </a:t>
            </a:r>
            <a:r>
              <a:rPr sz="1200" dirty="0">
                <a:solidFill>
                  <a:srgbClr val="FFFFFF"/>
                </a:solidFill>
                <a:latin typeface="+mn-ea"/>
                <a:ea typeface="+mn-ea"/>
                <a:cs typeface="Arial"/>
              </a:rPr>
              <a:t>u</a:t>
            </a:r>
            <a:r>
              <a:rPr sz="1200" spc="-155" dirty="0">
                <a:solidFill>
                  <a:srgbClr val="FFFFFF"/>
                </a:solidFill>
                <a:latin typeface="+mn-ea"/>
                <a:ea typeface="+mn-ea"/>
                <a:cs typeface="Arial"/>
              </a:rPr>
              <a:t> </a:t>
            </a:r>
            <a:r>
              <a:rPr sz="1200" spc="-10" dirty="0">
                <a:solidFill>
                  <a:srgbClr val="FFFFFF"/>
                </a:solidFill>
                <a:latin typeface="+mn-ea"/>
                <a:ea typeface="+mn-ea"/>
                <a:cs typeface="Arial"/>
              </a:rPr>
              <a:t>r</a:t>
            </a:r>
            <a:r>
              <a:rPr sz="1200" spc="-155" dirty="0">
                <a:solidFill>
                  <a:srgbClr val="FFFFFF"/>
                </a:solidFill>
                <a:latin typeface="+mn-ea"/>
                <a:ea typeface="+mn-ea"/>
                <a:cs typeface="Arial"/>
              </a:rPr>
              <a:t> </a:t>
            </a:r>
            <a:r>
              <a:rPr sz="1200" dirty="0">
                <a:solidFill>
                  <a:srgbClr val="FFFFFF"/>
                </a:solidFill>
                <a:latin typeface="+mn-ea"/>
                <a:ea typeface="+mn-ea"/>
                <a:cs typeface="Arial"/>
              </a:rPr>
              <a:t>v</a:t>
            </a:r>
            <a:r>
              <a:rPr sz="1200" spc="-155" dirty="0">
                <a:solidFill>
                  <a:srgbClr val="FFFFFF"/>
                </a:solidFill>
                <a:latin typeface="+mn-ea"/>
                <a:ea typeface="+mn-ea"/>
                <a:cs typeface="Arial"/>
              </a:rPr>
              <a:t> </a:t>
            </a:r>
            <a:r>
              <a:rPr sz="1200" dirty="0">
                <a:solidFill>
                  <a:srgbClr val="FFFFFF"/>
                </a:solidFill>
                <a:latin typeface="+mn-ea"/>
                <a:ea typeface="+mn-ea"/>
                <a:cs typeface="Arial"/>
              </a:rPr>
              <a:t>i</a:t>
            </a:r>
            <a:r>
              <a:rPr sz="1200" spc="-155" dirty="0">
                <a:solidFill>
                  <a:srgbClr val="FFFFFF"/>
                </a:solidFill>
                <a:latin typeface="+mn-ea"/>
                <a:ea typeface="+mn-ea"/>
                <a:cs typeface="Arial"/>
              </a:rPr>
              <a:t> </a:t>
            </a:r>
            <a:r>
              <a:rPr sz="1200" dirty="0">
                <a:solidFill>
                  <a:srgbClr val="FFFFFF"/>
                </a:solidFill>
                <a:latin typeface="+mn-ea"/>
                <a:ea typeface="+mn-ea"/>
                <a:cs typeface="Arial"/>
              </a:rPr>
              <a:t>v</a:t>
            </a:r>
            <a:r>
              <a:rPr sz="1200" spc="-150" dirty="0">
                <a:solidFill>
                  <a:srgbClr val="FFFFFF"/>
                </a:solidFill>
                <a:latin typeface="+mn-ea"/>
                <a:ea typeface="+mn-ea"/>
                <a:cs typeface="Arial"/>
              </a:rPr>
              <a:t> </a:t>
            </a:r>
            <a:r>
              <a:rPr sz="1200" dirty="0">
                <a:solidFill>
                  <a:srgbClr val="FFFFFF"/>
                </a:solidFill>
                <a:latin typeface="+mn-ea"/>
                <a:ea typeface="+mn-ea"/>
                <a:cs typeface="Arial"/>
              </a:rPr>
              <a:t>o</a:t>
            </a:r>
            <a:r>
              <a:rPr sz="1200" spc="-155" dirty="0">
                <a:solidFill>
                  <a:srgbClr val="FFFFFF"/>
                </a:solidFill>
                <a:latin typeface="+mn-ea"/>
                <a:ea typeface="+mn-ea"/>
                <a:cs typeface="Arial"/>
              </a:rPr>
              <a:t> </a:t>
            </a:r>
            <a:r>
              <a:rPr sz="1200" spc="-10" dirty="0">
                <a:solidFill>
                  <a:srgbClr val="FFFFFF"/>
                </a:solidFill>
                <a:latin typeface="+mn-ea"/>
                <a:ea typeface="+mn-ea"/>
                <a:cs typeface="Arial"/>
              </a:rPr>
              <a:t>r</a:t>
            </a:r>
            <a:r>
              <a:rPr sz="1200" spc="-155" dirty="0">
                <a:solidFill>
                  <a:srgbClr val="FFFFFF"/>
                </a:solidFill>
                <a:latin typeface="+mn-ea"/>
                <a:ea typeface="+mn-ea"/>
                <a:cs typeface="Arial"/>
              </a:rPr>
              <a:t> </a:t>
            </a:r>
            <a:r>
              <a:rPr sz="1200" spc="-50" dirty="0">
                <a:solidFill>
                  <a:srgbClr val="FFFFFF"/>
                </a:solidFill>
                <a:latin typeface="+mn-ea"/>
                <a:ea typeface="+mn-ea"/>
                <a:cs typeface="Arial"/>
              </a:rPr>
              <a:t>s</a:t>
            </a:r>
            <a:endParaRPr sz="1200" dirty="0">
              <a:latin typeface="+mn-ea"/>
              <a:ea typeface="+mn-ea"/>
              <a:cs typeface="Arial"/>
            </a:endParaRPr>
          </a:p>
          <a:p>
            <a:pPr>
              <a:lnSpc>
                <a:spcPct val="100000"/>
              </a:lnSpc>
            </a:pPr>
            <a:endParaRPr sz="1200" dirty="0">
              <a:latin typeface="+mn-ea"/>
              <a:ea typeface="+mn-ea"/>
              <a:cs typeface="Arial"/>
            </a:endParaRPr>
          </a:p>
          <a:p>
            <a:pPr>
              <a:lnSpc>
                <a:spcPct val="100000"/>
              </a:lnSpc>
              <a:spcBef>
                <a:spcPts val="345"/>
              </a:spcBef>
            </a:pPr>
            <a:endParaRPr sz="1200" dirty="0">
              <a:latin typeface="+mn-ea"/>
              <a:ea typeface="+mn-ea"/>
              <a:cs typeface="Arial"/>
            </a:endParaRPr>
          </a:p>
          <a:p>
            <a:pPr marL="12700" marR="5080">
              <a:lnSpc>
                <a:spcPct val="125000"/>
              </a:lnSpc>
              <a:spcBef>
                <a:spcPts val="5"/>
              </a:spcBef>
            </a:pPr>
            <a:endParaRPr sz="1350" dirty="0">
              <a:latin typeface="+mn-ea"/>
              <a:ea typeface="+mn-ea"/>
              <a:cs typeface="Ryo Gothic Std R"/>
            </a:endParaRPr>
          </a:p>
        </p:txBody>
      </p:sp>
      <p:sp>
        <p:nvSpPr>
          <p:cNvPr id="10" name="object 10"/>
          <p:cNvSpPr txBox="1"/>
          <p:nvPr/>
        </p:nvSpPr>
        <p:spPr>
          <a:xfrm>
            <a:off x="11673045" y="6553200"/>
            <a:ext cx="346075" cy="153247"/>
          </a:xfrm>
          <a:prstGeom prst="rect">
            <a:avLst/>
          </a:prstGeom>
        </p:spPr>
        <p:txBody>
          <a:bodyPr vert="horz" wrap="square" lIns="0" tIns="14605" rIns="0" bIns="0" rtlCol="0">
            <a:spAutoFit/>
          </a:bodyPr>
          <a:lstStyle/>
          <a:p>
            <a:pPr marL="12700">
              <a:lnSpc>
                <a:spcPct val="100000"/>
              </a:lnSpc>
              <a:spcBef>
                <a:spcPts val="115"/>
              </a:spcBef>
            </a:pPr>
            <a:r>
              <a:rPr sz="900" spc="-40" dirty="0">
                <a:solidFill>
                  <a:srgbClr val="FFFFFF"/>
                </a:solidFill>
                <a:latin typeface="+mn-ea"/>
                <a:ea typeface="+mn-ea"/>
                <a:cs typeface="Tahoma"/>
              </a:rPr>
              <a:t>25</a:t>
            </a:r>
            <a:r>
              <a:rPr sz="900" spc="-95" dirty="0">
                <a:solidFill>
                  <a:srgbClr val="FFFFFF"/>
                </a:solidFill>
                <a:latin typeface="+mn-ea"/>
                <a:ea typeface="+mn-ea"/>
                <a:cs typeface="Tahoma"/>
              </a:rPr>
              <a:t> </a:t>
            </a:r>
            <a:r>
              <a:rPr sz="900" spc="-25" dirty="0">
                <a:solidFill>
                  <a:srgbClr val="FFFFFF"/>
                </a:solidFill>
                <a:latin typeface="+mn-ea"/>
                <a:ea typeface="+mn-ea"/>
                <a:cs typeface="Tahoma"/>
              </a:rPr>
              <a:t>/</a:t>
            </a:r>
            <a:r>
              <a:rPr sz="900" spc="-90" dirty="0">
                <a:solidFill>
                  <a:srgbClr val="FFFFFF"/>
                </a:solidFill>
                <a:latin typeface="+mn-ea"/>
                <a:ea typeface="+mn-ea"/>
                <a:cs typeface="Tahoma"/>
              </a:rPr>
              <a:t> </a:t>
            </a:r>
            <a:r>
              <a:rPr sz="900" spc="-25" dirty="0">
                <a:solidFill>
                  <a:srgbClr val="FFFFFF"/>
                </a:solidFill>
                <a:latin typeface="+mn-ea"/>
                <a:ea typeface="+mn-ea"/>
                <a:cs typeface="Tahoma"/>
              </a:rPr>
              <a:t>29</a:t>
            </a:r>
            <a:endParaRPr sz="900" dirty="0">
              <a:latin typeface="+mn-ea"/>
              <a:ea typeface="+mn-ea"/>
              <a:cs typeface="Tahom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5" name="object 5"/>
          <p:cNvGrpSpPr/>
          <p:nvPr/>
        </p:nvGrpSpPr>
        <p:grpSpPr>
          <a:xfrm>
            <a:off x="908307" y="377916"/>
            <a:ext cx="4578093" cy="5571384"/>
            <a:chOff x="304799" y="1238249"/>
            <a:chExt cx="3048000" cy="4667250"/>
          </a:xfrm>
        </p:grpSpPr>
        <p:sp>
          <p:nvSpPr>
            <p:cNvPr id="6" name="object 6"/>
            <p:cNvSpPr/>
            <p:nvPr/>
          </p:nvSpPr>
          <p:spPr>
            <a:xfrm>
              <a:off x="304799" y="1238249"/>
              <a:ext cx="3048000" cy="4667250"/>
            </a:xfrm>
            <a:custGeom>
              <a:avLst/>
              <a:gdLst/>
              <a:ahLst/>
              <a:cxnLst/>
              <a:rect l="l" t="t" r="r" b="b"/>
              <a:pathLst>
                <a:path w="3048000" h="4667250">
                  <a:moveTo>
                    <a:pt x="3047999" y="4667249"/>
                  </a:moveTo>
                  <a:lnTo>
                    <a:pt x="0" y="4667249"/>
                  </a:lnTo>
                  <a:lnTo>
                    <a:pt x="0" y="0"/>
                  </a:lnTo>
                  <a:lnTo>
                    <a:pt x="3047999" y="0"/>
                  </a:lnTo>
                  <a:lnTo>
                    <a:pt x="3047999" y="4667249"/>
                  </a:lnTo>
                  <a:close/>
                </a:path>
              </a:pathLst>
            </a:custGeom>
            <a:solidFill>
              <a:srgbClr val="FFFFFF"/>
            </a:solidFill>
          </p:spPr>
          <p:txBody>
            <a:bodyPr wrap="square" lIns="0" tIns="0" rIns="0" bIns="0" rtlCol="0"/>
            <a:lstStyle/>
            <a:p>
              <a:endParaRPr>
                <a:latin typeface="+mn-ea"/>
                <a:ea typeface="+mn-ea"/>
              </a:endParaRPr>
            </a:p>
          </p:txBody>
        </p:sp>
        <p:pic>
          <p:nvPicPr>
            <p:cNvPr id="7" name="object 7"/>
            <p:cNvPicPr/>
            <p:nvPr/>
          </p:nvPicPr>
          <p:blipFill>
            <a:blip r:embed="rId2" cstate="print"/>
            <a:stretch>
              <a:fillRect/>
            </a:stretch>
          </p:blipFill>
          <p:spPr>
            <a:xfrm>
              <a:off x="581024" y="1238249"/>
              <a:ext cx="2495549" cy="4667249"/>
            </a:xfrm>
            <a:prstGeom prst="rect">
              <a:avLst/>
            </a:prstGeom>
          </p:spPr>
        </p:pic>
      </p:grpSp>
      <p:grpSp>
        <p:nvGrpSpPr>
          <p:cNvPr id="13" name="object 13"/>
          <p:cNvGrpSpPr/>
          <p:nvPr/>
        </p:nvGrpSpPr>
        <p:grpSpPr>
          <a:xfrm>
            <a:off x="0" y="0"/>
            <a:ext cx="12192000" cy="342900"/>
            <a:chOff x="0" y="0"/>
            <a:chExt cx="12192000" cy="342900"/>
          </a:xfrm>
        </p:grpSpPr>
        <p:sp>
          <p:nvSpPr>
            <p:cNvPr id="14" name="object 14"/>
            <p:cNvSpPr/>
            <p:nvPr/>
          </p:nvSpPr>
          <p:spPr>
            <a:xfrm>
              <a:off x="0" y="0"/>
              <a:ext cx="12192000" cy="342900"/>
            </a:xfrm>
            <a:custGeom>
              <a:avLst/>
              <a:gdLst/>
              <a:ahLst/>
              <a:cxnLst/>
              <a:rect l="l" t="t" r="r" b="b"/>
              <a:pathLst>
                <a:path w="12192000" h="342900">
                  <a:moveTo>
                    <a:pt x="12191999" y="342899"/>
                  </a:moveTo>
                  <a:lnTo>
                    <a:pt x="0" y="342899"/>
                  </a:lnTo>
                  <a:lnTo>
                    <a:pt x="0" y="0"/>
                  </a:lnTo>
                  <a:lnTo>
                    <a:pt x="12191999" y="0"/>
                  </a:lnTo>
                  <a:lnTo>
                    <a:pt x="12191999" y="342899"/>
                  </a:lnTo>
                  <a:close/>
                </a:path>
              </a:pathLst>
            </a:custGeom>
            <a:solidFill>
              <a:srgbClr val="1F3A5E"/>
            </a:solidFill>
          </p:spPr>
          <p:txBody>
            <a:bodyPr wrap="square" lIns="0" tIns="0" rIns="0" bIns="0" rtlCol="0"/>
            <a:lstStyle/>
            <a:p>
              <a:endParaRPr>
                <a:latin typeface="+mn-ea"/>
                <a:ea typeface="+mn-ea"/>
              </a:endParaRPr>
            </a:p>
          </p:txBody>
        </p:sp>
        <p:sp>
          <p:nvSpPr>
            <p:cNvPr id="15" name="object 15"/>
            <p:cNvSpPr/>
            <p:nvPr/>
          </p:nvSpPr>
          <p:spPr>
            <a:xfrm>
              <a:off x="228599" y="104774"/>
              <a:ext cx="28575" cy="133350"/>
            </a:xfrm>
            <a:custGeom>
              <a:avLst/>
              <a:gdLst/>
              <a:ahLst/>
              <a:cxnLst/>
              <a:rect l="l" t="t" r="r" b="b"/>
              <a:pathLst>
                <a:path w="28575" h="133350">
                  <a:moveTo>
                    <a:pt x="28574" y="133349"/>
                  </a:moveTo>
                  <a:lnTo>
                    <a:pt x="0" y="133349"/>
                  </a:lnTo>
                  <a:lnTo>
                    <a:pt x="0" y="0"/>
                  </a:lnTo>
                  <a:lnTo>
                    <a:pt x="28574" y="0"/>
                  </a:lnTo>
                  <a:lnTo>
                    <a:pt x="28574" y="133349"/>
                  </a:lnTo>
                  <a:close/>
                </a:path>
              </a:pathLst>
            </a:custGeom>
            <a:solidFill>
              <a:srgbClr val="B8860A"/>
            </a:solidFill>
          </p:spPr>
          <p:txBody>
            <a:bodyPr wrap="square" lIns="0" tIns="0" rIns="0" bIns="0" rtlCol="0"/>
            <a:lstStyle/>
            <a:p>
              <a:endParaRPr>
                <a:latin typeface="+mn-ea"/>
                <a:ea typeface="+mn-ea"/>
              </a:endParaRPr>
            </a:p>
          </p:txBody>
        </p:sp>
      </p:grpSp>
      <p:sp>
        <p:nvSpPr>
          <p:cNvPr id="16" name="object 16"/>
          <p:cNvSpPr txBox="1"/>
          <p:nvPr/>
        </p:nvSpPr>
        <p:spPr>
          <a:xfrm>
            <a:off x="339724" y="86740"/>
            <a:ext cx="1736089" cy="168635"/>
          </a:xfrm>
          <a:prstGeom prst="rect">
            <a:avLst/>
          </a:prstGeom>
        </p:spPr>
        <p:txBody>
          <a:bodyPr vert="horz" wrap="square" lIns="0" tIns="14604" rIns="0" bIns="0" rtlCol="0">
            <a:spAutoFit/>
          </a:bodyPr>
          <a:lstStyle/>
          <a:p>
            <a:pPr marL="12700">
              <a:lnSpc>
                <a:spcPct val="100000"/>
              </a:lnSpc>
              <a:spcBef>
                <a:spcPts val="114"/>
              </a:spcBef>
            </a:pPr>
            <a:r>
              <a:rPr sz="1000" b="1" spc="-35" dirty="0">
                <a:solidFill>
                  <a:srgbClr val="FFFFFF"/>
                </a:solidFill>
                <a:latin typeface="+mn-ea"/>
                <a:ea typeface="+mn-ea"/>
                <a:cs typeface="BIZ UDPGothic"/>
              </a:rPr>
              <a:t>病的骨折  症例相談</a:t>
            </a:r>
            <a:r>
              <a:rPr sz="1000" b="1" spc="-150" dirty="0">
                <a:solidFill>
                  <a:srgbClr val="FFFFFF"/>
                </a:solidFill>
                <a:latin typeface="+mn-ea"/>
                <a:ea typeface="+mn-ea"/>
                <a:cs typeface="Ryo Gothic Std B"/>
              </a:rPr>
              <a:t>テンプレート</a:t>
            </a:r>
            <a:endParaRPr sz="1000" dirty="0">
              <a:latin typeface="+mn-ea"/>
              <a:ea typeface="+mn-ea"/>
              <a:cs typeface="Ryo Gothic Std B"/>
            </a:endParaRPr>
          </a:p>
        </p:txBody>
      </p:sp>
      <p:sp>
        <p:nvSpPr>
          <p:cNvPr id="19" name="object 19"/>
          <p:cNvSpPr txBox="1"/>
          <p:nvPr/>
        </p:nvSpPr>
        <p:spPr>
          <a:xfrm>
            <a:off x="11671844" y="6647179"/>
            <a:ext cx="342265" cy="115416"/>
          </a:xfrm>
          <a:prstGeom prst="rect">
            <a:avLst/>
          </a:prstGeom>
        </p:spPr>
        <p:txBody>
          <a:bodyPr vert="horz" wrap="square" lIns="0" tIns="0" rIns="0" bIns="0" rtlCol="0">
            <a:spAutoFit/>
          </a:bodyPr>
          <a:lstStyle/>
          <a:p>
            <a:pPr marL="38100">
              <a:lnSpc>
                <a:spcPts val="919"/>
              </a:lnSpc>
            </a:pPr>
            <a:fld id="{81D60167-4931-47E6-BA6A-407CBD079E47}" type="slidenum">
              <a:rPr sz="800" spc="-35" dirty="0">
                <a:solidFill>
                  <a:srgbClr val="595959"/>
                </a:solidFill>
                <a:latin typeface="+mn-ea"/>
                <a:ea typeface="+mn-ea"/>
                <a:cs typeface="Tahoma"/>
              </a:rPr>
              <a:t>15</a:t>
            </a:fld>
            <a:r>
              <a:rPr sz="800" spc="-80" dirty="0">
                <a:solidFill>
                  <a:srgbClr val="595959"/>
                </a:solidFill>
                <a:latin typeface="+mn-ea"/>
                <a:ea typeface="+mn-ea"/>
                <a:cs typeface="Tahoma"/>
              </a:rPr>
              <a:t> </a:t>
            </a:r>
            <a:r>
              <a:rPr sz="800" spc="-15" dirty="0">
                <a:solidFill>
                  <a:srgbClr val="595959"/>
                </a:solidFill>
                <a:latin typeface="+mn-ea"/>
                <a:ea typeface="+mn-ea"/>
                <a:cs typeface="Tahoma"/>
              </a:rPr>
              <a:t>/</a:t>
            </a:r>
            <a:r>
              <a:rPr sz="800" spc="-75" dirty="0">
                <a:solidFill>
                  <a:srgbClr val="595959"/>
                </a:solidFill>
                <a:latin typeface="+mn-ea"/>
                <a:ea typeface="+mn-ea"/>
                <a:cs typeface="Tahoma"/>
              </a:rPr>
              <a:t> </a:t>
            </a:r>
            <a:r>
              <a:rPr sz="800" spc="-25" dirty="0">
                <a:solidFill>
                  <a:srgbClr val="595959"/>
                </a:solidFill>
                <a:latin typeface="+mn-ea"/>
                <a:ea typeface="+mn-ea"/>
                <a:cs typeface="Tahoma"/>
              </a:rPr>
              <a:t>29</a:t>
            </a:r>
            <a:endParaRPr sz="800">
              <a:latin typeface="+mn-ea"/>
              <a:ea typeface="+mn-ea"/>
              <a:cs typeface="Tahoma"/>
            </a:endParaRPr>
          </a:p>
        </p:txBody>
      </p:sp>
      <p:sp>
        <p:nvSpPr>
          <p:cNvPr id="17" name="object 17"/>
          <p:cNvSpPr txBox="1"/>
          <p:nvPr/>
        </p:nvSpPr>
        <p:spPr>
          <a:xfrm>
            <a:off x="10833594" y="87979"/>
            <a:ext cx="1358405" cy="170560"/>
          </a:xfrm>
          <a:prstGeom prst="rect">
            <a:avLst/>
          </a:prstGeom>
        </p:spPr>
        <p:txBody>
          <a:bodyPr vert="horz" wrap="square" lIns="0" tIns="16510" rIns="0" bIns="0" rtlCol="0">
            <a:spAutoFit/>
          </a:bodyPr>
          <a:lstStyle/>
          <a:p>
            <a:pPr marL="12700">
              <a:lnSpc>
                <a:spcPct val="100000"/>
              </a:lnSpc>
              <a:spcBef>
                <a:spcPts val="130"/>
              </a:spcBef>
            </a:pPr>
            <a:r>
              <a:rPr sz="1000" spc="-50" dirty="0">
                <a:solidFill>
                  <a:srgbClr val="FFFFFF"/>
                </a:solidFill>
                <a:latin typeface="+mn-ea"/>
                <a:ea typeface="+mn-ea"/>
                <a:cs typeface="SimSun"/>
              </a:rPr>
              <a:t>東北大学整形外科</a:t>
            </a:r>
            <a:endParaRPr sz="1000" dirty="0">
              <a:latin typeface="+mn-ea"/>
              <a:ea typeface="+mn-ea"/>
              <a:cs typeface="SimSun"/>
            </a:endParaRPr>
          </a:p>
        </p:txBody>
      </p:sp>
      <p:sp>
        <p:nvSpPr>
          <p:cNvPr id="21" name="テキスト ボックス 20">
            <a:extLst>
              <a:ext uri="{FF2B5EF4-FFF2-40B4-BE49-F238E27FC236}">
                <a16:creationId xmlns:a16="http://schemas.microsoft.com/office/drawing/2014/main" id="{B17CF82B-3AFF-FBC6-26C7-0BC4E4450286}"/>
              </a:ext>
            </a:extLst>
          </p:cNvPr>
          <p:cNvSpPr txBox="1"/>
          <p:nvPr/>
        </p:nvSpPr>
        <p:spPr>
          <a:xfrm>
            <a:off x="1322166" y="5949300"/>
            <a:ext cx="10537966" cy="646331"/>
          </a:xfrm>
          <a:prstGeom prst="rect">
            <a:avLst/>
          </a:prstGeom>
          <a:noFill/>
        </p:spPr>
        <p:txBody>
          <a:bodyPr wrap="square">
            <a:spAutoFit/>
          </a:bodyPr>
          <a:lstStyle/>
          <a:p>
            <a:r>
              <a:rPr kumimoji="1" lang="ja-JP" altLang="en-US">
                <a:latin typeface="+mn-ea"/>
                <a:ea typeface="+mn-ea"/>
              </a:rPr>
              <a:t>整復位が良くとも病的骨折の骨癒合率は低く、予後が良い（</a:t>
            </a:r>
            <a:r>
              <a:rPr kumimoji="1" lang="en-US" altLang="ja-JP" dirty="0">
                <a:latin typeface="+mn-ea"/>
                <a:ea typeface="+mn-ea"/>
              </a:rPr>
              <a:t>1</a:t>
            </a:r>
            <a:r>
              <a:rPr kumimoji="1" lang="ja-JP" altLang="en-US">
                <a:latin typeface="+mn-ea"/>
                <a:ea typeface="+mn-ea"/>
              </a:rPr>
              <a:t>年以上</a:t>
            </a:r>
            <a:r>
              <a:rPr lang="ja-JP" altLang="en-US">
                <a:latin typeface="+mn-ea"/>
                <a:ea typeface="+mn-ea"/>
              </a:rPr>
              <a:t>）</a:t>
            </a:r>
            <a:r>
              <a:rPr kumimoji="1" lang="ja-JP" altLang="en-US">
                <a:latin typeface="+mn-ea"/>
                <a:ea typeface="+mn-ea"/>
              </a:rPr>
              <a:t>と破綻する可能性がある。</a:t>
            </a:r>
            <a:endParaRPr kumimoji="1" lang="en-US" altLang="ja-JP" dirty="0">
              <a:latin typeface="+mn-ea"/>
              <a:ea typeface="+mn-ea"/>
            </a:endParaRPr>
          </a:p>
          <a:p>
            <a:r>
              <a:rPr lang="ja-JP" altLang="en-US">
                <a:latin typeface="+mn-ea"/>
                <a:ea typeface="+mn-ea"/>
              </a:rPr>
              <a:t>（参考）通常の転子部骨折の骨癒合不全は</a:t>
            </a:r>
            <a:r>
              <a:rPr lang="en-US" altLang="ja-JP" dirty="0">
                <a:latin typeface="+mn-ea"/>
                <a:ea typeface="+mn-ea"/>
              </a:rPr>
              <a:t>0.4-2.9%</a:t>
            </a:r>
          </a:p>
        </p:txBody>
      </p:sp>
      <p:pic>
        <p:nvPicPr>
          <p:cNvPr id="24" name="図 23">
            <a:extLst>
              <a:ext uri="{FF2B5EF4-FFF2-40B4-BE49-F238E27FC236}">
                <a16:creationId xmlns:a16="http://schemas.microsoft.com/office/drawing/2014/main" id="{B7CCA4F6-F832-DDE5-04A9-3850680F0FC7}"/>
              </a:ext>
            </a:extLst>
          </p:cNvPr>
          <p:cNvPicPr>
            <a:picLocks noChangeAspect="1"/>
          </p:cNvPicPr>
          <p:nvPr/>
        </p:nvPicPr>
        <p:blipFill>
          <a:blip r:embed="rId3"/>
          <a:stretch>
            <a:fillRect/>
          </a:stretch>
        </p:blipFill>
        <p:spPr>
          <a:xfrm>
            <a:off x="6591149" y="377916"/>
            <a:ext cx="5563606" cy="5455574"/>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10795"/>
            <a:ext cx="12191999" cy="6857999"/>
            <a:chOff x="0" y="141605"/>
            <a:chExt cx="12191999" cy="6857999"/>
          </a:xfrm>
        </p:grpSpPr>
        <p:pic>
          <p:nvPicPr>
            <p:cNvPr id="3" name="object 3"/>
            <p:cNvPicPr/>
            <p:nvPr/>
          </p:nvPicPr>
          <p:blipFill>
            <a:blip r:embed="rId2" cstate="print"/>
            <a:stretch>
              <a:fillRect/>
            </a:stretch>
          </p:blipFill>
          <p:spPr>
            <a:xfrm>
              <a:off x="0" y="141605"/>
              <a:ext cx="12191999" cy="6857999"/>
            </a:xfrm>
            <a:prstGeom prst="rect">
              <a:avLst/>
            </a:prstGeom>
          </p:spPr>
        </p:pic>
        <p:sp>
          <p:nvSpPr>
            <p:cNvPr id="5" name="object 5"/>
            <p:cNvSpPr/>
            <p:nvPr/>
          </p:nvSpPr>
          <p:spPr>
            <a:xfrm>
              <a:off x="1581149" y="4952999"/>
              <a:ext cx="9086850" cy="762000"/>
            </a:xfrm>
            <a:custGeom>
              <a:avLst/>
              <a:gdLst/>
              <a:ahLst/>
              <a:cxnLst/>
              <a:rect l="l" t="t" r="r" b="b"/>
              <a:pathLst>
                <a:path w="9086850" h="762000">
                  <a:moveTo>
                    <a:pt x="0" y="761999"/>
                  </a:moveTo>
                  <a:lnTo>
                    <a:pt x="9086849" y="761999"/>
                  </a:lnTo>
                  <a:lnTo>
                    <a:pt x="9086849" y="0"/>
                  </a:lnTo>
                  <a:lnTo>
                    <a:pt x="0" y="0"/>
                  </a:lnTo>
                  <a:lnTo>
                    <a:pt x="0" y="761999"/>
                  </a:lnTo>
                  <a:close/>
                </a:path>
              </a:pathLst>
            </a:custGeom>
            <a:solidFill>
              <a:srgbClr val="FFFFFF"/>
            </a:solidFill>
          </p:spPr>
          <p:txBody>
            <a:bodyPr wrap="square" lIns="0" tIns="0" rIns="0" bIns="0" rtlCol="0"/>
            <a:lstStyle/>
            <a:p>
              <a:endParaRPr>
                <a:latin typeface="+mn-ea"/>
                <a:ea typeface="+mn-ea"/>
              </a:endParaRPr>
            </a:p>
          </p:txBody>
        </p:sp>
        <p:sp>
          <p:nvSpPr>
            <p:cNvPr id="6" name="object 6"/>
            <p:cNvSpPr/>
            <p:nvPr/>
          </p:nvSpPr>
          <p:spPr>
            <a:xfrm>
              <a:off x="1528762" y="4957762"/>
              <a:ext cx="9134475" cy="752475"/>
            </a:xfrm>
            <a:custGeom>
              <a:avLst/>
              <a:gdLst/>
              <a:ahLst/>
              <a:cxnLst/>
              <a:rect l="l" t="t" r="r" b="b"/>
              <a:pathLst>
                <a:path w="9134475" h="752475">
                  <a:moveTo>
                    <a:pt x="0" y="0"/>
                  </a:moveTo>
                  <a:lnTo>
                    <a:pt x="9134474" y="0"/>
                  </a:lnTo>
                  <a:lnTo>
                    <a:pt x="9134474" y="752474"/>
                  </a:lnTo>
                  <a:lnTo>
                    <a:pt x="0" y="752474"/>
                  </a:lnTo>
                  <a:lnTo>
                    <a:pt x="0" y="0"/>
                  </a:lnTo>
                  <a:close/>
                </a:path>
              </a:pathLst>
            </a:custGeom>
            <a:ln w="9524">
              <a:solidFill>
                <a:srgbClr val="E9E9E9"/>
              </a:solidFill>
            </a:ln>
          </p:spPr>
          <p:txBody>
            <a:bodyPr wrap="square" lIns="0" tIns="0" rIns="0" bIns="0" rtlCol="0"/>
            <a:lstStyle/>
            <a:p>
              <a:endParaRPr>
                <a:latin typeface="+mn-ea"/>
                <a:ea typeface="+mn-ea"/>
              </a:endParaRPr>
            </a:p>
          </p:txBody>
        </p:sp>
      </p:grpSp>
      <p:sp>
        <p:nvSpPr>
          <p:cNvPr id="8" name="object 8"/>
          <p:cNvSpPr txBox="1"/>
          <p:nvPr/>
        </p:nvSpPr>
        <p:spPr>
          <a:xfrm>
            <a:off x="2977256" y="2813557"/>
            <a:ext cx="6205855" cy="1444625"/>
          </a:xfrm>
          <a:prstGeom prst="rect">
            <a:avLst/>
          </a:prstGeom>
        </p:spPr>
        <p:txBody>
          <a:bodyPr vert="horz" wrap="square" lIns="0" tIns="12065" rIns="0" bIns="0" rtlCol="0">
            <a:spAutoFit/>
          </a:bodyPr>
          <a:lstStyle/>
          <a:p>
            <a:pPr marL="6350" algn="ctr">
              <a:lnSpc>
                <a:spcPts val="5585"/>
              </a:lnSpc>
              <a:spcBef>
                <a:spcPts val="95"/>
              </a:spcBef>
            </a:pPr>
            <a:r>
              <a:rPr sz="4750" b="1" spc="-370" dirty="0">
                <a:solidFill>
                  <a:srgbClr val="1F3A5E"/>
                </a:solidFill>
                <a:latin typeface="+mn-ea"/>
                <a:ea typeface="+mn-ea"/>
                <a:cs typeface="BIZ UDPGothic"/>
              </a:rPr>
              <a:t>東北大学</a:t>
            </a:r>
            <a:r>
              <a:rPr sz="4750" b="1" spc="-575" dirty="0">
                <a:solidFill>
                  <a:srgbClr val="1F3A5E"/>
                </a:solidFill>
                <a:latin typeface="+mn-ea"/>
                <a:ea typeface="+mn-ea"/>
                <a:cs typeface="Ryo Gothic Std B"/>
              </a:rPr>
              <a:t>での</a:t>
            </a:r>
            <a:endParaRPr sz="4750" dirty="0">
              <a:latin typeface="+mn-ea"/>
              <a:ea typeface="+mn-ea"/>
              <a:cs typeface="Ryo Gothic Std B"/>
            </a:endParaRPr>
          </a:p>
          <a:p>
            <a:pPr algn="ctr">
              <a:lnSpc>
                <a:spcPts val="5585"/>
              </a:lnSpc>
            </a:pPr>
            <a:r>
              <a:rPr sz="4750" b="1" spc="-325" dirty="0">
                <a:solidFill>
                  <a:srgbClr val="1F3A5E"/>
                </a:solidFill>
                <a:latin typeface="+mn-ea"/>
                <a:ea typeface="+mn-ea"/>
                <a:cs typeface="BIZ UDPGothic"/>
              </a:rPr>
              <a:t>転移性脊椎腫瘍</a:t>
            </a:r>
            <a:r>
              <a:rPr sz="4750" b="1" spc="-375" dirty="0">
                <a:solidFill>
                  <a:srgbClr val="1F3A5E"/>
                </a:solidFill>
                <a:latin typeface="+mn-ea"/>
                <a:ea typeface="+mn-ea"/>
                <a:cs typeface="Ryo Gothic Std B"/>
              </a:rPr>
              <a:t>の</a:t>
            </a:r>
            <a:r>
              <a:rPr sz="4750" b="1" spc="-420" dirty="0">
                <a:solidFill>
                  <a:srgbClr val="1F3A5E"/>
                </a:solidFill>
                <a:latin typeface="+mn-ea"/>
                <a:ea typeface="+mn-ea"/>
                <a:cs typeface="BIZ UDPGothic"/>
              </a:rPr>
              <a:t>治療例</a:t>
            </a:r>
            <a:endParaRPr sz="4750" dirty="0">
              <a:latin typeface="+mn-ea"/>
              <a:ea typeface="+mn-ea"/>
              <a:cs typeface="BIZ UDPGothic"/>
            </a:endParaRPr>
          </a:p>
        </p:txBody>
      </p:sp>
      <p:sp>
        <p:nvSpPr>
          <p:cNvPr id="9" name="object 9"/>
          <p:cNvSpPr/>
          <p:nvPr/>
        </p:nvSpPr>
        <p:spPr>
          <a:xfrm>
            <a:off x="1523999" y="4952999"/>
            <a:ext cx="57150" cy="762000"/>
          </a:xfrm>
          <a:custGeom>
            <a:avLst/>
            <a:gdLst/>
            <a:ahLst/>
            <a:cxnLst/>
            <a:rect l="l" t="t" r="r" b="b"/>
            <a:pathLst>
              <a:path w="57150" h="762000">
                <a:moveTo>
                  <a:pt x="57149" y="761999"/>
                </a:moveTo>
                <a:lnTo>
                  <a:pt x="0" y="761999"/>
                </a:lnTo>
                <a:lnTo>
                  <a:pt x="0" y="0"/>
                </a:lnTo>
                <a:lnTo>
                  <a:pt x="57149" y="0"/>
                </a:lnTo>
                <a:lnTo>
                  <a:pt x="57149" y="761999"/>
                </a:lnTo>
                <a:close/>
              </a:path>
            </a:pathLst>
          </a:custGeom>
          <a:solidFill>
            <a:srgbClr val="B8860A"/>
          </a:solidFill>
        </p:spPr>
        <p:txBody>
          <a:bodyPr wrap="square" lIns="0" tIns="0" rIns="0" bIns="0" rtlCol="0"/>
          <a:lstStyle/>
          <a:p>
            <a:endParaRPr>
              <a:latin typeface="+mn-ea"/>
              <a:ea typeface="+mn-ea"/>
            </a:endParaRPr>
          </a:p>
        </p:txBody>
      </p:sp>
      <p:sp>
        <p:nvSpPr>
          <p:cNvPr id="10" name="object 10"/>
          <p:cNvSpPr txBox="1"/>
          <p:nvPr/>
        </p:nvSpPr>
        <p:spPr>
          <a:xfrm>
            <a:off x="1581149" y="5127561"/>
            <a:ext cx="9077325" cy="293029"/>
          </a:xfrm>
          <a:prstGeom prst="rect">
            <a:avLst/>
          </a:prstGeom>
        </p:spPr>
        <p:txBody>
          <a:bodyPr vert="horz" wrap="square" lIns="0" tIns="15875" rIns="0" bIns="0" rtlCol="0">
            <a:spAutoFit/>
          </a:bodyPr>
          <a:lstStyle/>
          <a:p>
            <a:pPr marL="285750">
              <a:lnSpc>
                <a:spcPct val="100000"/>
              </a:lnSpc>
              <a:spcBef>
                <a:spcPts val="125"/>
              </a:spcBef>
            </a:pPr>
            <a:r>
              <a:rPr b="1" spc="-200" dirty="0">
                <a:solidFill>
                  <a:srgbClr val="BF382A"/>
                </a:solidFill>
                <a:latin typeface="+mn-ea"/>
                <a:ea typeface="+mn-ea"/>
                <a:cs typeface="Tahoma"/>
              </a:rPr>
              <a:t>※</a:t>
            </a:r>
            <a:r>
              <a:rPr lang="ja-JP" altLang="en-US">
                <a:latin typeface="+mn-ea"/>
                <a:ea typeface="+mn-ea"/>
              </a:rPr>
              <a:t>フローチャートが全てではなく、個々の症例に応じて手術適応の判断をしています。 </a:t>
            </a:r>
            <a:endParaRPr dirty="0">
              <a:latin typeface="+mn-ea"/>
              <a:ea typeface="+mn-ea"/>
              <a:cs typeface="Ryo Gothic Std M"/>
            </a:endParaRPr>
          </a:p>
        </p:txBody>
      </p:sp>
      <p:grpSp>
        <p:nvGrpSpPr>
          <p:cNvPr id="11" name="object 11"/>
          <p:cNvGrpSpPr/>
          <p:nvPr/>
        </p:nvGrpSpPr>
        <p:grpSpPr>
          <a:xfrm>
            <a:off x="0" y="0"/>
            <a:ext cx="12192000" cy="342900"/>
            <a:chOff x="0" y="0"/>
            <a:chExt cx="12192000" cy="342900"/>
          </a:xfrm>
        </p:grpSpPr>
        <p:sp>
          <p:nvSpPr>
            <p:cNvPr id="12" name="object 12"/>
            <p:cNvSpPr/>
            <p:nvPr/>
          </p:nvSpPr>
          <p:spPr>
            <a:xfrm>
              <a:off x="0" y="0"/>
              <a:ext cx="12192000" cy="342900"/>
            </a:xfrm>
            <a:custGeom>
              <a:avLst/>
              <a:gdLst/>
              <a:ahLst/>
              <a:cxnLst/>
              <a:rect l="l" t="t" r="r" b="b"/>
              <a:pathLst>
                <a:path w="12192000" h="342900">
                  <a:moveTo>
                    <a:pt x="12191999" y="342899"/>
                  </a:moveTo>
                  <a:lnTo>
                    <a:pt x="0" y="342899"/>
                  </a:lnTo>
                  <a:lnTo>
                    <a:pt x="0" y="0"/>
                  </a:lnTo>
                  <a:lnTo>
                    <a:pt x="12191999" y="0"/>
                  </a:lnTo>
                  <a:lnTo>
                    <a:pt x="12191999" y="342899"/>
                  </a:lnTo>
                  <a:close/>
                </a:path>
              </a:pathLst>
            </a:custGeom>
            <a:solidFill>
              <a:srgbClr val="1F3A5E"/>
            </a:solidFill>
          </p:spPr>
          <p:txBody>
            <a:bodyPr wrap="square" lIns="0" tIns="0" rIns="0" bIns="0" rtlCol="0"/>
            <a:lstStyle/>
            <a:p>
              <a:endParaRPr>
                <a:latin typeface="+mn-ea"/>
                <a:ea typeface="+mn-ea"/>
              </a:endParaRPr>
            </a:p>
          </p:txBody>
        </p:sp>
        <p:sp>
          <p:nvSpPr>
            <p:cNvPr id="13" name="object 13"/>
            <p:cNvSpPr/>
            <p:nvPr/>
          </p:nvSpPr>
          <p:spPr>
            <a:xfrm>
              <a:off x="228599" y="104774"/>
              <a:ext cx="28575" cy="133350"/>
            </a:xfrm>
            <a:custGeom>
              <a:avLst/>
              <a:gdLst/>
              <a:ahLst/>
              <a:cxnLst/>
              <a:rect l="l" t="t" r="r" b="b"/>
              <a:pathLst>
                <a:path w="28575" h="133350">
                  <a:moveTo>
                    <a:pt x="28574" y="133349"/>
                  </a:moveTo>
                  <a:lnTo>
                    <a:pt x="0" y="133349"/>
                  </a:lnTo>
                  <a:lnTo>
                    <a:pt x="0" y="0"/>
                  </a:lnTo>
                  <a:lnTo>
                    <a:pt x="28574" y="0"/>
                  </a:lnTo>
                  <a:lnTo>
                    <a:pt x="28574" y="133349"/>
                  </a:lnTo>
                  <a:close/>
                </a:path>
              </a:pathLst>
            </a:custGeom>
            <a:solidFill>
              <a:srgbClr val="B8860A"/>
            </a:solidFill>
          </p:spPr>
          <p:txBody>
            <a:bodyPr wrap="square" lIns="0" tIns="0" rIns="0" bIns="0" rtlCol="0"/>
            <a:lstStyle/>
            <a:p>
              <a:endParaRPr>
                <a:latin typeface="+mn-ea"/>
                <a:ea typeface="+mn-ea"/>
              </a:endParaRPr>
            </a:p>
          </p:txBody>
        </p:sp>
      </p:grpSp>
      <p:sp>
        <p:nvSpPr>
          <p:cNvPr id="14" name="object 14"/>
          <p:cNvSpPr txBox="1"/>
          <p:nvPr/>
        </p:nvSpPr>
        <p:spPr>
          <a:xfrm>
            <a:off x="339724" y="86740"/>
            <a:ext cx="496570" cy="168635"/>
          </a:xfrm>
          <a:prstGeom prst="rect">
            <a:avLst/>
          </a:prstGeom>
        </p:spPr>
        <p:txBody>
          <a:bodyPr vert="horz" wrap="square" lIns="0" tIns="14604" rIns="0" bIns="0" rtlCol="0">
            <a:spAutoFit/>
          </a:bodyPr>
          <a:lstStyle/>
          <a:p>
            <a:pPr marL="12700">
              <a:lnSpc>
                <a:spcPct val="100000"/>
              </a:lnSpc>
              <a:spcBef>
                <a:spcPts val="114"/>
              </a:spcBef>
            </a:pPr>
            <a:r>
              <a:rPr sz="1000" b="1" spc="-65" dirty="0">
                <a:solidFill>
                  <a:srgbClr val="FFFFFF"/>
                </a:solidFill>
                <a:latin typeface="+mn-ea"/>
                <a:ea typeface="+mn-ea"/>
                <a:cs typeface="BIZ UDPGothic"/>
              </a:rPr>
              <a:t>病的骨折</a:t>
            </a:r>
            <a:endParaRPr sz="1000" dirty="0">
              <a:latin typeface="+mn-ea"/>
              <a:ea typeface="+mn-ea"/>
              <a:cs typeface="BIZ UDPGothic"/>
            </a:endParaRPr>
          </a:p>
        </p:txBody>
      </p:sp>
      <p:sp>
        <p:nvSpPr>
          <p:cNvPr id="18" name="object 18"/>
          <p:cNvSpPr txBox="1"/>
          <p:nvPr/>
        </p:nvSpPr>
        <p:spPr>
          <a:xfrm>
            <a:off x="11671844" y="6647179"/>
            <a:ext cx="342265" cy="115416"/>
          </a:xfrm>
          <a:prstGeom prst="rect">
            <a:avLst/>
          </a:prstGeom>
        </p:spPr>
        <p:txBody>
          <a:bodyPr vert="horz" wrap="square" lIns="0" tIns="0" rIns="0" bIns="0" rtlCol="0">
            <a:spAutoFit/>
          </a:bodyPr>
          <a:lstStyle/>
          <a:p>
            <a:pPr marL="38100">
              <a:lnSpc>
                <a:spcPts val="919"/>
              </a:lnSpc>
            </a:pPr>
            <a:fld id="{81D60167-4931-47E6-BA6A-407CBD079E47}" type="slidenum">
              <a:rPr sz="800" spc="-35" dirty="0">
                <a:solidFill>
                  <a:srgbClr val="595959"/>
                </a:solidFill>
                <a:latin typeface="+mn-ea"/>
                <a:ea typeface="+mn-ea"/>
                <a:cs typeface="Tahoma"/>
              </a:rPr>
              <a:t>16</a:t>
            </a:fld>
            <a:r>
              <a:rPr sz="800" spc="-80" dirty="0">
                <a:solidFill>
                  <a:srgbClr val="595959"/>
                </a:solidFill>
                <a:latin typeface="+mn-ea"/>
                <a:ea typeface="+mn-ea"/>
                <a:cs typeface="Tahoma"/>
              </a:rPr>
              <a:t> </a:t>
            </a:r>
            <a:r>
              <a:rPr sz="800" spc="-15" dirty="0">
                <a:solidFill>
                  <a:srgbClr val="595959"/>
                </a:solidFill>
                <a:latin typeface="+mn-ea"/>
                <a:ea typeface="+mn-ea"/>
                <a:cs typeface="Tahoma"/>
              </a:rPr>
              <a:t>/</a:t>
            </a:r>
            <a:r>
              <a:rPr sz="800" spc="-75" dirty="0">
                <a:solidFill>
                  <a:srgbClr val="595959"/>
                </a:solidFill>
                <a:latin typeface="+mn-ea"/>
                <a:ea typeface="+mn-ea"/>
                <a:cs typeface="Tahoma"/>
              </a:rPr>
              <a:t> </a:t>
            </a:r>
            <a:r>
              <a:rPr sz="800" spc="-25" dirty="0">
                <a:solidFill>
                  <a:srgbClr val="595959"/>
                </a:solidFill>
                <a:latin typeface="+mn-ea"/>
                <a:ea typeface="+mn-ea"/>
                <a:cs typeface="Tahoma"/>
              </a:rPr>
              <a:t>29</a:t>
            </a:r>
            <a:endParaRPr sz="800" dirty="0">
              <a:latin typeface="+mn-ea"/>
              <a:ea typeface="+mn-ea"/>
              <a:cs typeface="Tahoma"/>
            </a:endParaRPr>
          </a:p>
        </p:txBody>
      </p:sp>
      <p:sp>
        <p:nvSpPr>
          <p:cNvPr id="15" name="object 15"/>
          <p:cNvSpPr txBox="1"/>
          <p:nvPr/>
        </p:nvSpPr>
        <p:spPr>
          <a:xfrm>
            <a:off x="934089" y="86740"/>
            <a:ext cx="1141730" cy="168635"/>
          </a:xfrm>
          <a:prstGeom prst="rect">
            <a:avLst/>
          </a:prstGeom>
        </p:spPr>
        <p:txBody>
          <a:bodyPr vert="horz" wrap="square" lIns="0" tIns="14604" rIns="0" bIns="0" rtlCol="0">
            <a:spAutoFit/>
          </a:bodyPr>
          <a:lstStyle/>
          <a:p>
            <a:pPr marL="12700">
              <a:lnSpc>
                <a:spcPct val="100000"/>
              </a:lnSpc>
              <a:spcBef>
                <a:spcPts val="114"/>
              </a:spcBef>
            </a:pPr>
            <a:r>
              <a:rPr sz="1000" b="1" spc="-75" dirty="0">
                <a:solidFill>
                  <a:srgbClr val="FFFFFF"/>
                </a:solidFill>
                <a:latin typeface="+mn-ea"/>
                <a:ea typeface="+mn-ea"/>
                <a:cs typeface="BIZ UDPGothic"/>
              </a:rPr>
              <a:t>症例相談</a:t>
            </a:r>
            <a:r>
              <a:rPr sz="1000" b="1" spc="-150" dirty="0">
                <a:solidFill>
                  <a:srgbClr val="FFFFFF"/>
                </a:solidFill>
                <a:latin typeface="+mn-ea"/>
                <a:ea typeface="+mn-ea"/>
                <a:cs typeface="Ryo Gothic Std B"/>
              </a:rPr>
              <a:t>テンプレート</a:t>
            </a:r>
            <a:endParaRPr sz="1000" dirty="0">
              <a:latin typeface="+mn-ea"/>
              <a:ea typeface="+mn-ea"/>
              <a:cs typeface="Ryo Gothic Std B"/>
            </a:endParaRPr>
          </a:p>
        </p:txBody>
      </p:sp>
      <p:sp>
        <p:nvSpPr>
          <p:cNvPr id="16" name="object 16"/>
          <p:cNvSpPr txBox="1"/>
          <p:nvPr/>
        </p:nvSpPr>
        <p:spPr>
          <a:xfrm>
            <a:off x="10852795" y="86740"/>
            <a:ext cx="1141730" cy="170560"/>
          </a:xfrm>
          <a:prstGeom prst="rect">
            <a:avLst/>
          </a:prstGeom>
        </p:spPr>
        <p:txBody>
          <a:bodyPr vert="horz" wrap="square" lIns="0" tIns="16510" rIns="0" bIns="0" rtlCol="0">
            <a:spAutoFit/>
          </a:bodyPr>
          <a:lstStyle/>
          <a:p>
            <a:pPr marL="12700">
              <a:lnSpc>
                <a:spcPct val="100000"/>
              </a:lnSpc>
              <a:spcBef>
                <a:spcPts val="130"/>
              </a:spcBef>
            </a:pPr>
            <a:r>
              <a:rPr sz="1000" b="1" spc="-50" dirty="0">
                <a:solidFill>
                  <a:srgbClr val="FFFFFF"/>
                </a:solidFill>
                <a:latin typeface="+mn-ea"/>
                <a:ea typeface="+mn-ea"/>
                <a:cs typeface="SimSun"/>
              </a:rPr>
              <a:t>東北大学整形外科</a:t>
            </a:r>
            <a:endParaRPr sz="1000" b="1" dirty="0">
              <a:latin typeface="+mn-ea"/>
              <a:ea typeface="+mn-ea"/>
              <a:cs typeface="SimSun"/>
            </a:endParaRPr>
          </a:p>
        </p:txBody>
      </p:sp>
      <p:sp>
        <p:nvSpPr>
          <p:cNvPr id="19" name="テキスト ボックス 18">
            <a:extLst>
              <a:ext uri="{FF2B5EF4-FFF2-40B4-BE49-F238E27FC236}">
                <a16:creationId xmlns:a16="http://schemas.microsoft.com/office/drawing/2014/main" id="{23725D7F-22EC-F7ED-0A93-6B8BDFE01497}"/>
              </a:ext>
            </a:extLst>
          </p:cNvPr>
          <p:cNvSpPr txBox="1"/>
          <p:nvPr/>
        </p:nvSpPr>
        <p:spPr>
          <a:xfrm>
            <a:off x="762000" y="838200"/>
            <a:ext cx="2215256" cy="707886"/>
          </a:xfrm>
          <a:prstGeom prst="rect">
            <a:avLst/>
          </a:prstGeom>
          <a:noFill/>
        </p:spPr>
        <p:txBody>
          <a:bodyPr wrap="square" rtlCol="0">
            <a:spAutoFit/>
          </a:bodyPr>
          <a:lstStyle/>
          <a:p>
            <a:r>
              <a:rPr kumimoji="1" lang="ja-JP" altLang="en-US" sz="4000"/>
              <a:t>おまけ</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4A04AD4A-D9D9-5240-A0C1-6C369ACE00FF}"/>
              </a:ext>
            </a:extLst>
          </p:cNvPr>
          <p:cNvSpPr txBox="1"/>
          <p:nvPr/>
        </p:nvSpPr>
        <p:spPr>
          <a:xfrm>
            <a:off x="1249961" y="-3787"/>
            <a:ext cx="9692077" cy="400110"/>
          </a:xfrm>
          <a:prstGeom prst="rect">
            <a:avLst/>
          </a:prstGeom>
          <a:noFill/>
        </p:spPr>
        <p:txBody>
          <a:bodyPr wrap="none" rtlCol="0">
            <a:spAutoFit/>
          </a:bodyPr>
          <a:lstStyle/>
          <a:p>
            <a:pPr algn="ctr"/>
            <a:r>
              <a:rPr lang="en" altLang="ja-JP" sz="2000" dirty="0" err="1">
                <a:latin typeface="Hiragino Kaku Gothic Pro W3" panose="020B0300000000000000" pitchFamily="34" charset="-128"/>
                <a:ea typeface="Hiragino Kaku Gothic Pro W3" panose="020B0300000000000000" pitchFamily="34" charset="-128"/>
              </a:rPr>
              <a:t>TUBMet</a:t>
            </a:r>
            <a:r>
              <a:rPr lang="en" altLang="ja-JP" sz="2000" dirty="0">
                <a:latin typeface="Hiragino Kaku Gothic Pro W3" panose="020B0300000000000000" pitchFamily="34" charset="-128"/>
                <a:ea typeface="Hiragino Kaku Gothic Pro W3" panose="020B0300000000000000" pitchFamily="34" charset="-128"/>
              </a:rPr>
              <a:t> Board (</a:t>
            </a:r>
            <a:r>
              <a:rPr lang="en" altLang="ja-JP" sz="2000" b="1" u="sng" dirty="0">
                <a:latin typeface="Hiragino Kaku Gothic Pro W3" panose="020B0300000000000000" pitchFamily="34" charset="-128"/>
                <a:ea typeface="Hiragino Kaku Gothic Pro W3" panose="020B0300000000000000" pitchFamily="34" charset="-128"/>
              </a:rPr>
              <a:t>T</a:t>
            </a:r>
            <a:r>
              <a:rPr lang="en" altLang="ja-JP" sz="2000" dirty="0">
                <a:latin typeface="Hiragino Kaku Gothic Pro W3" panose="020B0300000000000000" pitchFamily="34" charset="-128"/>
                <a:ea typeface="Hiragino Kaku Gothic Pro W3" panose="020B0300000000000000" pitchFamily="34" charset="-128"/>
              </a:rPr>
              <a:t>ohoku </a:t>
            </a:r>
            <a:r>
              <a:rPr lang="en" altLang="ja-JP" sz="2000" b="1" u="sng" dirty="0">
                <a:latin typeface="Hiragino Kaku Gothic Pro W3" panose="020B0300000000000000" pitchFamily="34" charset="-128"/>
                <a:ea typeface="Hiragino Kaku Gothic Pro W3" panose="020B0300000000000000" pitchFamily="34" charset="-128"/>
              </a:rPr>
              <a:t>U</a:t>
            </a:r>
            <a:r>
              <a:rPr lang="en" altLang="ja-JP" sz="2000" dirty="0">
                <a:latin typeface="Hiragino Kaku Gothic Pro W3" panose="020B0300000000000000" pitchFamily="34" charset="-128"/>
                <a:ea typeface="Hiragino Kaku Gothic Pro W3" panose="020B0300000000000000" pitchFamily="34" charset="-128"/>
              </a:rPr>
              <a:t>niversity </a:t>
            </a:r>
            <a:r>
              <a:rPr lang="en" altLang="ja-JP" sz="2000" b="1" u="sng" dirty="0">
                <a:latin typeface="Hiragino Kaku Gothic Pro W3" panose="020B0300000000000000" pitchFamily="34" charset="-128"/>
                <a:ea typeface="Hiragino Kaku Gothic Pro W3" panose="020B0300000000000000" pitchFamily="34" charset="-128"/>
              </a:rPr>
              <a:t>B</a:t>
            </a:r>
            <a:r>
              <a:rPr lang="en" altLang="ja-JP" sz="2000" dirty="0">
                <a:latin typeface="Hiragino Kaku Gothic Pro W3" panose="020B0300000000000000" pitchFamily="34" charset="-128"/>
                <a:ea typeface="Hiragino Kaku Gothic Pro W3" panose="020B0300000000000000" pitchFamily="34" charset="-128"/>
              </a:rPr>
              <a:t>one </a:t>
            </a:r>
            <a:r>
              <a:rPr lang="en" altLang="ja-JP" sz="2000" b="1" u="sng" dirty="0">
                <a:latin typeface="Hiragino Kaku Gothic Pro W3" panose="020B0300000000000000" pitchFamily="34" charset="-128"/>
                <a:ea typeface="Hiragino Kaku Gothic Pro W3" panose="020B0300000000000000" pitchFamily="34" charset="-128"/>
              </a:rPr>
              <a:t>Met</a:t>
            </a:r>
            <a:r>
              <a:rPr lang="en" altLang="ja-JP" sz="2000" dirty="0">
                <a:latin typeface="Hiragino Kaku Gothic Pro W3" panose="020B0300000000000000" pitchFamily="34" charset="-128"/>
                <a:ea typeface="Hiragino Kaku Gothic Pro W3" panose="020B0300000000000000" pitchFamily="34" charset="-128"/>
              </a:rPr>
              <a:t>astasis)</a:t>
            </a:r>
            <a:r>
              <a:rPr lang="ja-JP" altLang="en-US" sz="2000">
                <a:latin typeface="Hiragino Kaku Gothic Pro W3" panose="020B0300000000000000" pitchFamily="34" charset="-128"/>
                <a:ea typeface="Hiragino Kaku Gothic Pro W3" panose="020B0300000000000000" pitchFamily="34" charset="-128"/>
              </a:rPr>
              <a:t>　フローチャート</a:t>
            </a:r>
            <a:r>
              <a:rPr lang="en-US" altLang="ja-JP" sz="2000" dirty="0">
                <a:latin typeface="Hiragino Kaku Gothic Pro W3" panose="020B0300000000000000" pitchFamily="34" charset="-128"/>
                <a:ea typeface="Hiragino Kaku Gothic Pro W3" panose="020B0300000000000000" pitchFamily="34" charset="-128"/>
              </a:rPr>
              <a:t> (</a:t>
            </a:r>
            <a:r>
              <a:rPr lang="ja-JP" altLang="en-US" sz="2000">
                <a:latin typeface="Hiragino Kaku Gothic Pro W3" panose="020B0300000000000000" pitchFamily="34" charset="-128"/>
                <a:ea typeface="Hiragino Kaku Gothic Pro W3" panose="020B0300000000000000" pitchFamily="34" charset="-128"/>
              </a:rPr>
              <a:t>脊椎</a:t>
            </a:r>
            <a:r>
              <a:rPr lang="en-US" altLang="ja-JP" sz="2000" dirty="0">
                <a:latin typeface="Hiragino Kaku Gothic Pro W3" panose="020B0300000000000000" pitchFamily="34" charset="-128"/>
                <a:ea typeface="Hiragino Kaku Gothic Pro W3" panose="020B0300000000000000" pitchFamily="34" charset="-128"/>
              </a:rPr>
              <a:t>)</a:t>
            </a:r>
            <a:endParaRPr lang="ja-JP" altLang="en-US" sz="2000">
              <a:latin typeface="Hiragino Kaku Gothic Pro W3" panose="020B0300000000000000" pitchFamily="34" charset="-128"/>
              <a:ea typeface="Hiragino Kaku Gothic Pro W3" panose="020B0300000000000000" pitchFamily="34" charset="-128"/>
            </a:endParaRPr>
          </a:p>
        </p:txBody>
      </p:sp>
      <p:sp>
        <p:nvSpPr>
          <p:cNvPr id="10" name="下矢印 9">
            <a:extLst>
              <a:ext uri="{FF2B5EF4-FFF2-40B4-BE49-F238E27FC236}">
                <a16:creationId xmlns:a16="http://schemas.microsoft.com/office/drawing/2014/main" id="{9202AFD1-2727-6D40-AD75-0433BB3D397E}"/>
              </a:ext>
            </a:extLst>
          </p:cNvPr>
          <p:cNvSpPr/>
          <p:nvPr/>
        </p:nvSpPr>
        <p:spPr>
          <a:xfrm>
            <a:off x="2849331" y="3139132"/>
            <a:ext cx="357835" cy="213106"/>
          </a:xfrm>
          <a:prstGeom prst="downArrow">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84">
              <a:latin typeface="Hiragino Kaku Gothic Pro W3" panose="020B0300000000000000" pitchFamily="34" charset="-128"/>
              <a:ea typeface="Hiragino Kaku Gothic Pro W3" panose="020B0300000000000000" pitchFamily="34" charset="-128"/>
            </a:endParaRPr>
          </a:p>
        </p:txBody>
      </p:sp>
      <p:sp>
        <p:nvSpPr>
          <p:cNvPr id="15" name="テキスト ボックス 14">
            <a:extLst>
              <a:ext uri="{FF2B5EF4-FFF2-40B4-BE49-F238E27FC236}">
                <a16:creationId xmlns:a16="http://schemas.microsoft.com/office/drawing/2014/main" id="{47B0BFAE-F5EB-8E49-BC55-26EC0B281120}"/>
              </a:ext>
            </a:extLst>
          </p:cNvPr>
          <p:cNvSpPr txBox="1"/>
          <p:nvPr/>
        </p:nvSpPr>
        <p:spPr>
          <a:xfrm>
            <a:off x="5309273" y="1902769"/>
            <a:ext cx="1285929" cy="259174"/>
          </a:xfrm>
          <a:prstGeom prst="rect">
            <a:avLst/>
          </a:prstGeom>
          <a:noFill/>
          <a:ln>
            <a:solidFill>
              <a:schemeClr val="tx1"/>
            </a:solidFill>
          </a:ln>
        </p:spPr>
        <p:txBody>
          <a:bodyPr wrap="none" rtlCol="0">
            <a:spAutoFit/>
          </a:bodyPr>
          <a:lstStyle/>
          <a:p>
            <a:pPr algn="ctr"/>
            <a:r>
              <a:rPr lang="en-US" altLang="ja-JP" sz="1084" dirty="0">
                <a:latin typeface="Hiragino Kaku Gothic Pro W3" panose="020B0300000000000000" pitchFamily="34" charset="-128"/>
                <a:ea typeface="Hiragino Kaku Gothic Pro W3" panose="020B0300000000000000" pitchFamily="34" charset="-128"/>
              </a:rPr>
              <a:t>SIN Score</a:t>
            </a:r>
            <a:r>
              <a:rPr lang="ja-JP" altLang="en-US" sz="1084">
                <a:latin typeface="Hiragino Kaku Gothic Pro W3" panose="020B0300000000000000" pitchFamily="34" charset="-128"/>
                <a:ea typeface="Hiragino Kaku Gothic Pro W3" panose="020B0300000000000000" pitchFamily="34" charset="-128"/>
              </a:rPr>
              <a:t>を評価</a:t>
            </a:r>
            <a:endParaRPr lang="en-US" altLang="ja-JP" sz="1084" dirty="0">
              <a:latin typeface="Hiragino Kaku Gothic Pro W3" panose="020B0300000000000000" pitchFamily="34" charset="-128"/>
              <a:ea typeface="Hiragino Kaku Gothic Pro W3" panose="020B0300000000000000" pitchFamily="34" charset="-128"/>
            </a:endParaRPr>
          </a:p>
        </p:txBody>
      </p:sp>
      <p:sp>
        <p:nvSpPr>
          <p:cNvPr id="17" name="テキスト ボックス 16">
            <a:extLst>
              <a:ext uri="{FF2B5EF4-FFF2-40B4-BE49-F238E27FC236}">
                <a16:creationId xmlns:a16="http://schemas.microsoft.com/office/drawing/2014/main" id="{7BE5B8DC-4927-8B41-905B-888AD88C64D2}"/>
              </a:ext>
            </a:extLst>
          </p:cNvPr>
          <p:cNvSpPr txBox="1"/>
          <p:nvPr/>
        </p:nvSpPr>
        <p:spPr>
          <a:xfrm>
            <a:off x="1603826" y="2523611"/>
            <a:ext cx="2339103" cy="592855"/>
          </a:xfrm>
          <a:prstGeom prst="rect">
            <a:avLst/>
          </a:prstGeom>
          <a:noFill/>
          <a:ln>
            <a:solidFill>
              <a:schemeClr val="tx1"/>
            </a:solidFill>
          </a:ln>
        </p:spPr>
        <p:txBody>
          <a:bodyPr wrap="none" rtlCol="0">
            <a:spAutoFit/>
          </a:bodyPr>
          <a:lstStyle/>
          <a:p>
            <a:pPr algn="ctr"/>
            <a:r>
              <a:rPr lang="en-US" altLang="ja-JP" sz="1084" dirty="0">
                <a:latin typeface="Hiragino Kaku Gothic Pro W3" panose="020B0300000000000000" pitchFamily="34" charset="-128"/>
                <a:ea typeface="Hiragino Kaku Gothic Pro W3" panose="020B0300000000000000" pitchFamily="34" charset="-128"/>
              </a:rPr>
              <a:t>SIN Score 0-6 (</a:t>
            </a:r>
            <a:r>
              <a:rPr lang="ja-JP" altLang="en-US" sz="1084">
                <a:latin typeface="Hiragino Kaku Gothic Pro W3" panose="020B0300000000000000" pitchFamily="34" charset="-128"/>
                <a:ea typeface="Hiragino Kaku Gothic Pro W3" panose="020B0300000000000000" pitchFamily="34" charset="-128"/>
              </a:rPr>
              <a:t>安定</a:t>
            </a:r>
            <a:r>
              <a:rPr lang="en-US" altLang="ja-JP" sz="1084" dirty="0">
                <a:latin typeface="Hiragino Kaku Gothic Pro W3" panose="020B0300000000000000" pitchFamily="34" charset="-128"/>
                <a:ea typeface="Hiragino Kaku Gothic Pro W3" panose="020B0300000000000000" pitchFamily="34" charset="-128"/>
              </a:rPr>
              <a:t>)</a:t>
            </a:r>
          </a:p>
          <a:p>
            <a:pPr algn="ctr"/>
            <a:r>
              <a:rPr lang="en-US" altLang="ja-JP" sz="1084" dirty="0">
                <a:latin typeface="Hiragino Kaku Gothic Pro W3" panose="020B0300000000000000" pitchFamily="34" charset="-128"/>
                <a:ea typeface="Hiragino Kaku Gothic Pro W3" panose="020B0300000000000000" pitchFamily="34" charset="-128"/>
              </a:rPr>
              <a:t>&amp; </a:t>
            </a:r>
            <a:r>
              <a:rPr lang="ja-JP" altLang="en-US" sz="1084">
                <a:latin typeface="Hiragino Kaku Gothic Pro W3" panose="020B0300000000000000" pitchFamily="34" charset="-128"/>
                <a:ea typeface="Hiragino Kaku Gothic Pro W3" panose="020B0300000000000000" pitchFamily="34" charset="-128"/>
              </a:rPr>
              <a:t>筋力はほぼ正常</a:t>
            </a:r>
            <a:r>
              <a:rPr lang="en-US" altLang="ja-JP" sz="1084" dirty="0">
                <a:latin typeface="Hiragino Kaku Gothic Pro W3" panose="020B0300000000000000" pitchFamily="34" charset="-128"/>
                <a:ea typeface="Hiragino Kaku Gothic Pro W3" panose="020B0300000000000000" pitchFamily="34" charset="-128"/>
              </a:rPr>
              <a:t> (MMT</a:t>
            </a:r>
            <a:r>
              <a:rPr lang="ja-JP" altLang="en-US" sz="1084">
                <a:latin typeface="Hiragino Kaku Gothic Pro W3" panose="020B0300000000000000" pitchFamily="34" charset="-128"/>
                <a:ea typeface="Hiragino Kaku Gothic Pro W3" panose="020B0300000000000000" pitchFamily="34" charset="-128"/>
              </a:rPr>
              <a:t>で</a:t>
            </a:r>
            <a:r>
              <a:rPr lang="en-US" altLang="ja-JP" sz="1084" dirty="0">
                <a:latin typeface="Hiragino Kaku Gothic Pro W3" panose="020B0300000000000000" pitchFamily="34" charset="-128"/>
                <a:ea typeface="Hiragino Kaku Gothic Pro W3" panose="020B0300000000000000" pitchFamily="34" charset="-128"/>
              </a:rPr>
              <a:t>G</a:t>
            </a:r>
            <a:r>
              <a:rPr lang="ja-JP" altLang="en-US" sz="1084">
                <a:latin typeface="Hiragino Kaku Gothic Pro W3" panose="020B0300000000000000" pitchFamily="34" charset="-128"/>
                <a:ea typeface="Hiragino Kaku Gothic Pro W3" panose="020B0300000000000000" pitchFamily="34" charset="-128"/>
              </a:rPr>
              <a:t>以上</a:t>
            </a:r>
            <a:r>
              <a:rPr lang="en-US" altLang="ja-JP" sz="1084" dirty="0">
                <a:latin typeface="Hiragino Kaku Gothic Pro W3" panose="020B0300000000000000" pitchFamily="34" charset="-128"/>
                <a:ea typeface="Hiragino Kaku Gothic Pro W3" panose="020B0300000000000000" pitchFamily="34" charset="-128"/>
              </a:rPr>
              <a:t>)</a:t>
            </a:r>
          </a:p>
          <a:p>
            <a:pPr algn="ctr"/>
            <a:r>
              <a:rPr lang="en-US" altLang="ja-JP" sz="1084" dirty="0">
                <a:latin typeface="Hiragino Kaku Gothic Pro W3" panose="020B0300000000000000" pitchFamily="34" charset="-128"/>
                <a:ea typeface="Hiragino Kaku Gothic Pro W3" panose="020B0300000000000000" pitchFamily="34" charset="-128"/>
              </a:rPr>
              <a:t>&amp; </a:t>
            </a:r>
            <a:r>
              <a:rPr lang="ja-JP" altLang="en-US" sz="1084">
                <a:latin typeface="Hiragino Kaku Gothic Pro W3" panose="020B0300000000000000" pitchFamily="34" charset="-128"/>
                <a:ea typeface="Hiragino Kaku Gothic Pro W3" panose="020B0300000000000000" pitchFamily="34" charset="-128"/>
              </a:rPr>
              <a:t>膀胱直腸障害</a:t>
            </a:r>
            <a:r>
              <a:rPr lang="ja-JP" altLang="en-US" sz="1084" b="1" u="sng">
                <a:latin typeface="Hiragino Kaku Gothic Pro W3" panose="020B0300000000000000" pitchFamily="34" charset="-128"/>
                <a:ea typeface="Hiragino Kaku Gothic Pro W3" panose="020B0300000000000000" pitchFamily="34" charset="-128"/>
              </a:rPr>
              <a:t>なし</a:t>
            </a:r>
          </a:p>
        </p:txBody>
      </p:sp>
      <p:sp>
        <p:nvSpPr>
          <p:cNvPr id="18" name="下矢印 17">
            <a:extLst>
              <a:ext uri="{FF2B5EF4-FFF2-40B4-BE49-F238E27FC236}">
                <a16:creationId xmlns:a16="http://schemas.microsoft.com/office/drawing/2014/main" id="{77C6DECF-A3CA-D647-BA1E-E2877C310EC4}"/>
              </a:ext>
            </a:extLst>
          </p:cNvPr>
          <p:cNvSpPr/>
          <p:nvPr/>
        </p:nvSpPr>
        <p:spPr>
          <a:xfrm>
            <a:off x="5665651" y="1393405"/>
            <a:ext cx="357835" cy="429213"/>
          </a:xfrm>
          <a:prstGeom prst="downArrow">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84">
              <a:latin typeface="Hiragino Kaku Gothic Pro W3" panose="020B0300000000000000" pitchFamily="34" charset="-128"/>
              <a:ea typeface="Hiragino Kaku Gothic Pro W3" panose="020B0300000000000000" pitchFamily="34" charset="-128"/>
            </a:endParaRPr>
          </a:p>
        </p:txBody>
      </p:sp>
      <p:sp>
        <p:nvSpPr>
          <p:cNvPr id="19" name="テキスト ボックス 18">
            <a:extLst>
              <a:ext uri="{FF2B5EF4-FFF2-40B4-BE49-F238E27FC236}">
                <a16:creationId xmlns:a16="http://schemas.microsoft.com/office/drawing/2014/main" id="{271DE674-2341-BB49-A04E-DEC265200D6B}"/>
              </a:ext>
            </a:extLst>
          </p:cNvPr>
          <p:cNvSpPr txBox="1"/>
          <p:nvPr/>
        </p:nvSpPr>
        <p:spPr>
          <a:xfrm>
            <a:off x="926006" y="3384789"/>
            <a:ext cx="3023053" cy="592855"/>
          </a:xfrm>
          <a:prstGeom prst="rect">
            <a:avLst/>
          </a:prstGeom>
          <a:noFill/>
          <a:ln>
            <a:solidFill>
              <a:schemeClr val="tx1"/>
            </a:solidFill>
          </a:ln>
        </p:spPr>
        <p:txBody>
          <a:bodyPr wrap="square" rtlCol="0">
            <a:spAutoFit/>
          </a:bodyPr>
          <a:lstStyle/>
          <a:p>
            <a:pPr algn="ctr"/>
            <a:r>
              <a:rPr lang="ja-JP" altLang="en-US" sz="1084">
                <a:latin typeface="Hiragino Kaku Gothic Pro W3" panose="020B0300000000000000" pitchFamily="34" charset="-128"/>
                <a:ea typeface="Hiragino Kaku Gothic Pro W3" panose="020B0300000000000000" pitchFamily="34" charset="-128"/>
              </a:rPr>
              <a:t>画像検査の追加</a:t>
            </a:r>
            <a:endParaRPr lang="en-US" altLang="ja-JP" sz="1084" dirty="0">
              <a:latin typeface="Hiragino Kaku Gothic Pro W3" panose="020B0300000000000000" pitchFamily="34" charset="-128"/>
              <a:ea typeface="Hiragino Kaku Gothic Pro W3" panose="020B0300000000000000" pitchFamily="34" charset="-128"/>
            </a:endParaRPr>
          </a:p>
          <a:p>
            <a:pPr algn="ctr"/>
            <a:r>
              <a:rPr lang="en-US" altLang="ja-JP" sz="1084" dirty="0">
                <a:latin typeface="Hiragino Kaku Gothic Pro W3" panose="020B0300000000000000" pitchFamily="34" charset="-128"/>
                <a:ea typeface="Hiragino Kaku Gothic Pro W3" panose="020B0300000000000000" pitchFamily="34" charset="-128"/>
              </a:rPr>
              <a:t>(</a:t>
            </a:r>
            <a:r>
              <a:rPr lang="ja-JP" altLang="en-US" sz="1084">
                <a:latin typeface="Hiragino Kaku Gothic Pro W3" panose="020B0300000000000000" pitchFamily="34" charset="-128"/>
                <a:ea typeface="Hiragino Kaku Gothic Pro W3" panose="020B0300000000000000" pitchFamily="34" charset="-128"/>
              </a:rPr>
              <a:t>全脊椎</a:t>
            </a:r>
            <a:r>
              <a:rPr lang="en-US" altLang="ja-JP" sz="1084" dirty="0" err="1">
                <a:latin typeface="Hiragino Kaku Gothic Pro W3" panose="020B0300000000000000" pitchFamily="34" charset="-128"/>
                <a:ea typeface="Hiragino Kaku Gothic Pro W3" panose="020B0300000000000000" pitchFamily="34" charset="-128"/>
              </a:rPr>
              <a:t>Xp</a:t>
            </a:r>
            <a:r>
              <a:rPr lang="ja-JP" altLang="en-US" sz="1084">
                <a:latin typeface="Hiragino Kaku Gothic Pro W3" panose="020B0300000000000000" pitchFamily="34" charset="-128"/>
                <a:ea typeface="Hiragino Kaku Gothic Pro W3" panose="020B0300000000000000" pitchFamily="34" charset="-128"/>
              </a:rPr>
              <a:t>、造影</a:t>
            </a:r>
            <a:r>
              <a:rPr lang="en-US" altLang="ja-JP" sz="1084" dirty="0">
                <a:latin typeface="Hiragino Kaku Gothic Pro W3" panose="020B0300000000000000" pitchFamily="34" charset="-128"/>
                <a:ea typeface="Hiragino Kaku Gothic Pro W3" panose="020B0300000000000000" pitchFamily="34" charset="-128"/>
              </a:rPr>
              <a:t>MRI</a:t>
            </a:r>
            <a:r>
              <a:rPr lang="ja-JP" altLang="en-US" sz="1084">
                <a:latin typeface="Hiragino Kaku Gothic Pro W3" panose="020B0300000000000000" pitchFamily="34" charset="-128"/>
                <a:ea typeface="Hiragino Kaku Gothic Pro W3" panose="020B0300000000000000" pitchFamily="34" charset="-128"/>
              </a:rPr>
              <a:t>・</a:t>
            </a:r>
            <a:r>
              <a:rPr lang="en-US" altLang="ja-JP" sz="1084" dirty="0">
                <a:latin typeface="Hiragino Kaku Gothic Pro W3" panose="020B0300000000000000" pitchFamily="34" charset="-128"/>
                <a:ea typeface="Hiragino Kaku Gothic Pro W3" panose="020B0300000000000000" pitchFamily="34" charset="-128"/>
              </a:rPr>
              <a:t>CT</a:t>
            </a:r>
            <a:r>
              <a:rPr lang="ja-JP" altLang="en-US" sz="1084">
                <a:latin typeface="Hiragino Kaku Gothic Pro W3" panose="020B0300000000000000" pitchFamily="34" charset="-128"/>
                <a:ea typeface="Hiragino Kaku Gothic Pro W3" panose="020B0300000000000000" pitchFamily="34" charset="-128"/>
              </a:rPr>
              <a:t>、骨シンチ等</a:t>
            </a:r>
            <a:r>
              <a:rPr lang="en-US" altLang="ja-JP" sz="1084" dirty="0">
                <a:latin typeface="Hiragino Kaku Gothic Pro W3" panose="020B0300000000000000" pitchFamily="34" charset="-128"/>
                <a:ea typeface="Hiragino Kaku Gothic Pro W3" panose="020B0300000000000000" pitchFamily="34" charset="-128"/>
              </a:rPr>
              <a:t>)</a:t>
            </a:r>
          </a:p>
          <a:p>
            <a:pPr algn="ctr"/>
            <a:r>
              <a:rPr lang="ja-JP" altLang="en-US" sz="1084">
                <a:latin typeface="Hiragino Kaku Gothic Pro W3" panose="020B0300000000000000" pitchFamily="34" charset="-128"/>
                <a:ea typeface="Hiragino Kaku Gothic Pro W3" panose="020B0300000000000000" pitchFamily="34" charset="-128"/>
              </a:rPr>
              <a:t>翌週の脊椎外来へ</a:t>
            </a:r>
            <a:r>
              <a:rPr lang="en-US" altLang="ja-JP" sz="1084" dirty="0">
                <a:latin typeface="Hiragino Kaku Gothic Pro W3" panose="020B0300000000000000" pitchFamily="34" charset="-128"/>
                <a:ea typeface="Hiragino Kaku Gothic Pro W3" panose="020B0300000000000000" pitchFamily="34" charset="-128"/>
              </a:rPr>
              <a:t> (</a:t>
            </a:r>
            <a:r>
              <a:rPr lang="ja-JP" altLang="en-US" sz="1084">
                <a:latin typeface="Hiragino Kaku Gothic Pro W3" panose="020B0300000000000000" pitchFamily="34" charset="-128"/>
                <a:ea typeface="Hiragino Kaku Gothic Pro W3" panose="020B0300000000000000" pitchFamily="34" charset="-128"/>
              </a:rPr>
              <a:t>水曜日</a:t>
            </a:r>
            <a:r>
              <a:rPr lang="en-US" altLang="ja-JP" sz="1084" dirty="0">
                <a:latin typeface="Hiragino Kaku Gothic Pro W3" panose="020B0300000000000000" pitchFamily="34" charset="-128"/>
                <a:ea typeface="Hiragino Kaku Gothic Pro W3" panose="020B0300000000000000" pitchFamily="34" charset="-128"/>
              </a:rPr>
              <a:t>)</a:t>
            </a:r>
          </a:p>
        </p:txBody>
      </p:sp>
      <p:sp>
        <p:nvSpPr>
          <p:cNvPr id="20" name="下矢印 19">
            <a:extLst>
              <a:ext uri="{FF2B5EF4-FFF2-40B4-BE49-F238E27FC236}">
                <a16:creationId xmlns:a16="http://schemas.microsoft.com/office/drawing/2014/main" id="{EEB8934B-2AD4-474E-94E5-DC8B60C9AB44}"/>
              </a:ext>
            </a:extLst>
          </p:cNvPr>
          <p:cNvSpPr/>
          <p:nvPr/>
        </p:nvSpPr>
        <p:spPr>
          <a:xfrm>
            <a:off x="5262684" y="2179732"/>
            <a:ext cx="1378711" cy="329769"/>
          </a:xfrm>
          <a:prstGeom prst="downArrow">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84">
              <a:latin typeface="Hiragino Kaku Gothic Pro W3" panose="020B0300000000000000" pitchFamily="34" charset="-128"/>
              <a:ea typeface="Hiragino Kaku Gothic Pro W3" panose="020B0300000000000000" pitchFamily="34" charset="-128"/>
            </a:endParaRPr>
          </a:p>
        </p:txBody>
      </p:sp>
      <p:sp>
        <p:nvSpPr>
          <p:cNvPr id="21" name="テキスト ボックス 20">
            <a:extLst>
              <a:ext uri="{FF2B5EF4-FFF2-40B4-BE49-F238E27FC236}">
                <a16:creationId xmlns:a16="http://schemas.microsoft.com/office/drawing/2014/main" id="{EF9A4C1E-EE7F-C54E-A5D1-B70171774981}"/>
              </a:ext>
            </a:extLst>
          </p:cNvPr>
          <p:cNvSpPr txBox="1"/>
          <p:nvPr/>
        </p:nvSpPr>
        <p:spPr>
          <a:xfrm>
            <a:off x="4562816" y="2518738"/>
            <a:ext cx="2778325" cy="592855"/>
          </a:xfrm>
          <a:prstGeom prst="rect">
            <a:avLst/>
          </a:prstGeom>
          <a:noFill/>
          <a:ln>
            <a:solidFill>
              <a:schemeClr val="tx1"/>
            </a:solidFill>
          </a:ln>
        </p:spPr>
        <p:txBody>
          <a:bodyPr wrap="none" rtlCol="0">
            <a:spAutoFit/>
          </a:bodyPr>
          <a:lstStyle/>
          <a:p>
            <a:pPr algn="ctr"/>
            <a:r>
              <a:rPr lang="en-US" altLang="ja-JP" sz="1084" dirty="0">
                <a:latin typeface="Hiragino Kaku Gothic Pro W3" panose="020B0300000000000000" pitchFamily="34" charset="-128"/>
                <a:ea typeface="Hiragino Kaku Gothic Pro W3" panose="020B0300000000000000" pitchFamily="34" charset="-128"/>
              </a:rPr>
              <a:t>SIN Score 7-12 (</a:t>
            </a:r>
            <a:r>
              <a:rPr lang="ja-JP" altLang="en-US" sz="1084">
                <a:latin typeface="Hiragino Kaku Gothic Pro W3" panose="020B0300000000000000" pitchFamily="34" charset="-128"/>
                <a:ea typeface="Hiragino Kaku Gothic Pro W3" panose="020B0300000000000000" pitchFamily="34" charset="-128"/>
              </a:rPr>
              <a:t>不安定性の可能性有り</a:t>
            </a:r>
            <a:r>
              <a:rPr lang="en-US" altLang="ja-JP" sz="1084" dirty="0">
                <a:latin typeface="Hiragino Kaku Gothic Pro W3" panose="020B0300000000000000" pitchFamily="34" charset="-128"/>
                <a:ea typeface="Hiragino Kaku Gothic Pro W3" panose="020B0300000000000000" pitchFamily="34" charset="-128"/>
              </a:rPr>
              <a:t>)</a:t>
            </a:r>
          </a:p>
          <a:p>
            <a:pPr algn="ctr"/>
            <a:r>
              <a:rPr lang="en-US" altLang="ja-JP" sz="1084" dirty="0">
                <a:latin typeface="Hiragino Kaku Gothic Pro W3" panose="020B0300000000000000" pitchFamily="34" charset="-128"/>
                <a:ea typeface="Hiragino Kaku Gothic Pro W3" panose="020B0300000000000000" pitchFamily="34" charset="-128"/>
              </a:rPr>
              <a:t>&amp; </a:t>
            </a:r>
            <a:r>
              <a:rPr lang="ja-JP" altLang="en-US" sz="1084">
                <a:latin typeface="Hiragino Kaku Gothic Pro W3" panose="020B0300000000000000" pitchFamily="34" charset="-128"/>
                <a:ea typeface="Hiragino Kaku Gothic Pro W3" panose="020B0300000000000000" pitchFamily="34" charset="-128"/>
              </a:rPr>
              <a:t>筋力はほぼ正常</a:t>
            </a:r>
            <a:r>
              <a:rPr lang="en-US" altLang="ja-JP" sz="1084" dirty="0">
                <a:latin typeface="Hiragino Kaku Gothic Pro W3" panose="020B0300000000000000" pitchFamily="34" charset="-128"/>
                <a:ea typeface="Hiragino Kaku Gothic Pro W3" panose="020B0300000000000000" pitchFamily="34" charset="-128"/>
              </a:rPr>
              <a:t> (MMT</a:t>
            </a:r>
            <a:r>
              <a:rPr lang="ja-JP" altLang="en-US" sz="1084">
                <a:latin typeface="Hiragino Kaku Gothic Pro W3" panose="020B0300000000000000" pitchFamily="34" charset="-128"/>
                <a:ea typeface="Hiragino Kaku Gothic Pro W3" panose="020B0300000000000000" pitchFamily="34" charset="-128"/>
              </a:rPr>
              <a:t>で</a:t>
            </a:r>
            <a:r>
              <a:rPr lang="en-US" altLang="ja-JP" sz="1084" dirty="0">
                <a:latin typeface="Hiragino Kaku Gothic Pro W3" panose="020B0300000000000000" pitchFamily="34" charset="-128"/>
                <a:ea typeface="Hiragino Kaku Gothic Pro W3" panose="020B0300000000000000" pitchFamily="34" charset="-128"/>
              </a:rPr>
              <a:t>G</a:t>
            </a:r>
            <a:r>
              <a:rPr lang="ja-JP" altLang="en-US" sz="1084">
                <a:latin typeface="Hiragino Kaku Gothic Pro W3" panose="020B0300000000000000" pitchFamily="34" charset="-128"/>
                <a:ea typeface="Hiragino Kaku Gothic Pro W3" panose="020B0300000000000000" pitchFamily="34" charset="-128"/>
              </a:rPr>
              <a:t>以上</a:t>
            </a:r>
            <a:r>
              <a:rPr lang="en-US" altLang="ja-JP" sz="1084" dirty="0">
                <a:latin typeface="Hiragino Kaku Gothic Pro W3" panose="020B0300000000000000" pitchFamily="34" charset="-128"/>
                <a:ea typeface="Hiragino Kaku Gothic Pro W3" panose="020B0300000000000000" pitchFamily="34" charset="-128"/>
              </a:rPr>
              <a:t>)</a:t>
            </a:r>
          </a:p>
          <a:p>
            <a:pPr algn="ctr"/>
            <a:r>
              <a:rPr lang="en-US" altLang="ja-JP" sz="1084" dirty="0">
                <a:latin typeface="Hiragino Kaku Gothic Pro W3" panose="020B0300000000000000" pitchFamily="34" charset="-128"/>
                <a:ea typeface="Hiragino Kaku Gothic Pro W3" panose="020B0300000000000000" pitchFamily="34" charset="-128"/>
              </a:rPr>
              <a:t>&amp; </a:t>
            </a:r>
            <a:r>
              <a:rPr lang="ja-JP" altLang="en-US" sz="1084">
                <a:latin typeface="Hiragino Kaku Gothic Pro W3" panose="020B0300000000000000" pitchFamily="34" charset="-128"/>
                <a:ea typeface="Hiragino Kaku Gothic Pro W3" panose="020B0300000000000000" pitchFamily="34" charset="-128"/>
              </a:rPr>
              <a:t>膀胱直腸障害</a:t>
            </a:r>
            <a:r>
              <a:rPr lang="ja-JP" altLang="en-US" sz="1084" b="1" u="sng">
                <a:latin typeface="Hiragino Kaku Gothic Pro W3" panose="020B0300000000000000" pitchFamily="34" charset="-128"/>
                <a:ea typeface="Hiragino Kaku Gothic Pro W3" panose="020B0300000000000000" pitchFamily="34" charset="-128"/>
              </a:rPr>
              <a:t>なし</a:t>
            </a:r>
          </a:p>
        </p:txBody>
      </p:sp>
      <p:sp>
        <p:nvSpPr>
          <p:cNvPr id="12" name="曲折矢印 11">
            <a:extLst>
              <a:ext uri="{FF2B5EF4-FFF2-40B4-BE49-F238E27FC236}">
                <a16:creationId xmlns:a16="http://schemas.microsoft.com/office/drawing/2014/main" id="{DC50277B-7871-C44F-A307-E1C5D24F1E90}"/>
              </a:ext>
            </a:extLst>
          </p:cNvPr>
          <p:cNvSpPr/>
          <p:nvPr/>
        </p:nvSpPr>
        <p:spPr>
          <a:xfrm rot="5400000" flipV="1">
            <a:off x="3753448" y="960820"/>
            <a:ext cx="607284" cy="2490084"/>
          </a:xfrm>
          <a:prstGeom prst="bentArrow">
            <a:avLst>
              <a:gd name="adj1" fmla="val 40307"/>
              <a:gd name="adj2" fmla="val 37049"/>
              <a:gd name="adj3" fmla="val 26854"/>
              <a:gd name="adj4" fmla="val 51165"/>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219">
              <a:solidFill>
                <a:schemeClr val="tx1"/>
              </a:solidFill>
              <a:latin typeface="Hiragino Kaku Gothic Pro W3" panose="020B0300000000000000" pitchFamily="34" charset="-128"/>
              <a:ea typeface="Hiragino Kaku Gothic Pro W3" panose="020B0300000000000000" pitchFamily="34" charset="-128"/>
            </a:endParaRPr>
          </a:p>
        </p:txBody>
      </p:sp>
      <p:sp>
        <p:nvSpPr>
          <p:cNvPr id="22" name="下矢印 21">
            <a:extLst>
              <a:ext uri="{FF2B5EF4-FFF2-40B4-BE49-F238E27FC236}">
                <a16:creationId xmlns:a16="http://schemas.microsoft.com/office/drawing/2014/main" id="{3D7062F6-4C1D-364F-ADCD-4C24080B94B4}"/>
              </a:ext>
            </a:extLst>
          </p:cNvPr>
          <p:cNvSpPr/>
          <p:nvPr/>
        </p:nvSpPr>
        <p:spPr>
          <a:xfrm>
            <a:off x="5766135" y="3124322"/>
            <a:ext cx="357835" cy="177675"/>
          </a:xfrm>
          <a:prstGeom prst="downArrow">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84">
              <a:latin typeface="Hiragino Kaku Gothic Pro W3" panose="020B0300000000000000" pitchFamily="34" charset="-128"/>
              <a:ea typeface="Hiragino Kaku Gothic Pro W3" panose="020B0300000000000000" pitchFamily="34" charset="-128"/>
            </a:endParaRPr>
          </a:p>
        </p:txBody>
      </p:sp>
      <p:sp>
        <p:nvSpPr>
          <p:cNvPr id="23" name="テキスト ボックス 22">
            <a:extLst>
              <a:ext uri="{FF2B5EF4-FFF2-40B4-BE49-F238E27FC236}">
                <a16:creationId xmlns:a16="http://schemas.microsoft.com/office/drawing/2014/main" id="{D98FC05D-DBBD-2148-A296-AC3C54C42674}"/>
              </a:ext>
            </a:extLst>
          </p:cNvPr>
          <p:cNvSpPr txBox="1"/>
          <p:nvPr/>
        </p:nvSpPr>
        <p:spPr>
          <a:xfrm>
            <a:off x="4496685" y="3313910"/>
            <a:ext cx="3023053" cy="1093376"/>
          </a:xfrm>
          <a:prstGeom prst="rect">
            <a:avLst/>
          </a:prstGeom>
          <a:noFill/>
          <a:ln>
            <a:solidFill>
              <a:schemeClr val="tx1"/>
            </a:solidFill>
          </a:ln>
        </p:spPr>
        <p:txBody>
          <a:bodyPr wrap="square" rtlCol="0">
            <a:spAutoFit/>
          </a:bodyPr>
          <a:lstStyle/>
          <a:p>
            <a:pPr algn="ctr"/>
            <a:r>
              <a:rPr lang="ja-JP" altLang="en-US" sz="1084">
                <a:latin typeface="Hiragino Kaku Gothic Pro W3" panose="020B0300000000000000" pitchFamily="34" charset="-128"/>
                <a:ea typeface="Hiragino Kaku Gothic Pro W3" panose="020B0300000000000000" pitchFamily="34" charset="-128"/>
              </a:rPr>
              <a:t>画像検査の追加</a:t>
            </a:r>
            <a:endParaRPr lang="en-US" altLang="ja-JP" sz="1084" dirty="0">
              <a:latin typeface="Hiragino Kaku Gothic Pro W3" panose="020B0300000000000000" pitchFamily="34" charset="-128"/>
              <a:ea typeface="Hiragino Kaku Gothic Pro W3" panose="020B0300000000000000" pitchFamily="34" charset="-128"/>
            </a:endParaRPr>
          </a:p>
          <a:p>
            <a:pPr algn="ctr"/>
            <a:r>
              <a:rPr lang="en-US" altLang="ja-JP" sz="1084" dirty="0">
                <a:latin typeface="Hiragino Kaku Gothic Pro W3" panose="020B0300000000000000" pitchFamily="34" charset="-128"/>
                <a:ea typeface="Hiragino Kaku Gothic Pro W3" panose="020B0300000000000000" pitchFamily="34" charset="-128"/>
              </a:rPr>
              <a:t>(</a:t>
            </a:r>
            <a:r>
              <a:rPr lang="ja-JP" altLang="en-US" sz="1084">
                <a:latin typeface="Hiragino Kaku Gothic Pro W3" panose="020B0300000000000000" pitchFamily="34" charset="-128"/>
                <a:ea typeface="Hiragino Kaku Gothic Pro W3" panose="020B0300000000000000" pitchFamily="34" charset="-128"/>
              </a:rPr>
              <a:t>全脊椎</a:t>
            </a:r>
            <a:r>
              <a:rPr lang="en-US" altLang="ja-JP" sz="1084" dirty="0" err="1">
                <a:latin typeface="Hiragino Kaku Gothic Pro W3" panose="020B0300000000000000" pitchFamily="34" charset="-128"/>
                <a:ea typeface="Hiragino Kaku Gothic Pro W3" panose="020B0300000000000000" pitchFamily="34" charset="-128"/>
              </a:rPr>
              <a:t>Xp</a:t>
            </a:r>
            <a:r>
              <a:rPr lang="ja-JP" altLang="en-US" sz="1084">
                <a:latin typeface="Hiragino Kaku Gothic Pro W3" panose="020B0300000000000000" pitchFamily="34" charset="-128"/>
                <a:ea typeface="Hiragino Kaku Gothic Pro W3" panose="020B0300000000000000" pitchFamily="34" charset="-128"/>
              </a:rPr>
              <a:t>、造影</a:t>
            </a:r>
            <a:r>
              <a:rPr lang="en-US" altLang="ja-JP" sz="1084" dirty="0">
                <a:latin typeface="Hiragino Kaku Gothic Pro W3" panose="020B0300000000000000" pitchFamily="34" charset="-128"/>
                <a:ea typeface="Hiragino Kaku Gothic Pro W3" panose="020B0300000000000000" pitchFamily="34" charset="-128"/>
              </a:rPr>
              <a:t>MRI</a:t>
            </a:r>
            <a:r>
              <a:rPr lang="ja-JP" altLang="en-US" sz="1084">
                <a:latin typeface="Hiragino Kaku Gothic Pro W3" panose="020B0300000000000000" pitchFamily="34" charset="-128"/>
                <a:ea typeface="Hiragino Kaku Gothic Pro W3" panose="020B0300000000000000" pitchFamily="34" charset="-128"/>
              </a:rPr>
              <a:t>・</a:t>
            </a:r>
            <a:r>
              <a:rPr lang="en-US" altLang="ja-JP" sz="1084" dirty="0">
                <a:latin typeface="Hiragino Kaku Gothic Pro W3" panose="020B0300000000000000" pitchFamily="34" charset="-128"/>
                <a:ea typeface="Hiragino Kaku Gothic Pro W3" panose="020B0300000000000000" pitchFamily="34" charset="-128"/>
              </a:rPr>
              <a:t>CT</a:t>
            </a:r>
            <a:r>
              <a:rPr lang="ja-JP" altLang="en-US" sz="1084">
                <a:latin typeface="Hiragino Kaku Gothic Pro W3" panose="020B0300000000000000" pitchFamily="34" charset="-128"/>
                <a:ea typeface="Hiragino Kaku Gothic Pro W3" panose="020B0300000000000000" pitchFamily="34" charset="-128"/>
              </a:rPr>
              <a:t>、骨シンチ等</a:t>
            </a:r>
            <a:r>
              <a:rPr lang="en-US" altLang="ja-JP" sz="1084" dirty="0">
                <a:latin typeface="Hiragino Kaku Gothic Pro W3" panose="020B0300000000000000" pitchFamily="34" charset="-128"/>
                <a:ea typeface="Hiragino Kaku Gothic Pro W3" panose="020B0300000000000000" pitchFamily="34" charset="-128"/>
              </a:rPr>
              <a:t>)</a:t>
            </a:r>
          </a:p>
          <a:p>
            <a:pPr algn="ctr"/>
            <a:r>
              <a:rPr lang="ja-JP" altLang="en-US" sz="1084" u="sng">
                <a:latin typeface="Hiragino Kaku Gothic Pro W3" panose="020B0300000000000000" pitchFamily="34" charset="-128"/>
                <a:ea typeface="Hiragino Kaku Gothic Pro W3" panose="020B0300000000000000" pitchFamily="34" charset="-128"/>
              </a:rPr>
              <a:t>主科に床上安静を指示</a:t>
            </a:r>
            <a:endParaRPr lang="en-US" altLang="ja-JP" sz="1084" dirty="0">
              <a:latin typeface="Hiragino Kaku Gothic Pro W3" panose="020B0300000000000000" pitchFamily="34" charset="-128"/>
              <a:ea typeface="Hiragino Kaku Gothic Pro W3" panose="020B0300000000000000" pitchFamily="34" charset="-128"/>
            </a:endParaRPr>
          </a:p>
          <a:p>
            <a:pPr algn="ctr"/>
            <a:r>
              <a:rPr lang="ja-JP" altLang="en-US" sz="1084">
                <a:latin typeface="Hiragino Kaku Gothic Pro W3" panose="020B0300000000000000" pitchFamily="34" charset="-128"/>
                <a:ea typeface="Hiragino Kaku Gothic Pro W3" panose="020B0300000000000000" pitchFamily="34" charset="-128"/>
              </a:rPr>
              <a:t>脊椎班に連絡し</a:t>
            </a:r>
            <a:r>
              <a:rPr lang="ja-JP" altLang="en-US" sz="1084" u="sng">
                <a:latin typeface="Hiragino Kaku Gothic Pro W3" panose="020B0300000000000000" pitchFamily="34" charset="-128"/>
                <a:ea typeface="Hiragino Kaku Gothic Pro W3" panose="020B0300000000000000" pitchFamily="34" charset="-128"/>
              </a:rPr>
              <a:t>外固定の相談</a:t>
            </a:r>
            <a:endParaRPr lang="en-US" altLang="ja-JP" sz="1084" u="sng" dirty="0">
              <a:latin typeface="Hiragino Kaku Gothic Pro W3" panose="020B0300000000000000" pitchFamily="34" charset="-128"/>
              <a:ea typeface="Hiragino Kaku Gothic Pro W3" panose="020B0300000000000000" pitchFamily="34" charset="-128"/>
            </a:endParaRPr>
          </a:p>
          <a:p>
            <a:pPr algn="ctr"/>
            <a:r>
              <a:rPr lang="ja-JP" altLang="en-US" sz="1084">
                <a:latin typeface="Hiragino Kaku Gothic Pro W3" panose="020B0300000000000000" pitchFamily="34" charset="-128"/>
                <a:ea typeface="Hiragino Kaku Gothic Pro W3" panose="020B0300000000000000" pitchFamily="34" charset="-128"/>
              </a:rPr>
              <a:t>新片桐スコアのチェック</a:t>
            </a:r>
            <a:r>
              <a:rPr lang="en-US" altLang="ja-JP" sz="1084" dirty="0">
                <a:latin typeface="Hiragino Kaku Gothic Pro W3" panose="020B0300000000000000" pitchFamily="34" charset="-128"/>
                <a:ea typeface="Hiragino Kaku Gothic Pro W3" panose="020B0300000000000000" pitchFamily="34" charset="-128"/>
              </a:rPr>
              <a:t> (0〜6</a:t>
            </a:r>
            <a:r>
              <a:rPr lang="ja-JP" altLang="en-US" sz="1084">
                <a:latin typeface="Hiragino Kaku Gothic Pro W3" panose="020B0300000000000000" pitchFamily="34" charset="-128"/>
                <a:ea typeface="Hiragino Kaku Gothic Pro W3" panose="020B0300000000000000" pitchFamily="34" charset="-128"/>
              </a:rPr>
              <a:t>点は手術適応</a:t>
            </a:r>
            <a:r>
              <a:rPr lang="en-US" altLang="ja-JP" sz="1084" dirty="0">
                <a:latin typeface="Hiragino Kaku Gothic Pro W3" panose="020B0300000000000000" pitchFamily="34" charset="-128"/>
                <a:ea typeface="Hiragino Kaku Gothic Pro W3" panose="020B0300000000000000" pitchFamily="34" charset="-128"/>
              </a:rPr>
              <a:t>)</a:t>
            </a:r>
            <a:endParaRPr lang="en-US" altLang="ja-JP" sz="1084" u="sng" dirty="0">
              <a:latin typeface="Hiragino Kaku Gothic Pro W3" panose="020B0300000000000000" pitchFamily="34" charset="-128"/>
              <a:ea typeface="Hiragino Kaku Gothic Pro W3" panose="020B0300000000000000" pitchFamily="34" charset="-128"/>
            </a:endParaRPr>
          </a:p>
          <a:p>
            <a:pPr algn="ctr"/>
            <a:r>
              <a:rPr lang="ja-JP" altLang="en-US" sz="1084">
                <a:latin typeface="Hiragino Kaku Gothic Pro W3" panose="020B0300000000000000" pitchFamily="34" charset="-128"/>
                <a:ea typeface="Hiragino Kaku Gothic Pro W3" panose="020B0300000000000000" pitchFamily="34" charset="-128"/>
              </a:rPr>
              <a:t>翌週の脊椎外来へ</a:t>
            </a:r>
            <a:r>
              <a:rPr lang="en-US" altLang="ja-JP" sz="1084" dirty="0">
                <a:latin typeface="Hiragino Kaku Gothic Pro W3" panose="020B0300000000000000" pitchFamily="34" charset="-128"/>
                <a:ea typeface="Hiragino Kaku Gothic Pro W3" panose="020B0300000000000000" pitchFamily="34" charset="-128"/>
              </a:rPr>
              <a:t> (</a:t>
            </a:r>
            <a:r>
              <a:rPr lang="ja-JP" altLang="en-US" sz="1084">
                <a:latin typeface="Hiragino Kaku Gothic Pro W3" panose="020B0300000000000000" pitchFamily="34" charset="-128"/>
                <a:ea typeface="Hiragino Kaku Gothic Pro W3" panose="020B0300000000000000" pitchFamily="34" charset="-128"/>
              </a:rPr>
              <a:t>水曜日</a:t>
            </a:r>
            <a:r>
              <a:rPr lang="en-US" altLang="ja-JP" sz="1084" dirty="0">
                <a:latin typeface="Hiragino Kaku Gothic Pro W3" panose="020B0300000000000000" pitchFamily="34" charset="-128"/>
                <a:ea typeface="Hiragino Kaku Gothic Pro W3" panose="020B0300000000000000" pitchFamily="34" charset="-128"/>
              </a:rPr>
              <a:t>)</a:t>
            </a:r>
          </a:p>
        </p:txBody>
      </p:sp>
      <p:sp>
        <p:nvSpPr>
          <p:cNvPr id="24" name="曲折矢印 23">
            <a:extLst>
              <a:ext uri="{FF2B5EF4-FFF2-40B4-BE49-F238E27FC236}">
                <a16:creationId xmlns:a16="http://schemas.microsoft.com/office/drawing/2014/main" id="{97E2F042-F659-4743-99E0-7F3EC1E4E892}"/>
              </a:ext>
            </a:extLst>
          </p:cNvPr>
          <p:cNvSpPr/>
          <p:nvPr/>
        </p:nvSpPr>
        <p:spPr>
          <a:xfrm rot="5400000">
            <a:off x="7935986" y="579100"/>
            <a:ext cx="592855" cy="3247723"/>
          </a:xfrm>
          <a:prstGeom prst="bentArrow">
            <a:avLst>
              <a:gd name="adj1" fmla="val 39776"/>
              <a:gd name="adj2" fmla="val 46317"/>
              <a:gd name="adj3" fmla="val 23146"/>
              <a:gd name="adj4" fmla="val 43750"/>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219">
              <a:solidFill>
                <a:schemeClr val="tx1"/>
              </a:solidFill>
              <a:latin typeface="Hiragino Kaku Gothic Pro W3" panose="020B0300000000000000" pitchFamily="34" charset="-128"/>
              <a:ea typeface="Hiragino Kaku Gothic Pro W3" panose="020B0300000000000000" pitchFamily="34" charset="-128"/>
            </a:endParaRPr>
          </a:p>
        </p:txBody>
      </p:sp>
      <p:sp>
        <p:nvSpPr>
          <p:cNvPr id="25" name="テキスト ボックス 24">
            <a:extLst>
              <a:ext uri="{FF2B5EF4-FFF2-40B4-BE49-F238E27FC236}">
                <a16:creationId xmlns:a16="http://schemas.microsoft.com/office/drawing/2014/main" id="{EBF3E104-2166-3B42-912D-A298303CCC43}"/>
              </a:ext>
            </a:extLst>
          </p:cNvPr>
          <p:cNvSpPr txBox="1"/>
          <p:nvPr/>
        </p:nvSpPr>
        <p:spPr>
          <a:xfrm>
            <a:off x="8443134" y="2521050"/>
            <a:ext cx="2311850" cy="592855"/>
          </a:xfrm>
          <a:prstGeom prst="rect">
            <a:avLst/>
          </a:prstGeom>
          <a:noFill/>
          <a:ln>
            <a:solidFill>
              <a:schemeClr val="tx1"/>
            </a:solidFill>
          </a:ln>
        </p:spPr>
        <p:txBody>
          <a:bodyPr wrap="none" rtlCol="0">
            <a:spAutoFit/>
          </a:bodyPr>
          <a:lstStyle/>
          <a:p>
            <a:pPr algn="ctr"/>
            <a:r>
              <a:rPr lang="en-US" altLang="ja-JP" sz="1084" dirty="0">
                <a:latin typeface="Hiragino Kaku Gothic Pro W3" panose="020B0300000000000000" pitchFamily="34" charset="-128"/>
                <a:ea typeface="Hiragino Kaku Gothic Pro W3" panose="020B0300000000000000" pitchFamily="34" charset="-128"/>
              </a:rPr>
              <a:t>SIN Score 13-18 (</a:t>
            </a:r>
            <a:r>
              <a:rPr lang="ja-JP" altLang="en-US" sz="1084">
                <a:latin typeface="Hiragino Kaku Gothic Pro W3" panose="020B0300000000000000" pitchFamily="34" charset="-128"/>
                <a:ea typeface="Hiragino Kaku Gothic Pro W3" panose="020B0300000000000000" pitchFamily="34" charset="-128"/>
              </a:rPr>
              <a:t>不安定性有り</a:t>
            </a:r>
            <a:r>
              <a:rPr lang="en-US" altLang="ja-JP" sz="1084" dirty="0">
                <a:latin typeface="Hiragino Kaku Gothic Pro W3" panose="020B0300000000000000" pitchFamily="34" charset="-128"/>
                <a:ea typeface="Hiragino Kaku Gothic Pro W3" panose="020B0300000000000000" pitchFamily="34" charset="-128"/>
              </a:rPr>
              <a:t>)</a:t>
            </a:r>
          </a:p>
          <a:p>
            <a:pPr algn="ctr"/>
            <a:r>
              <a:rPr lang="en-US" altLang="ja-JP" sz="1084" dirty="0">
                <a:latin typeface="Hiragino Kaku Gothic Pro W3" panose="020B0300000000000000" pitchFamily="34" charset="-128"/>
                <a:ea typeface="Hiragino Kaku Gothic Pro W3" panose="020B0300000000000000" pitchFamily="34" charset="-128"/>
              </a:rPr>
              <a:t>or </a:t>
            </a:r>
            <a:r>
              <a:rPr lang="ja-JP" altLang="en-US" sz="1084">
                <a:latin typeface="Hiragino Kaku Gothic Pro W3" panose="020B0300000000000000" pitchFamily="34" charset="-128"/>
                <a:ea typeface="Hiragino Kaku Gothic Pro W3" panose="020B0300000000000000" pitchFamily="34" charset="-128"/>
              </a:rPr>
              <a:t>麻痺</a:t>
            </a:r>
            <a:r>
              <a:rPr lang="ja-JP" altLang="en-US" sz="1084" b="1" u="sng">
                <a:latin typeface="Hiragino Kaku Gothic Pro W3" panose="020B0300000000000000" pitchFamily="34" charset="-128"/>
                <a:ea typeface="Hiragino Kaku Gothic Pro W3" panose="020B0300000000000000" pitchFamily="34" charset="-128"/>
              </a:rPr>
              <a:t>あり</a:t>
            </a:r>
            <a:r>
              <a:rPr lang="en-US" altLang="ja-JP" sz="1084" b="1" dirty="0">
                <a:latin typeface="Hiragino Kaku Gothic Pro W3" panose="020B0300000000000000" pitchFamily="34" charset="-128"/>
                <a:ea typeface="Hiragino Kaku Gothic Pro W3" panose="020B0300000000000000" pitchFamily="34" charset="-128"/>
              </a:rPr>
              <a:t> </a:t>
            </a:r>
            <a:r>
              <a:rPr lang="en-US" altLang="ja-JP" sz="1084" dirty="0">
                <a:latin typeface="Hiragino Kaku Gothic Pro W3" panose="020B0300000000000000" pitchFamily="34" charset="-128"/>
                <a:ea typeface="Hiragino Kaku Gothic Pro W3" panose="020B0300000000000000" pitchFamily="34" charset="-128"/>
              </a:rPr>
              <a:t>(MMT</a:t>
            </a:r>
            <a:r>
              <a:rPr lang="ja-JP" altLang="en-US" sz="1084">
                <a:latin typeface="Hiragino Kaku Gothic Pro W3" panose="020B0300000000000000" pitchFamily="34" charset="-128"/>
                <a:ea typeface="Hiragino Kaku Gothic Pro W3" panose="020B0300000000000000" pitchFamily="34" charset="-128"/>
              </a:rPr>
              <a:t>で</a:t>
            </a:r>
            <a:r>
              <a:rPr lang="en-US" altLang="ja-JP" sz="1084" dirty="0">
                <a:latin typeface="Hiragino Kaku Gothic Pro W3" panose="020B0300000000000000" pitchFamily="34" charset="-128"/>
                <a:ea typeface="Hiragino Kaku Gothic Pro W3" panose="020B0300000000000000" pitchFamily="34" charset="-128"/>
              </a:rPr>
              <a:t>F</a:t>
            </a:r>
            <a:r>
              <a:rPr lang="ja-JP" altLang="en-US" sz="1084">
                <a:latin typeface="Hiragino Kaku Gothic Pro W3" panose="020B0300000000000000" pitchFamily="34" charset="-128"/>
                <a:ea typeface="Hiragino Kaku Gothic Pro W3" panose="020B0300000000000000" pitchFamily="34" charset="-128"/>
              </a:rPr>
              <a:t>以下</a:t>
            </a:r>
            <a:r>
              <a:rPr lang="en-US" altLang="ja-JP" sz="1084" dirty="0">
                <a:latin typeface="Hiragino Kaku Gothic Pro W3" panose="020B0300000000000000" pitchFamily="34" charset="-128"/>
                <a:ea typeface="Hiragino Kaku Gothic Pro W3" panose="020B0300000000000000" pitchFamily="34" charset="-128"/>
              </a:rPr>
              <a:t>)</a:t>
            </a:r>
          </a:p>
          <a:p>
            <a:pPr algn="ctr"/>
            <a:r>
              <a:rPr lang="en-US" altLang="ja-JP" sz="1084" dirty="0">
                <a:latin typeface="Hiragino Kaku Gothic Pro W3" panose="020B0300000000000000" pitchFamily="34" charset="-128"/>
                <a:ea typeface="Hiragino Kaku Gothic Pro W3" panose="020B0300000000000000" pitchFamily="34" charset="-128"/>
              </a:rPr>
              <a:t>or </a:t>
            </a:r>
            <a:r>
              <a:rPr lang="ja-JP" altLang="en-US" sz="1084">
                <a:latin typeface="Hiragino Kaku Gothic Pro W3" panose="020B0300000000000000" pitchFamily="34" charset="-128"/>
                <a:ea typeface="Hiragino Kaku Gothic Pro W3" panose="020B0300000000000000" pitchFamily="34" charset="-128"/>
              </a:rPr>
              <a:t>膀胱直腸障害</a:t>
            </a:r>
            <a:r>
              <a:rPr lang="ja-JP" altLang="en-US" sz="1084" b="1" u="sng">
                <a:latin typeface="Hiragino Kaku Gothic Pro W3" panose="020B0300000000000000" pitchFamily="34" charset="-128"/>
                <a:ea typeface="Hiragino Kaku Gothic Pro W3" panose="020B0300000000000000" pitchFamily="34" charset="-128"/>
              </a:rPr>
              <a:t>あり</a:t>
            </a:r>
            <a:endParaRPr lang="en-US" altLang="ja-JP" sz="1084" b="1" u="sng" dirty="0">
              <a:latin typeface="Hiragino Kaku Gothic Pro W3" panose="020B0300000000000000" pitchFamily="34" charset="-128"/>
              <a:ea typeface="Hiragino Kaku Gothic Pro W3" panose="020B0300000000000000" pitchFamily="34" charset="-128"/>
            </a:endParaRPr>
          </a:p>
        </p:txBody>
      </p:sp>
      <p:sp>
        <p:nvSpPr>
          <p:cNvPr id="26" name="下矢印 25">
            <a:extLst>
              <a:ext uri="{FF2B5EF4-FFF2-40B4-BE49-F238E27FC236}">
                <a16:creationId xmlns:a16="http://schemas.microsoft.com/office/drawing/2014/main" id="{E811B0A9-F0A0-B841-8DA6-4643AE819276}"/>
              </a:ext>
            </a:extLst>
          </p:cNvPr>
          <p:cNvSpPr/>
          <p:nvPr/>
        </p:nvSpPr>
        <p:spPr>
          <a:xfrm>
            <a:off x="9377957" y="3128194"/>
            <a:ext cx="357835" cy="177675"/>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84">
              <a:latin typeface="Hiragino Kaku Gothic Pro W3" panose="020B0300000000000000" pitchFamily="34" charset="-128"/>
              <a:ea typeface="Hiragino Kaku Gothic Pro W3" panose="020B0300000000000000" pitchFamily="34" charset="-128"/>
            </a:endParaRPr>
          </a:p>
        </p:txBody>
      </p:sp>
      <p:sp>
        <p:nvSpPr>
          <p:cNvPr id="27" name="テキスト ボックス 26">
            <a:extLst>
              <a:ext uri="{FF2B5EF4-FFF2-40B4-BE49-F238E27FC236}">
                <a16:creationId xmlns:a16="http://schemas.microsoft.com/office/drawing/2014/main" id="{F248D089-20B3-FE47-ABF1-E2FA801D9870}"/>
              </a:ext>
            </a:extLst>
          </p:cNvPr>
          <p:cNvSpPr txBox="1"/>
          <p:nvPr/>
        </p:nvSpPr>
        <p:spPr>
          <a:xfrm>
            <a:off x="7737028" y="3314699"/>
            <a:ext cx="4351139" cy="1260217"/>
          </a:xfrm>
          <a:prstGeom prst="rect">
            <a:avLst/>
          </a:prstGeom>
          <a:noFill/>
          <a:ln>
            <a:solidFill>
              <a:schemeClr val="tx1"/>
            </a:solidFill>
          </a:ln>
        </p:spPr>
        <p:txBody>
          <a:bodyPr wrap="square" rtlCol="0">
            <a:spAutoFit/>
          </a:bodyPr>
          <a:lstStyle/>
          <a:p>
            <a:pPr algn="ctr"/>
            <a:r>
              <a:rPr lang="ja-JP" altLang="en-US" sz="1084">
                <a:latin typeface="Hiragino Kaku Gothic Pro W3" panose="020B0300000000000000" pitchFamily="34" charset="-128"/>
                <a:ea typeface="Hiragino Kaku Gothic Pro W3" panose="020B0300000000000000" pitchFamily="34" charset="-128"/>
              </a:rPr>
              <a:t>緊急で不足の画像検査の追加</a:t>
            </a:r>
            <a:r>
              <a:rPr lang="en-US" altLang="ja-JP" sz="1084" dirty="0">
                <a:latin typeface="Hiragino Kaku Gothic Pro W3" panose="020B0300000000000000" pitchFamily="34" charset="-128"/>
                <a:ea typeface="Hiragino Kaku Gothic Pro W3" panose="020B0300000000000000" pitchFamily="34" charset="-128"/>
              </a:rPr>
              <a:t> (</a:t>
            </a:r>
            <a:r>
              <a:rPr lang="ja-JP" altLang="en-US" sz="1084">
                <a:latin typeface="Hiragino Kaku Gothic Pro W3" panose="020B0300000000000000" pitchFamily="34" charset="-128"/>
                <a:ea typeface="Hiragino Kaku Gothic Pro W3" panose="020B0300000000000000" pitchFamily="34" charset="-128"/>
              </a:rPr>
              <a:t>分割して全脊椎</a:t>
            </a:r>
            <a:r>
              <a:rPr lang="en-US" altLang="ja-JP" sz="1084" dirty="0" err="1">
                <a:latin typeface="Hiragino Kaku Gothic Pro W3" panose="020B0300000000000000" pitchFamily="34" charset="-128"/>
                <a:ea typeface="Hiragino Kaku Gothic Pro W3" panose="020B0300000000000000" pitchFamily="34" charset="-128"/>
              </a:rPr>
              <a:t>Xp</a:t>
            </a:r>
            <a:r>
              <a:rPr lang="ja-JP" altLang="en-US" sz="1084">
                <a:latin typeface="Hiragino Kaku Gothic Pro W3" panose="020B0300000000000000" pitchFamily="34" charset="-128"/>
                <a:ea typeface="Hiragino Kaku Gothic Pro W3" panose="020B0300000000000000" pitchFamily="34" charset="-128"/>
              </a:rPr>
              <a:t>、造影</a:t>
            </a:r>
            <a:r>
              <a:rPr lang="en-US" altLang="ja-JP" sz="1084" dirty="0">
                <a:latin typeface="Hiragino Kaku Gothic Pro W3" panose="020B0300000000000000" pitchFamily="34" charset="-128"/>
                <a:ea typeface="Hiragino Kaku Gothic Pro W3" panose="020B0300000000000000" pitchFamily="34" charset="-128"/>
              </a:rPr>
              <a:t>MRI</a:t>
            </a:r>
            <a:r>
              <a:rPr lang="ja-JP" altLang="en-US" sz="1084">
                <a:latin typeface="Hiragino Kaku Gothic Pro W3" panose="020B0300000000000000" pitchFamily="34" charset="-128"/>
                <a:ea typeface="Hiragino Kaku Gothic Pro W3" panose="020B0300000000000000" pitchFamily="34" charset="-128"/>
              </a:rPr>
              <a:t>・</a:t>
            </a:r>
            <a:r>
              <a:rPr lang="en-US" altLang="ja-JP" sz="1084" dirty="0">
                <a:latin typeface="Hiragino Kaku Gothic Pro W3" panose="020B0300000000000000" pitchFamily="34" charset="-128"/>
                <a:ea typeface="Hiragino Kaku Gothic Pro W3" panose="020B0300000000000000" pitchFamily="34" charset="-128"/>
              </a:rPr>
              <a:t>CT)</a:t>
            </a:r>
          </a:p>
          <a:p>
            <a:pPr algn="ctr"/>
            <a:r>
              <a:rPr lang="ja-JP" altLang="en-US" sz="1084" u="sng">
                <a:latin typeface="Hiragino Kaku Gothic Pro W3" panose="020B0300000000000000" pitchFamily="34" charset="-128"/>
                <a:ea typeface="Hiragino Kaku Gothic Pro W3" panose="020B0300000000000000" pitchFamily="34" charset="-128"/>
              </a:rPr>
              <a:t>主科に予後・治療状況の問合せ</a:t>
            </a:r>
            <a:endParaRPr lang="en-US" altLang="ja-JP" sz="1084" u="sng" dirty="0">
              <a:latin typeface="Hiragino Kaku Gothic Pro W3" panose="020B0300000000000000" pitchFamily="34" charset="-128"/>
              <a:ea typeface="Hiragino Kaku Gothic Pro W3" panose="020B0300000000000000" pitchFamily="34" charset="-128"/>
            </a:endParaRPr>
          </a:p>
          <a:p>
            <a:pPr algn="ctr"/>
            <a:r>
              <a:rPr lang="en-US" altLang="ja-JP" sz="1084" u="sng" dirty="0">
                <a:latin typeface="Hiragino Kaku Gothic Pro W3" panose="020B0300000000000000" pitchFamily="34" charset="-128"/>
                <a:ea typeface="Hiragino Kaku Gothic Pro W3" panose="020B0300000000000000" pitchFamily="34" charset="-128"/>
              </a:rPr>
              <a:t>(</a:t>
            </a:r>
            <a:r>
              <a:rPr lang="ja-JP" altLang="en-US" sz="1084" u="sng">
                <a:latin typeface="Hiragino Kaku Gothic Pro W3" panose="020B0300000000000000" pitchFamily="34" charset="-128"/>
                <a:ea typeface="Hiragino Kaku Gothic Pro W3" panose="020B0300000000000000" pitchFamily="34" charset="-128"/>
              </a:rPr>
              <a:t>緊急・準緊急で手術可能か</a:t>
            </a:r>
            <a:r>
              <a:rPr lang="en-US" altLang="ja-JP" sz="1084" u="sng" dirty="0">
                <a:latin typeface="Hiragino Kaku Gothic Pro W3" panose="020B0300000000000000" pitchFamily="34" charset="-128"/>
                <a:ea typeface="Hiragino Kaku Gothic Pro W3" panose="020B0300000000000000" pitchFamily="34" charset="-128"/>
              </a:rPr>
              <a:t>? </a:t>
            </a:r>
            <a:r>
              <a:rPr lang="ja-JP" altLang="en-US" sz="1084" u="sng">
                <a:latin typeface="Hiragino Kaku Gothic Pro W3" panose="020B0300000000000000" pitchFamily="34" charset="-128"/>
                <a:ea typeface="Hiragino Kaku Gothic Pro W3" panose="020B0300000000000000" pitchFamily="34" charset="-128"/>
              </a:rPr>
              <a:t>抗凝固薬は</a:t>
            </a:r>
            <a:r>
              <a:rPr lang="en-US" altLang="ja-JP" sz="1084" u="sng" dirty="0">
                <a:latin typeface="Hiragino Kaku Gothic Pro W3" panose="020B0300000000000000" pitchFamily="34" charset="-128"/>
                <a:ea typeface="Hiragino Kaku Gothic Pro W3" panose="020B0300000000000000" pitchFamily="34" charset="-128"/>
              </a:rPr>
              <a:t>? </a:t>
            </a:r>
            <a:r>
              <a:rPr lang="ja-JP" altLang="en-US" sz="1084" u="sng">
                <a:latin typeface="Hiragino Kaku Gothic Pro W3" panose="020B0300000000000000" pitchFamily="34" charset="-128"/>
                <a:ea typeface="Hiragino Kaku Gothic Pro W3" panose="020B0300000000000000" pitchFamily="34" charset="-128"/>
              </a:rPr>
              <a:t>重大な合併症は？</a:t>
            </a:r>
            <a:r>
              <a:rPr lang="en-US" altLang="ja-JP" sz="1084" u="sng" dirty="0">
                <a:latin typeface="Hiragino Kaku Gothic Pro W3" panose="020B0300000000000000" pitchFamily="34" charset="-128"/>
                <a:ea typeface="Hiragino Kaku Gothic Pro W3" panose="020B0300000000000000" pitchFamily="34" charset="-128"/>
              </a:rPr>
              <a:t>)</a:t>
            </a:r>
            <a:endParaRPr lang="en-US" altLang="ja-JP" sz="1084" dirty="0">
              <a:latin typeface="Hiragino Kaku Gothic Pro W3" panose="020B0300000000000000" pitchFamily="34" charset="-128"/>
              <a:ea typeface="Hiragino Kaku Gothic Pro W3" panose="020B0300000000000000" pitchFamily="34" charset="-128"/>
            </a:endParaRPr>
          </a:p>
          <a:p>
            <a:pPr algn="ctr"/>
            <a:r>
              <a:rPr lang="ja-JP" altLang="en-US" sz="1084" u="sng">
                <a:latin typeface="Hiragino Kaku Gothic Pro W3" panose="020B0300000000000000" pitchFamily="34" charset="-128"/>
                <a:ea typeface="Hiragino Kaku Gothic Pro W3" panose="020B0300000000000000" pitchFamily="34" charset="-128"/>
              </a:rPr>
              <a:t>脊椎班に連絡</a:t>
            </a:r>
            <a:endParaRPr lang="en-US" altLang="ja-JP" sz="1084" u="sng" dirty="0">
              <a:latin typeface="Hiragino Kaku Gothic Pro W3" panose="020B0300000000000000" pitchFamily="34" charset="-128"/>
              <a:ea typeface="Hiragino Kaku Gothic Pro W3" panose="020B0300000000000000" pitchFamily="34" charset="-128"/>
            </a:endParaRPr>
          </a:p>
          <a:p>
            <a:pPr algn="ctr"/>
            <a:r>
              <a:rPr lang="ja-JP" altLang="en-US" sz="1084">
                <a:latin typeface="Hiragino Kaku Gothic Pro W3" panose="020B0300000000000000" pitchFamily="34" charset="-128"/>
                <a:ea typeface="Hiragino Kaku Gothic Pro W3" panose="020B0300000000000000" pitchFamily="34" charset="-128"/>
              </a:rPr>
              <a:t>新片桐スコアのチェック</a:t>
            </a:r>
            <a:r>
              <a:rPr lang="en-US" altLang="ja-JP" sz="1084" dirty="0">
                <a:latin typeface="Hiragino Kaku Gothic Pro W3" panose="020B0300000000000000" pitchFamily="34" charset="-128"/>
                <a:ea typeface="Hiragino Kaku Gothic Pro W3" panose="020B0300000000000000" pitchFamily="34" charset="-128"/>
              </a:rPr>
              <a:t> (0〜6</a:t>
            </a:r>
            <a:r>
              <a:rPr lang="ja-JP" altLang="en-US" sz="1084">
                <a:latin typeface="Hiragino Kaku Gothic Pro W3" panose="020B0300000000000000" pitchFamily="34" charset="-128"/>
                <a:ea typeface="Hiragino Kaku Gothic Pro W3" panose="020B0300000000000000" pitchFamily="34" charset="-128"/>
              </a:rPr>
              <a:t>点は手術適応</a:t>
            </a:r>
            <a:r>
              <a:rPr lang="en-US" altLang="ja-JP" sz="1084" dirty="0">
                <a:latin typeface="Hiragino Kaku Gothic Pro W3" panose="020B0300000000000000" pitchFamily="34" charset="-128"/>
                <a:ea typeface="Hiragino Kaku Gothic Pro W3" panose="020B0300000000000000" pitchFamily="34" charset="-128"/>
              </a:rPr>
              <a:t>)</a:t>
            </a:r>
          </a:p>
          <a:p>
            <a:pPr algn="ctr"/>
            <a:r>
              <a:rPr lang="ja-JP" altLang="en-US" sz="1084">
                <a:latin typeface="Hiragino Kaku Gothic Pro W3" panose="020B0300000000000000" pitchFamily="34" charset="-128"/>
                <a:ea typeface="Hiragino Kaku Gothic Pro W3" panose="020B0300000000000000" pitchFamily="34" charset="-128"/>
              </a:rPr>
              <a:t>歩行不能・麻痺の発生は</a:t>
            </a:r>
            <a:r>
              <a:rPr lang="en-US" altLang="ja-JP" sz="1084" dirty="0">
                <a:latin typeface="Hiragino Kaku Gothic Pro W3" panose="020B0300000000000000" pitchFamily="34" charset="-128"/>
                <a:ea typeface="Hiragino Kaku Gothic Pro W3" panose="020B0300000000000000" pitchFamily="34" charset="-128"/>
              </a:rPr>
              <a:t>2</a:t>
            </a:r>
            <a:r>
              <a:rPr lang="ja-JP" altLang="en-US" sz="1084">
                <a:latin typeface="Hiragino Kaku Gothic Pro W3" panose="020B0300000000000000" pitchFamily="34" charset="-128"/>
                <a:ea typeface="Hiragino Kaku Gothic Pro W3" panose="020B0300000000000000" pitchFamily="34" charset="-128"/>
              </a:rPr>
              <a:t>週間以内か？</a:t>
            </a:r>
            <a:endParaRPr lang="en-US" altLang="ja-JP" sz="1084" dirty="0">
              <a:latin typeface="Hiragino Kaku Gothic Pro W3" panose="020B0300000000000000" pitchFamily="34" charset="-128"/>
              <a:ea typeface="Hiragino Kaku Gothic Pro W3" panose="020B0300000000000000" pitchFamily="34" charset="-128"/>
            </a:endParaRPr>
          </a:p>
          <a:p>
            <a:pPr algn="ctr"/>
            <a:r>
              <a:rPr lang="ja-JP" altLang="en-US" sz="1084">
                <a:latin typeface="Hiragino Kaku Gothic Pro W3" panose="020B0300000000000000" pitchFamily="34" charset="-128"/>
                <a:ea typeface="Hiragino Kaku Gothic Pro W3" panose="020B0300000000000000" pitchFamily="34" charset="-128"/>
              </a:rPr>
              <a:t>主要臓器の転移の有無</a:t>
            </a:r>
            <a:endParaRPr lang="en-US" altLang="ja-JP" sz="1084" dirty="0">
              <a:latin typeface="Hiragino Kaku Gothic Pro W3" panose="020B0300000000000000" pitchFamily="34" charset="-128"/>
              <a:ea typeface="Hiragino Kaku Gothic Pro W3" panose="020B0300000000000000" pitchFamily="34" charset="-128"/>
            </a:endParaRPr>
          </a:p>
        </p:txBody>
      </p:sp>
      <p:sp>
        <p:nvSpPr>
          <p:cNvPr id="11" name="テキスト ボックス 10">
            <a:extLst>
              <a:ext uri="{FF2B5EF4-FFF2-40B4-BE49-F238E27FC236}">
                <a16:creationId xmlns:a16="http://schemas.microsoft.com/office/drawing/2014/main" id="{B44B0584-AB74-BE4C-AA72-4530B82F1F26}"/>
              </a:ext>
            </a:extLst>
          </p:cNvPr>
          <p:cNvSpPr txBox="1"/>
          <p:nvPr/>
        </p:nvSpPr>
        <p:spPr>
          <a:xfrm>
            <a:off x="3844183" y="1888371"/>
            <a:ext cx="813043" cy="279948"/>
          </a:xfrm>
          <a:prstGeom prst="rect">
            <a:avLst/>
          </a:prstGeom>
          <a:noFill/>
        </p:spPr>
        <p:txBody>
          <a:bodyPr wrap="none" rtlCol="0">
            <a:spAutoFit/>
          </a:bodyPr>
          <a:lstStyle/>
          <a:p>
            <a:r>
              <a:rPr lang="ja-JP" altLang="en-US" sz="1219" b="1">
                <a:solidFill>
                  <a:schemeClr val="bg1"/>
                </a:solidFill>
                <a:latin typeface="Hiragino Kaku Gothic Pro W3" panose="020B0300000000000000" pitchFamily="34" charset="-128"/>
                <a:ea typeface="Hiragino Kaku Gothic Pro W3" panose="020B0300000000000000" pitchFamily="34" charset="-128"/>
              </a:rPr>
              <a:t>麻痺なし</a:t>
            </a:r>
          </a:p>
        </p:txBody>
      </p:sp>
      <p:sp>
        <p:nvSpPr>
          <p:cNvPr id="30" name="テキスト ボックス 29">
            <a:extLst>
              <a:ext uri="{FF2B5EF4-FFF2-40B4-BE49-F238E27FC236}">
                <a16:creationId xmlns:a16="http://schemas.microsoft.com/office/drawing/2014/main" id="{B7867481-36E2-524D-9969-5AC6DAD62F96}"/>
              </a:ext>
            </a:extLst>
          </p:cNvPr>
          <p:cNvSpPr txBox="1"/>
          <p:nvPr/>
        </p:nvSpPr>
        <p:spPr>
          <a:xfrm>
            <a:off x="5554890" y="2146887"/>
            <a:ext cx="813043" cy="279948"/>
          </a:xfrm>
          <a:prstGeom prst="rect">
            <a:avLst/>
          </a:prstGeom>
          <a:noFill/>
        </p:spPr>
        <p:txBody>
          <a:bodyPr wrap="none" rtlCol="0">
            <a:spAutoFit/>
          </a:bodyPr>
          <a:lstStyle/>
          <a:p>
            <a:r>
              <a:rPr lang="ja-JP" altLang="en-US" sz="1219" b="1">
                <a:solidFill>
                  <a:schemeClr val="bg1"/>
                </a:solidFill>
                <a:latin typeface="Hiragino Kaku Gothic Pro W3" panose="020B0300000000000000" pitchFamily="34" charset="-128"/>
                <a:ea typeface="Hiragino Kaku Gothic Pro W3" panose="020B0300000000000000" pitchFamily="34" charset="-128"/>
              </a:rPr>
              <a:t>麻痺なし</a:t>
            </a:r>
          </a:p>
        </p:txBody>
      </p:sp>
      <p:sp>
        <p:nvSpPr>
          <p:cNvPr id="31" name="テキスト ボックス 30">
            <a:extLst>
              <a:ext uri="{FF2B5EF4-FFF2-40B4-BE49-F238E27FC236}">
                <a16:creationId xmlns:a16="http://schemas.microsoft.com/office/drawing/2014/main" id="{2D81E1A1-BCF7-7846-9915-48F7A7E2795F}"/>
              </a:ext>
            </a:extLst>
          </p:cNvPr>
          <p:cNvSpPr txBox="1"/>
          <p:nvPr/>
        </p:nvSpPr>
        <p:spPr>
          <a:xfrm>
            <a:off x="7850136" y="1895298"/>
            <a:ext cx="813043" cy="279948"/>
          </a:xfrm>
          <a:prstGeom prst="rect">
            <a:avLst/>
          </a:prstGeom>
          <a:noFill/>
        </p:spPr>
        <p:txBody>
          <a:bodyPr wrap="none" rtlCol="0">
            <a:spAutoFit/>
          </a:bodyPr>
          <a:lstStyle/>
          <a:p>
            <a:r>
              <a:rPr lang="ja-JP" altLang="en-US" sz="1219" b="1">
                <a:solidFill>
                  <a:schemeClr val="bg1"/>
                </a:solidFill>
                <a:latin typeface="Hiragino Kaku Gothic Pro W3" panose="020B0300000000000000" pitchFamily="34" charset="-128"/>
                <a:ea typeface="Hiragino Kaku Gothic Pro W3" panose="020B0300000000000000" pitchFamily="34" charset="-128"/>
              </a:rPr>
              <a:t>麻痺あり</a:t>
            </a:r>
          </a:p>
        </p:txBody>
      </p:sp>
      <p:sp>
        <p:nvSpPr>
          <p:cNvPr id="34" name="下矢印 33">
            <a:extLst>
              <a:ext uri="{FF2B5EF4-FFF2-40B4-BE49-F238E27FC236}">
                <a16:creationId xmlns:a16="http://schemas.microsoft.com/office/drawing/2014/main" id="{3D601CB4-57FC-EA42-B39A-24BC02611830}"/>
              </a:ext>
            </a:extLst>
          </p:cNvPr>
          <p:cNvSpPr/>
          <p:nvPr/>
        </p:nvSpPr>
        <p:spPr>
          <a:xfrm>
            <a:off x="2851355" y="4013456"/>
            <a:ext cx="357835" cy="259174"/>
          </a:xfrm>
          <a:prstGeom prst="downArrow">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84">
              <a:latin typeface="Hiragino Kaku Gothic Pro W3" panose="020B0300000000000000" pitchFamily="34" charset="-128"/>
              <a:ea typeface="Hiragino Kaku Gothic Pro W3" panose="020B0300000000000000" pitchFamily="34" charset="-128"/>
            </a:endParaRPr>
          </a:p>
        </p:txBody>
      </p:sp>
      <p:sp>
        <p:nvSpPr>
          <p:cNvPr id="37" name="下矢印 36">
            <a:extLst>
              <a:ext uri="{FF2B5EF4-FFF2-40B4-BE49-F238E27FC236}">
                <a16:creationId xmlns:a16="http://schemas.microsoft.com/office/drawing/2014/main" id="{2C6856C2-9990-8C44-BC16-FBFAB94A9888}"/>
              </a:ext>
            </a:extLst>
          </p:cNvPr>
          <p:cNvSpPr/>
          <p:nvPr/>
        </p:nvSpPr>
        <p:spPr>
          <a:xfrm>
            <a:off x="5766135" y="4419621"/>
            <a:ext cx="357835" cy="155296"/>
          </a:xfrm>
          <a:prstGeom prst="downArrow">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84">
              <a:latin typeface="Hiragino Kaku Gothic Pro W3" panose="020B0300000000000000" pitchFamily="34" charset="-128"/>
              <a:ea typeface="Hiragino Kaku Gothic Pro W3" panose="020B0300000000000000" pitchFamily="34" charset="-128"/>
            </a:endParaRPr>
          </a:p>
        </p:txBody>
      </p:sp>
      <p:sp>
        <p:nvSpPr>
          <p:cNvPr id="38" name="下矢印 37">
            <a:extLst>
              <a:ext uri="{FF2B5EF4-FFF2-40B4-BE49-F238E27FC236}">
                <a16:creationId xmlns:a16="http://schemas.microsoft.com/office/drawing/2014/main" id="{EB46043A-A299-4949-BE64-FFE1006F0FED}"/>
              </a:ext>
            </a:extLst>
          </p:cNvPr>
          <p:cNvSpPr/>
          <p:nvPr/>
        </p:nvSpPr>
        <p:spPr>
          <a:xfrm>
            <a:off x="7491495" y="4597158"/>
            <a:ext cx="2144122" cy="576514"/>
          </a:xfrm>
          <a:prstGeom prst="downArrow">
            <a:avLst/>
          </a:prstGeom>
          <a:solidFill>
            <a:schemeClr val="tx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84">
                <a:latin typeface="Hiragino Kaku Gothic Pro W3" panose="020B0300000000000000" pitchFamily="34" charset="-128"/>
                <a:ea typeface="Hiragino Kaku Gothic Pro W3" panose="020B0300000000000000" pitchFamily="34" charset="-128"/>
              </a:rPr>
              <a:t>新片桐スコア</a:t>
            </a:r>
            <a:r>
              <a:rPr lang="en-US" altLang="ja-JP" sz="1084" dirty="0">
                <a:latin typeface="Hiragino Kaku Gothic Pro W3" panose="020B0300000000000000" pitchFamily="34" charset="-128"/>
                <a:ea typeface="Hiragino Kaku Gothic Pro W3" panose="020B0300000000000000" pitchFamily="34" charset="-128"/>
              </a:rPr>
              <a:t> 7</a:t>
            </a:r>
            <a:r>
              <a:rPr lang="ja-JP" altLang="en-US" sz="1084">
                <a:latin typeface="Hiragino Kaku Gothic Pro W3" panose="020B0300000000000000" pitchFamily="34" charset="-128"/>
                <a:ea typeface="Hiragino Kaku Gothic Pro W3" panose="020B0300000000000000" pitchFamily="34" charset="-128"/>
              </a:rPr>
              <a:t>点以上</a:t>
            </a:r>
          </a:p>
        </p:txBody>
      </p:sp>
      <p:sp>
        <p:nvSpPr>
          <p:cNvPr id="39" name="テキスト ボックス 38">
            <a:extLst>
              <a:ext uri="{FF2B5EF4-FFF2-40B4-BE49-F238E27FC236}">
                <a16:creationId xmlns:a16="http://schemas.microsoft.com/office/drawing/2014/main" id="{B4A48B65-1621-824A-939E-FC9146A4D1A3}"/>
              </a:ext>
            </a:extLst>
          </p:cNvPr>
          <p:cNvSpPr txBox="1"/>
          <p:nvPr/>
        </p:nvSpPr>
        <p:spPr>
          <a:xfrm>
            <a:off x="2547321" y="4285591"/>
            <a:ext cx="961854" cy="259174"/>
          </a:xfrm>
          <a:prstGeom prst="rect">
            <a:avLst/>
          </a:prstGeom>
          <a:solidFill>
            <a:schemeClr val="tx1">
              <a:lumMod val="50000"/>
              <a:lumOff val="50000"/>
            </a:schemeClr>
          </a:solidFill>
          <a:ln>
            <a:solidFill>
              <a:schemeClr val="tx1"/>
            </a:solidFill>
          </a:ln>
        </p:spPr>
        <p:txBody>
          <a:bodyPr wrap="square" rtlCol="0">
            <a:spAutoFit/>
          </a:bodyPr>
          <a:lstStyle/>
          <a:p>
            <a:pPr algn="ctr"/>
            <a:r>
              <a:rPr lang="ja-JP" altLang="en-US" sz="1084">
                <a:solidFill>
                  <a:schemeClr val="bg1"/>
                </a:solidFill>
                <a:latin typeface="Hiragino Kaku Gothic Pro W3" panose="020B0300000000000000" pitchFamily="34" charset="-128"/>
                <a:ea typeface="Hiragino Kaku Gothic Pro W3" panose="020B0300000000000000" pitchFamily="34" charset="-128"/>
              </a:rPr>
              <a:t>疼痛の有無</a:t>
            </a:r>
            <a:endParaRPr lang="en-US" altLang="ja-JP" sz="1084" dirty="0">
              <a:solidFill>
                <a:schemeClr val="bg1"/>
              </a:solidFill>
              <a:latin typeface="Hiragino Kaku Gothic Pro W3" panose="020B0300000000000000" pitchFamily="34" charset="-128"/>
              <a:ea typeface="Hiragino Kaku Gothic Pro W3" panose="020B0300000000000000" pitchFamily="34" charset="-128"/>
            </a:endParaRPr>
          </a:p>
        </p:txBody>
      </p:sp>
      <p:sp>
        <p:nvSpPr>
          <p:cNvPr id="43" name="テキスト ボックス 42">
            <a:extLst>
              <a:ext uri="{FF2B5EF4-FFF2-40B4-BE49-F238E27FC236}">
                <a16:creationId xmlns:a16="http://schemas.microsoft.com/office/drawing/2014/main" id="{7B3B1C3C-2FC8-B145-86A8-B040166EC262}"/>
              </a:ext>
            </a:extLst>
          </p:cNvPr>
          <p:cNvSpPr txBox="1"/>
          <p:nvPr/>
        </p:nvSpPr>
        <p:spPr>
          <a:xfrm>
            <a:off x="1634955" y="4292809"/>
            <a:ext cx="492443" cy="276999"/>
          </a:xfrm>
          <a:prstGeom prst="rect">
            <a:avLst/>
          </a:prstGeom>
          <a:noFill/>
        </p:spPr>
        <p:txBody>
          <a:bodyPr wrap="none" rtlCol="0">
            <a:spAutoFit/>
          </a:bodyPr>
          <a:lstStyle/>
          <a:p>
            <a:r>
              <a:rPr kumimoji="1" lang="ja-JP" altLang="en-US" sz="1200">
                <a:latin typeface="Hiragino Kaku Gothic Pro W3" panose="020B0300000000000000" pitchFamily="34" charset="-128"/>
                <a:ea typeface="Hiragino Kaku Gothic Pro W3" panose="020B0300000000000000" pitchFamily="34" charset="-128"/>
              </a:rPr>
              <a:t>無し</a:t>
            </a:r>
          </a:p>
        </p:txBody>
      </p:sp>
      <p:sp>
        <p:nvSpPr>
          <p:cNvPr id="45" name="テキスト ボックス 44">
            <a:extLst>
              <a:ext uri="{FF2B5EF4-FFF2-40B4-BE49-F238E27FC236}">
                <a16:creationId xmlns:a16="http://schemas.microsoft.com/office/drawing/2014/main" id="{DCBF56E3-C961-104E-9A89-916A72B21CFE}"/>
              </a:ext>
            </a:extLst>
          </p:cNvPr>
          <p:cNvSpPr txBox="1"/>
          <p:nvPr/>
        </p:nvSpPr>
        <p:spPr>
          <a:xfrm>
            <a:off x="133202" y="4790436"/>
            <a:ext cx="1631859" cy="677108"/>
          </a:xfrm>
          <a:prstGeom prst="rect">
            <a:avLst/>
          </a:prstGeom>
          <a:noFill/>
          <a:ln>
            <a:solidFill>
              <a:schemeClr val="tx1"/>
            </a:solidFill>
          </a:ln>
        </p:spPr>
        <p:txBody>
          <a:bodyPr wrap="square" rtlCol="0">
            <a:spAutoFit/>
          </a:bodyPr>
          <a:lstStyle/>
          <a:p>
            <a:pPr marL="171450" indent="-171450">
              <a:buFont typeface="Arial" panose="020B0604020202020204" pitchFamily="34" charset="0"/>
              <a:buChar char="•"/>
            </a:pPr>
            <a:r>
              <a:rPr lang="ja-JP" altLang="en-US" sz="1000">
                <a:latin typeface="Hiragino Kaku Gothic Pro W3" panose="020B0300000000000000" pitchFamily="34" charset="-128"/>
                <a:ea typeface="Hiragino Kaku Gothic Pro W3" panose="020B0300000000000000" pitchFamily="34" charset="-128"/>
              </a:rPr>
              <a:t>骨修飾薬の使用を推奨</a:t>
            </a:r>
            <a:endParaRPr lang="en-US" altLang="ja-JP" sz="1000" dirty="0">
              <a:latin typeface="Hiragino Kaku Gothic Pro W3" panose="020B0300000000000000" pitchFamily="34" charset="-128"/>
              <a:ea typeface="Hiragino Kaku Gothic Pro W3" panose="020B0300000000000000" pitchFamily="34" charset="-128"/>
            </a:endParaRPr>
          </a:p>
          <a:p>
            <a:r>
              <a:rPr lang="en-US" altLang="ja-JP" sz="900" dirty="0">
                <a:latin typeface="Hiragino Kaku Gothic Pro W3" panose="020B0300000000000000" pitchFamily="34" charset="-128"/>
                <a:ea typeface="Hiragino Kaku Gothic Pro W3" panose="020B0300000000000000" pitchFamily="34" charset="-128"/>
              </a:rPr>
              <a:t>(</a:t>
            </a:r>
            <a:r>
              <a:rPr lang="ja-JP" altLang="en-US" sz="900" u="sng">
                <a:latin typeface="Hiragino Kaku Gothic Pro W3" panose="020B0300000000000000" pitchFamily="34" charset="-128"/>
                <a:ea typeface="Hiragino Kaku Gothic Pro W3" panose="020B0300000000000000" pitchFamily="34" charset="-128"/>
              </a:rPr>
              <a:t>多発性骨髄腫及び固形癌骨転移による骨病変</a:t>
            </a:r>
            <a:r>
              <a:rPr lang="en-US" altLang="ja-JP" sz="900" dirty="0">
                <a:latin typeface="Hiragino Kaku Gothic Pro W3" panose="020B0300000000000000" pitchFamily="34" charset="-128"/>
                <a:ea typeface="Hiragino Kaku Gothic Pro W3" panose="020B0300000000000000" pitchFamily="34" charset="-128"/>
              </a:rPr>
              <a:t>)</a:t>
            </a:r>
          </a:p>
          <a:p>
            <a:pPr marL="171450" indent="-171450">
              <a:buFont typeface="Arial" panose="020B0604020202020204" pitchFamily="34" charset="0"/>
              <a:buChar char="•"/>
            </a:pPr>
            <a:r>
              <a:rPr lang="ja-JP" altLang="en-US" sz="1000">
                <a:latin typeface="Hiragino Kaku Gothic Pro W3" panose="020B0300000000000000" pitchFamily="34" charset="-128"/>
                <a:ea typeface="Hiragino Kaku Gothic Pro W3" panose="020B0300000000000000" pitchFamily="34" charset="-128"/>
              </a:rPr>
              <a:t>外固定なしで離床許可</a:t>
            </a:r>
          </a:p>
        </p:txBody>
      </p:sp>
      <p:sp>
        <p:nvSpPr>
          <p:cNvPr id="46" name="下矢印 45">
            <a:extLst>
              <a:ext uri="{FF2B5EF4-FFF2-40B4-BE49-F238E27FC236}">
                <a16:creationId xmlns:a16="http://schemas.microsoft.com/office/drawing/2014/main" id="{5DF8305B-3C33-D14E-ABC1-7F2D97BCAD0A}"/>
              </a:ext>
            </a:extLst>
          </p:cNvPr>
          <p:cNvSpPr/>
          <p:nvPr/>
        </p:nvSpPr>
        <p:spPr>
          <a:xfrm>
            <a:off x="2632821" y="4565352"/>
            <a:ext cx="805297" cy="210742"/>
          </a:xfrm>
          <a:prstGeom prst="down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84">
              <a:solidFill>
                <a:schemeClr val="tx1"/>
              </a:solidFill>
              <a:latin typeface="Hiragino Kaku Gothic Pro W3" panose="020B0300000000000000" pitchFamily="34" charset="-128"/>
              <a:ea typeface="Hiragino Kaku Gothic Pro W3" panose="020B0300000000000000" pitchFamily="34" charset="-128"/>
            </a:endParaRPr>
          </a:p>
        </p:txBody>
      </p:sp>
      <p:sp>
        <p:nvSpPr>
          <p:cNvPr id="47" name="テキスト ボックス 46">
            <a:extLst>
              <a:ext uri="{FF2B5EF4-FFF2-40B4-BE49-F238E27FC236}">
                <a16:creationId xmlns:a16="http://schemas.microsoft.com/office/drawing/2014/main" id="{C5B99847-D47E-7B49-AC6A-BC363CAD19FD}"/>
              </a:ext>
            </a:extLst>
          </p:cNvPr>
          <p:cNvSpPr txBox="1"/>
          <p:nvPr/>
        </p:nvSpPr>
        <p:spPr>
          <a:xfrm>
            <a:off x="2782772" y="4523770"/>
            <a:ext cx="492443" cy="276999"/>
          </a:xfrm>
          <a:prstGeom prst="rect">
            <a:avLst/>
          </a:prstGeom>
          <a:noFill/>
        </p:spPr>
        <p:txBody>
          <a:bodyPr wrap="none" rtlCol="0">
            <a:spAutoFit/>
          </a:bodyPr>
          <a:lstStyle/>
          <a:p>
            <a:r>
              <a:rPr kumimoji="1" lang="ja-JP" altLang="en-US" sz="1200">
                <a:latin typeface="Hiragino Kaku Gothic Pro W3" panose="020B0300000000000000" pitchFamily="34" charset="-128"/>
                <a:ea typeface="Hiragino Kaku Gothic Pro W3" panose="020B0300000000000000" pitchFamily="34" charset="-128"/>
              </a:rPr>
              <a:t>有り</a:t>
            </a:r>
          </a:p>
        </p:txBody>
      </p:sp>
      <p:sp>
        <p:nvSpPr>
          <p:cNvPr id="48" name="テキスト ボックス 47">
            <a:extLst>
              <a:ext uri="{FF2B5EF4-FFF2-40B4-BE49-F238E27FC236}">
                <a16:creationId xmlns:a16="http://schemas.microsoft.com/office/drawing/2014/main" id="{2B9AB6A9-9C05-E048-AB06-71CE92B00C3E}"/>
              </a:ext>
            </a:extLst>
          </p:cNvPr>
          <p:cNvSpPr txBox="1"/>
          <p:nvPr/>
        </p:nvSpPr>
        <p:spPr>
          <a:xfrm>
            <a:off x="1788485" y="4790423"/>
            <a:ext cx="2018960" cy="1015663"/>
          </a:xfrm>
          <a:prstGeom prst="rect">
            <a:avLst/>
          </a:prstGeom>
          <a:noFill/>
          <a:ln>
            <a:solidFill>
              <a:schemeClr val="tx1"/>
            </a:solidFill>
          </a:ln>
        </p:spPr>
        <p:txBody>
          <a:bodyPr wrap="square" rtlCol="0">
            <a:spAutoFit/>
          </a:bodyPr>
          <a:lstStyle/>
          <a:p>
            <a:pPr marL="171450" indent="-171450">
              <a:buFont typeface="Arial" panose="020B0604020202020204" pitchFamily="34" charset="0"/>
              <a:buChar char="•"/>
            </a:pPr>
            <a:r>
              <a:rPr lang="ja-JP" altLang="en-US" sz="1000">
                <a:latin typeface="Hiragino Kaku Gothic Pro W3" panose="020B0300000000000000" pitchFamily="34" charset="-128"/>
                <a:ea typeface="Hiragino Kaku Gothic Pro W3" panose="020B0300000000000000" pitchFamily="34" charset="-128"/>
              </a:rPr>
              <a:t>骨修飾薬の使用を推奨</a:t>
            </a:r>
            <a:endParaRPr lang="en-US" altLang="ja-JP" sz="1000" dirty="0">
              <a:latin typeface="Hiragino Kaku Gothic Pro W3" panose="020B0300000000000000" pitchFamily="34" charset="-128"/>
              <a:ea typeface="Hiragino Kaku Gothic Pro W3" panose="020B0300000000000000" pitchFamily="34" charset="-128"/>
            </a:endParaRPr>
          </a:p>
          <a:p>
            <a:pPr marL="171450" indent="-171450">
              <a:buFont typeface="Arial" panose="020B0604020202020204" pitchFamily="34" charset="0"/>
              <a:buChar char="•"/>
            </a:pPr>
            <a:r>
              <a:rPr lang="ja-JP" altLang="en-US" sz="1000">
                <a:latin typeface="Hiragino Kaku Gothic Pro W3" panose="020B0300000000000000" pitchFamily="34" charset="-128"/>
                <a:ea typeface="Hiragino Kaku Gothic Pro W3" panose="020B0300000000000000" pitchFamily="34" charset="-128"/>
              </a:rPr>
              <a:t>放射線治療の検討</a:t>
            </a:r>
            <a:endParaRPr lang="en-US" altLang="ja-JP" sz="1000" dirty="0">
              <a:latin typeface="Hiragino Kaku Gothic Pro W3" panose="020B0300000000000000" pitchFamily="34" charset="-128"/>
              <a:ea typeface="Hiragino Kaku Gothic Pro W3" panose="020B0300000000000000" pitchFamily="34" charset="-128"/>
            </a:endParaRPr>
          </a:p>
          <a:p>
            <a:pPr marL="171450" indent="-171450">
              <a:buFont typeface="Arial" panose="020B0604020202020204" pitchFamily="34" charset="0"/>
              <a:buChar char="•"/>
            </a:pPr>
            <a:r>
              <a:rPr lang="en-US" altLang="ja-JP" sz="1000" dirty="0">
                <a:latin typeface="Hiragino Kaku Gothic Pro W3" panose="020B0300000000000000" pitchFamily="34" charset="-128"/>
                <a:ea typeface="Hiragino Kaku Gothic Pro W3" panose="020B0300000000000000" pitchFamily="34" charset="-128"/>
              </a:rPr>
              <a:t>C1-T2</a:t>
            </a:r>
            <a:r>
              <a:rPr lang="ja-JP" altLang="en-US" sz="1000">
                <a:latin typeface="Hiragino Kaku Gothic Pro W3" panose="020B0300000000000000" pitchFamily="34" charset="-128"/>
                <a:ea typeface="Hiragino Kaku Gothic Pro W3" panose="020B0300000000000000" pitchFamily="34" charset="-128"/>
              </a:rPr>
              <a:t>病変：外固定フリー　またはカラー</a:t>
            </a:r>
            <a:r>
              <a:rPr lang="en-US" altLang="ja-JP" sz="1000" dirty="0">
                <a:latin typeface="Hiragino Kaku Gothic Pro W3" panose="020B0300000000000000" pitchFamily="34" charset="-128"/>
                <a:ea typeface="Hiragino Kaku Gothic Pro W3" panose="020B0300000000000000" pitchFamily="34" charset="-128"/>
              </a:rPr>
              <a:t> (</a:t>
            </a:r>
            <a:r>
              <a:rPr lang="ja-JP" altLang="en-US" sz="1000">
                <a:latin typeface="Hiragino Kaku Gothic Pro W3" panose="020B0300000000000000" pitchFamily="34" charset="-128"/>
                <a:ea typeface="Hiragino Kaku Gothic Pro W3" panose="020B0300000000000000" pitchFamily="34" charset="-128"/>
              </a:rPr>
              <a:t>疼痛強い場合</a:t>
            </a:r>
            <a:r>
              <a:rPr lang="en-US" altLang="ja-JP" sz="1000" dirty="0">
                <a:latin typeface="Hiragino Kaku Gothic Pro W3" panose="020B0300000000000000" pitchFamily="34" charset="-128"/>
                <a:ea typeface="Hiragino Kaku Gothic Pro W3" panose="020B0300000000000000" pitchFamily="34" charset="-128"/>
              </a:rPr>
              <a:t>)</a:t>
            </a:r>
          </a:p>
          <a:p>
            <a:pPr marL="171450" indent="-171450">
              <a:buFont typeface="Arial" panose="020B0604020202020204" pitchFamily="34" charset="0"/>
              <a:buChar char="•"/>
            </a:pPr>
            <a:r>
              <a:rPr lang="en-US" altLang="ja-JP" sz="1000" dirty="0">
                <a:latin typeface="Hiragino Kaku Gothic Pro W3" panose="020B0300000000000000" pitchFamily="34" charset="-128"/>
                <a:ea typeface="Hiragino Kaku Gothic Pro W3" panose="020B0300000000000000" pitchFamily="34" charset="-128"/>
              </a:rPr>
              <a:t>T3-T9</a:t>
            </a:r>
            <a:r>
              <a:rPr lang="ja-JP" altLang="en-US" sz="1000">
                <a:latin typeface="Hiragino Kaku Gothic Pro W3" panose="020B0300000000000000" pitchFamily="34" charset="-128"/>
                <a:ea typeface="Hiragino Kaku Gothic Pro W3" panose="020B0300000000000000" pitchFamily="34" charset="-128"/>
              </a:rPr>
              <a:t>病変：外固定なし</a:t>
            </a:r>
            <a:endParaRPr lang="en-US" altLang="ja-JP" sz="1000" dirty="0">
              <a:latin typeface="Hiragino Kaku Gothic Pro W3" panose="020B0300000000000000" pitchFamily="34" charset="-128"/>
              <a:ea typeface="Hiragino Kaku Gothic Pro W3" panose="020B0300000000000000" pitchFamily="34" charset="-128"/>
            </a:endParaRPr>
          </a:p>
          <a:p>
            <a:pPr marL="171450" indent="-171450">
              <a:buFont typeface="Arial" panose="020B0604020202020204" pitchFamily="34" charset="0"/>
              <a:buChar char="•"/>
            </a:pPr>
            <a:r>
              <a:rPr lang="en-US" altLang="ja-JP" sz="1000" dirty="0">
                <a:latin typeface="Hiragino Kaku Gothic Pro W3" panose="020B0300000000000000" pitchFamily="34" charset="-128"/>
                <a:ea typeface="Hiragino Kaku Gothic Pro W3" panose="020B0300000000000000" pitchFamily="34" charset="-128"/>
              </a:rPr>
              <a:t>T10-L5</a:t>
            </a:r>
            <a:r>
              <a:rPr lang="ja-JP" altLang="en-US" sz="1000">
                <a:latin typeface="Hiragino Kaku Gothic Pro W3" panose="020B0300000000000000" pitchFamily="34" charset="-128"/>
                <a:ea typeface="Hiragino Kaku Gothic Pro W3" panose="020B0300000000000000" pitchFamily="34" charset="-128"/>
              </a:rPr>
              <a:t>病変：ダーメン</a:t>
            </a:r>
            <a:endParaRPr lang="en-US" altLang="ja-JP" sz="1000" dirty="0">
              <a:latin typeface="Hiragino Kaku Gothic Pro W3" panose="020B0300000000000000" pitchFamily="34" charset="-128"/>
              <a:ea typeface="Hiragino Kaku Gothic Pro W3" panose="020B0300000000000000" pitchFamily="34" charset="-128"/>
            </a:endParaRPr>
          </a:p>
        </p:txBody>
      </p:sp>
      <p:sp>
        <p:nvSpPr>
          <p:cNvPr id="49" name="曲折矢印 48">
            <a:extLst>
              <a:ext uri="{FF2B5EF4-FFF2-40B4-BE49-F238E27FC236}">
                <a16:creationId xmlns:a16="http://schemas.microsoft.com/office/drawing/2014/main" id="{9EDC5AF7-6618-A549-8282-8A145E82FBF4}"/>
              </a:ext>
            </a:extLst>
          </p:cNvPr>
          <p:cNvSpPr/>
          <p:nvPr/>
        </p:nvSpPr>
        <p:spPr>
          <a:xfrm rot="5400000" flipV="1">
            <a:off x="1439896" y="3667209"/>
            <a:ext cx="434000" cy="1755111"/>
          </a:xfrm>
          <a:prstGeom prst="bentArrow">
            <a:avLst>
              <a:gd name="adj1" fmla="val 43599"/>
              <a:gd name="adj2" fmla="val 37049"/>
              <a:gd name="adj3" fmla="val 26854"/>
              <a:gd name="adj4" fmla="val 51165"/>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219">
              <a:solidFill>
                <a:schemeClr val="tx1"/>
              </a:solidFill>
              <a:latin typeface="Hiragino Kaku Gothic Pro W3" panose="020B0300000000000000" pitchFamily="34" charset="-128"/>
              <a:ea typeface="Hiragino Kaku Gothic Pro W3" panose="020B0300000000000000" pitchFamily="34" charset="-128"/>
            </a:endParaRPr>
          </a:p>
        </p:txBody>
      </p:sp>
      <p:sp>
        <p:nvSpPr>
          <p:cNvPr id="51" name="テキスト ボックス 50">
            <a:extLst>
              <a:ext uri="{FF2B5EF4-FFF2-40B4-BE49-F238E27FC236}">
                <a16:creationId xmlns:a16="http://schemas.microsoft.com/office/drawing/2014/main" id="{3CF16610-B4F0-9F47-A156-331BF9DA6F68}"/>
              </a:ext>
            </a:extLst>
          </p:cNvPr>
          <p:cNvSpPr txBox="1"/>
          <p:nvPr/>
        </p:nvSpPr>
        <p:spPr>
          <a:xfrm>
            <a:off x="4831923" y="4585960"/>
            <a:ext cx="492443" cy="276999"/>
          </a:xfrm>
          <a:prstGeom prst="rect">
            <a:avLst/>
          </a:prstGeom>
          <a:noFill/>
        </p:spPr>
        <p:txBody>
          <a:bodyPr wrap="none" rtlCol="0">
            <a:spAutoFit/>
          </a:bodyPr>
          <a:lstStyle/>
          <a:p>
            <a:r>
              <a:rPr kumimoji="1" lang="ja-JP" altLang="en-US" sz="1200">
                <a:latin typeface="Hiragino Kaku Gothic Pro W3" panose="020B0300000000000000" pitchFamily="34" charset="-128"/>
                <a:ea typeface="Hiragino Kaku Gothic Pro W3" panose="020B0300000000000000" pitchFamily="34" charset="-128"/>
              </a:rPr>
              <a:t>無し</a:t>
            </a:r>
          </a:p>
        </p:txBody>
      </p:sp>
      <p:sp>
        <p:nvSpPr>
          <p:cNvPr id="52" name="テキスト ボックス 51">
            <a:extLst>
              <a:ext uri="{FF2B5EF4-FFF2-40B4-BE49-F238E27FC236}">
                <a16:creationId xmlns:a16="http://schemas.microsoft.com/office/drawing/2014/main" id="{601318E1-AB13-E24B-A6DE-F73F8D1450D5}"/>
              </a:ext>
            </a:extLst>
          </p:cNvPr>
          <p:cNvSpPr txBox="1"/>
          <p:nvPr/>
        </p:nvSpPr>
        <p:spPr>
          <a:xfrm>
            <a:off x="5625473" y="5103288"/>
            <a:ext cx="1952675" cy="861774"/>
          </a:xfrm>
          <a:prstGeom prst="rect">
            <a:avLst/>
          </a:prstGeom>
          <a:noFill/>
          <a:ln>
            <a:solidFill>
              <a:schemeClr val="tx1"/>
            </a:solidFill>
          </a:ln>
        </p:spPr>
        <p:txBody>
          <a:bodyPr wrap="square" rtlCol="0">
            <a:spAutoFit/>
          </a:bodyPr>
          <a:lstStyle/>
          <a:p>
            <a:pPr marL="171450" indent="-171450">
              <a:buFont typeface="Arial" panose="020B0604020202020204" pitchFamily="34" charset="0"/>
              <a:buChar char="•"/>
            </a:pPr>
            <a:r>
              <a:rPr lang="ja-JP" altLang="en-US" sz="1000">
                <a:latin typeface="Hiragino Kaku Gothic Pro W3" panose="020B0300000000000000" pitchFamily="34" charset="-128"/>
                <a:ea typeface="Hiragino Kaku Gothic Pro W3" panose="020B0300000000000000" pitchFamily="34" charset="-128"/>
              </a:rPr>
              <a:t>骨修飾薬の使用を推奨</a:t>
            </a:r>
            <a:endParaRPr lang="en-US" altLang="ja-JP" sz="1000" dirty="0">
              <a:latin typeface="Hiragino Kaku Gothic Pro W3" panose="020B0300000000000000" pitchFamily="34" charset="-128"/>
              <a:ea typeface="Hiragino Kaku Gothic Pro W3" panose="020B0300000000000000" pitchFamily="34" charset="-128"/>
            </a:endParaRPr>
          </a:p>
          <a:p>
            <a:pPr marL="171450" indent="-171450">
              <a:buFont typeface="Arial" panose="020B0604020202020204" pitchFamily="34" charset="0"/>
              <a:buChar char="•"/>
            </a:pPr>
            <a:r>
              <a:rPr lang="ja-JP" altLang="en-US" sz="1000">
                <a:latin typeface="Hiragino Kaku Gothic Pro W3" panose="020B0300000000000000" pitchFamily="34" charset="-128"/>
                <a:ea typeface="Hiragino Kaku Gothic Pro W3" panose="020B0300000000000000" pitchFamily="34" charset="-128"/>
              </a:rPr>
              <a:t>放射線治療の検討</a:t>
            </a:r>
            <a:endParaRPr lang="en-US" altLang="ja-JP" sz="1000" dirty="0">
              <a:latin typeface="Hiragino Kaku Gothic Pro W3" panose="020B0300000000000000" pitchFamily="34" charset="-128"/>
              <a:ea typeface="Hiragino Kaku Gothic Pro W3" panose="020B0300000000000000" pitchFamily="34" charset="-128"/>
            </a:endParaRPr>
          </a:p>
          <a:p>
            <a:pPr marL="171450" indent="-171450">
              <a:buFont typeface="Arial" panose="020B0604020202020204" pitchFamily="34" charset="0"/>
              <a:buChar char="•"/>
            </a:pPr>
            <a:r>
              <a:rPr lang="en-US" altLang="ja-JP" sz="1000" dirty="0">
                <a:latin typeface="Hiragino Kaku Gothic Pro W3" panose="020B0300000000000000" pitchFamily="34" charset="-128"/>
                <a:ea typeface="Hiragino Kaku Gothic Pro W3" panose="020B0300000000000000" pitchFamily="34" charset="-128"/>
              </a:rPr>
              <a:t>C1-T2</a:t>
            </a:r>
            <a:r>
              <a:rPr lang="ja-JP" altLang="en-US" sz="1000">
                <a:latin typeface="Hiragino Kaku Gothic Pro W3" panose="020B0300000000000000" pitchFamily="34" charset="-128"/>
                <a:ea typeface="Hiragino Kaku Gothic Pro W3" panose="020B0300000000000000" pitchFamily="34" charset="-128"/>
              </a:rPr>
              <a:t>病変</a:t>
            </a:r>
            <a:r>
              <a:rPr lang="en-US" altLang="ja-JP" sz="1000" dirty="0">
                <a:latin typeface="Hiragino Kaku Gothic Pro W3" panose="020B0300000000000000" pitchFamily="34" charset="-128"/>
                <a:ea typeface="Hiragino Kaku Gothic Pro W3" panose="020B0300000000000000" pitchFamily="34" charset="-128"/>
              </a:rPr>
              <a:t> </a:t>
            </a:r>
            <a:r>
              <a:rPr lang="ja-JP" altLang="en-US" sz="1000">
                <a:latin typeface="Hiragino Kaku Gothic Pro W3" panose="020B0300000000000000" pitchFamily="34" charset="-128"/>
                <a:ea typeface="Hiragino Kaku Gothic Pro W3" panose="020B0300000000000000" pitchFamily="34" charset="-128"/>
              </a:rPr>
              <a:t>→プログライド</a:t>
            </a:r>
            <a:endParaRPr lang="en-US" altLang="ja-JP" sz="1000" dirty="0">
              <a:latin typeface="Hiragino Kaku Gothic Pro W3" panose="020B0300000000000000" pitchFamily="34" charset="-128"/>
              <a:ea typeface="Hiragino Kaku Gothic Pro W3" panose="020B0300000000000000" pitchFamily="34" charset="-128"/>
            </a:endParaRPr>
          </a:p>
          <a:p>
            <a:pPr marL="171450" indent="-171450">
              <a:buFont typeface="Arial" panose="020B0604020202020204" pitchFamily="34" charset="0"/>
              <a:buChar char="•"/>
            </a:pPr>
            <a:r>
              <a:rPr lang="en-US" altLang="ja-JP" sz="1000" dirty="0">
                <a:latin typeface="Hiragino Kaku Gothic Pro W3" panose="020B0300000000000000" pitchFamily="34" charset="-128"/>
                <a:ea typeface="Hiragino Kaku Gothic Pro W3" panose="020B0300000000000000" pitchFamily="34" charset="-128"/>
              </a:rPr>
              <a:t>T3-T9</a:t>
            </a:r>
            <a:r>
              <a:rPr lang="ja-JP" altLang="en-US" sz="1000">
                <a:latin typeface="Hiragino Kaku Gothic Pro W3" panose="020B0300000000000000" pitchFamily="34" charset="-128"/>
                <a:ea typeface="Hiragino Kaku Gothic Pro W3" panose="020B0300000000000000" pitchFamily="34" charset="-128"/>
              </a:rPr>
              <a:t>病変</a:t>
            </a:r>
            <a:r>
              <a:rPr lang="en-US" altLang="ja-JP" sz="1000" dirty="0">
                <a:latin typeface="Hiragino Kaku Gothic Pro W3" panose="020B0300000000000000" pitchFamily="34" charset="-128"/>
                <a:ea typeface="Hiragino Kaku Gothic Pro W3" panose="020B0300000000000000" pitchFamily="34" charset="-128"/>
              </a:rPr>
              <a:t> </a:t>
            </a:r>
            <a:r>
              <a:rPr lang="ja-JP" altLang="en-US" sz="1000">
                <a:latin typeface="Hiragino Kaku Gothic Pro W3" panose="020B0300000000000000" pitchFamily="34" charset="-128"/>
                <a:ea typeface="Hiragino Kaku Gothic Pro W3" panose="020B0300000000000000" pitchFamily="34" charset="-128"/>
              </a:rPr>
              <a:t>→外固定なし</a:t>
            </a:r>
            <a:endParaRPr lang="en-US" altLang="ja-JP" sz="1000" dirty="0">
              <a:latin typeface="Hiragino Kaku Gothic Pro W3" panose="020B0300000000000000" pitchFamily="34" charset="-128"/>
              <a:ea typeface="Hiragino Kaku Gothic Pro W3" panose="020B0300000000000000" pitchFamily="34" charset="-128"/>
            </a:endParaRPr>
          </a:p>
          <a:p>
            <a:pPr marL="171450" indent="-171450">
              <a:buFont typeface="Arial" panose="020B0604020202020204" pitchFamily="34" charset="0"/>
              <a:buChar char="•"/>
            </a:pPr>
            <a:r>
              <a:rPr lang="en-US" altLang="ja-JP" sz="1000" dirty="0">
                <a:latin typeface="Hiragino Kaku Gothic Pro W3" panose="020B0300000000000000" pitchFamily="34" charset="-128"/>
                <a:ea typeface="Hiragino Kaku Gothic Pro W3" panose="020B0300000000000000" pitchFamily="34" charset="-128"/>
              </a:rPr>
              <a:t>T10-L5</a:t>
            </a:r>
            <a:r>
              <a:rPr lang="ja-JP" altLang="en-US" sz="1000">
                <a:latin typeface="Hiragino Kaku Gothic Pro W3" panose="020B0300000000000000" pitchFamily="34" charset="-128"/>
                <a:ea typeface="Hiragino Kaku Gothic Pro W3" panose="020B0300000000000000" pitchFamily="34" charset="-128"/>
              </a:rPr>
              <a:t>病変</a:t>
            </a:r>
            <a:r>
              <a:rPr lang="en-US" altLang="ja-JP" sz="1000" dirty="0">
                <a:latin typeface="Hiragino Kaku Gothic Pro W3" panose="020B0300000000000000" pitchFamily="34" charset="-128"/>
                <a:ea typeface="Hiragino Kaku Gothic Pro W3" panose="020B0300000000000000" pitchFamily="34" charset="-128"/>
              </a:rPr>
              <a:t> </a:t>
            </a:r>
            <a:r>
              <a:rPr lang="ja-JP" altLang="en-US" sz="1000">
                <a:latin typeface="Hiragino Kaku Gothic Pro W3" panose="020B0300000000000000" pitchFamily="34" charset="-128"/>
                <a:ea typeface="Hiragino Kaku Gothic Pro W3" panose="020B0300000000000000" pitchFamily="34" charset="-128"/>
              </a:rPr>
              <a:t>→ダーメン</a:t>
            </a:r>
            <a:endParaRPr lang="en-US" altLang="ja-JP" sz="1000" dirty="0">
              <a:latin typeface="Hiragino Kaku Gothic Pro W3" panose="020B0300000000000000" pitchFamily="34" charset="-128"/>
              <a:ea typeface="Hiragino Kaku Gothic Pro W3" panose="020B0300000000000000" pitchFamily="34" charset="-128"/>
            </a:endParaRPr>
          </a:p>
        </p:txBody>
      </p:sp>
      <p:sp>
        <p:nvSpPr>
          <p:cNvPr id="53" name="下矢印 52">
            <a:extLst>
              <a:ext uri="{FF2B5EF4-FFF2-40B4-BE49-F238E27FC236}">
                <a16:creationId xmlns:a16="http://schemas.microsoft.com/office/drawing/2014/main" id="{7227E2C9-15B4-1440-A380-44683FFFE165}"/>
              </a:ext>
            </a:extLst>
          </p:cNvPr>
          <p:cNvSpPr/>
          <p:nvPr/>
        </p:nvSpPr>
        <p:spPr>
          <a:xfrm>
            <a:off x="5852203" y="4874442"/>
            <a:ext cx="805297" cy="210742"/>
          </a:xfrm>
          <a:prstGeom prst="down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84">
              <a:solidFill>
                <a:schemeClr val="tx1"/>
              </a:solidFill>
              <a:latin typeface="Hiragino Kaku Gothic Pro W3" panose="020B0300000000000000" pitchFamily="34" charset="-128"/>
              <a:ea typeface="Hiragino Kaku Gothic Pro W3" panose="020B0300000000000000" pitchFamily="34" charset="-128"/>
            </a:endParaRPr>
          </a:p>
        </p:txBody>
      </p:sp>
      <p:sp>
        <p:nvSpPr>
          <p:cNvPr id="54" name="テキスト ボックス 53">
            <a:extLst>
              <a:ext uri="{FF2B5EF4-FFF2-40B4-BE49-F238E27FC236}">
                <a16:creationId xmlns:a16="http://schemas.microsoft.com/office/drawing/2014/main" id="{1E23CC45-14E4-B34D-933B-B01DE49EA9A9}"/>
              </a:ext>
            </a:extLst>
          </p:cNvPr>
          <p:cNvSpPr txBox="1"/>
          <p:nvPr/>
        </p:nvSpPr>
        <p:spPr>
          <a:xfrm>
            <a:off x="6030844" y="4825085"/>
            <a:ext cx="492443" cy="276999"/>
          </a:xfrm>
          <a:prstGeom prst="rect">
            <a:avLst/>
          </a:prstGeom>
          <a:noFill/>
        </p:spPr>
        <p:txBody>
          <a:bodyPr wrap="none" rtlCol="0">
            <a:spAutoFit/>
          </a:bodyPr>
          <a:lstStyle/>
          <a:p>
            <a:r>
              <a:rPr kumimoji="1" lang="ja-JP" altLang="en-US" sz="1200">
                <a:latin typeface="Hiragino Kaku Gothic Pro W3" panose="020B0300000000000000" pitchFamily="34" charset="-128"/>
                <a:ea typeface="Hiragino Kaku Gothic Pro W3" panose="020B0300000000000000" pitchFamily="34" charset="-128"/>
              </a:rPr>
              <a:t>有り</a:t>
            </a:r>
          </a:p>
        </p:txBody>
      </p:sp>
      <p:sp>
        <p:nvSpPr>
          <p:cNvPr id="55" name="テキスト ボックス 54">
            <a:extLst>
              <a:ext uri="{FF2B5EF4-FFF2-40B4-BE49-F238E27FC236}">
                <a16:creationId xmlns:a16="http://schemas.microsoft.com/office/drawing/2014/main" id="{25590E67-757E-BA4B-AB32-A10047320813}"/>
              </a:ext>
            </a:extLst>
          </p:cNvPr>
          <p:cNvSpPr txBox="1"/>
          <p:nvPr/>
        </p:nvSpPr>
        <p:spPr>
          <a:xfrm>
            <a:off x="3835215" y="5102084"/>
            <a:ext cx="1758255" cy="861774"/>
          </a:xfrm>
          <a:prstGeom prst="rect">
            <a:avLst/>
          </a:prstGeom>
          <a:noFill/>
          <a:ln>
            <a:solidFill>
              <a:schemeClr val="tx1"/>
            </a:solidFill>
          </a:ln>
        </p:spPr>
        <p:txBody>
          <a:bodyPr wrap="square" rtlCol="0">
            <a:spAutoFit/>
          </a:bodyPr>
          <a:lstStyle/>
          <a:p>
            <a:pPr marL="171450" indent="-171450">
              <a:buFont typeface="Arial" panose="020B0604020202020204" pitchFamily="34" charset="0"/>
              <a:buChar char="•"/>
            </a:pPr>
            <a:r>
              <a:rPr lang="ja-JP" altLang="en-US" sz="1000">
                <a:latin typeface="Hiragino Kaku Gothic Pro W3" panose="020B0300000000000000" pitchFamily="34" charset="-128"/>
                <a:ea typeface="Hiragino Kaku Gothic Pro W3" panose="020B0300000000000000" pitchFamily="34" charset="-128"/>
              </a:rPr>
              <a:t>骨修飾薬の使用を推奨</a:t>
            </a:r>
            <a:endParaRPr lang="en-US" altLang="ja-JP" sz="1000" dirty="0">
              <a:latin typeface="Hiragino Kaku Gothic Pro W3" panose="020B0300000000000000" pitchFamily="34" charset="-128"/>
              <a:ea typeface="Hiragino Kaku Gothic Pro W3" panose="020B0300000000000000" pitchFamily="34" charset="-128"/>
            </a:endParaRPr>
          </a:p>
          <a:p>
            <a:pPr marL="171450" indent="-171450">
              <a:buFont typeface="Arial" panose="020B0604020202020204" pitchFamily="34" charset="0"/>
              <a:buChar char="•"/>
            </a:pPr>
            <a:r>
              <a:rPr lang="en-US" altLang="ja-JP" sz="1000" dirty="0">
                <a:latin typeface="Hiragino Kaku Gothic Pro W3" panose="020B0300000000000000" pitchFamily="34" charset="-128"/>
                <a:ea typeface="Hiragino Kaku Gothic Pro W3" panose="020B0300000000000000" pitchFamily="34" charset="-128"/>
              </a:rPr>
              <a:t>C1-T2</a:t>
            </a:r>
            <a:r>
              <a:rPr lang="ja-JP" altLang="en-US" sz="1000">
                <a:latin typeface="Hiragino Kaku Gothic Pro W3" panose="020B0300000000000000" pitchFamily="34" charset="-128"/>
                <a:ea typeface="Hiragino Kaku Gothic Pro W3" panose="020B0300000000000000" pitchFamily="34" charset="-128"/>
              </a:rPr>
              <a:t>病変：カラー　　またはプログライド</a:t>
            </a:r>
            <a:endParaRPr lang="en-US" altLang="ja-JP" sz="1000" dirty="0">
              <a:latin typeface="Hiragino Kaku Gothic Pro W3" panose="020B0300000000000000" pitchFamily="34" charset="-128"/>
              <a:ea typeface="Hiragino Kaku Gothic Pro W3" panose="020B0300000000000000" pitchFamily="34" charset="-128"/>
            </a:endParaRPr>
          </a:p>
          <a:p>
            <a:pPr marL="171450" indent="-171450">
              <a:buFont typeface="Arial" panose="020B0604020202020204" pitchFamily="34" charset="0"/>
              <a:buChar char="•"/>
            </a:pPr>
            <a:r>
              <a:rPr lang="en-US" altLang="ja-JP" sz="1000" dirty="0">
                <a:latin typeface="Hiragino Kaku Gothic Pro W3" panose="020B0300000000000000" pitchFamily="34" charset="-128"/>
                <a:ea typeface="Hiragino Kaku Gothic Pro W3" panose="020B0300000000000000" pitchFamily="34" charset="-128"/>
              </a:rPr>
              <a:t>T3-T9</a:t>
            </a:r>
            <a:r>
              <a:rPr lang="ja-JP" altLang="en-US" sz="1000">
                <a:latin typeface="Hiragino Kaku Gothic Pro W3" panose="020B0300000000000000" pitchFamily="34" charset="-128"/>
                <a:ea typeface="Hiragino Kaku Gothic Pro W3" panose="020B0300000000000000" pitchFamily="34" charset="-128"/>
              </a:rPr>
              <a:t>病変：外固定なし</a:t>
            </a:r>
            <a:endParaRPr lang="en-US" altLang="ja-JP" sz="1000" dirty="0">
              <a:latin typeface="Hiragino Kaku Gothic Pro W3" panose="020B0300000000000000" pitchFamily="34" charset="-128"/>
              <a:ea typeface="Hiragino Kaku Gothic Pro W3" panose="020B0300000000000000" pitchFamily="34" charset="-128"/>
            </a:endParaRPr>
          </a:p>
          <a:p>
            <a:pPr marL="171450" indent="-171450">
              <a:buFont typeface="Arial" panose="020B0604020202020204" pitchFamily="34" charset="0"/>
              <a:buChar char="•"/>
            </a:pPr>
            <a:r>
              <a:rPr lang="en-US" altLang="ja-JP" sz="1000" dirty="0">
                <a:latin typeface="Hiragino Kaku Gothic Pro W3" panose="020B0300000000000000" pitchFamily="34" charset="-128"/>
                <a:ea typeface="Hiragino Kaku Gothic Pro W3" panose="020B0300000000000000" pitchFamily="34" charset="-128"/>
              </a:rPr>
              <a:t>T10-L5</a:t>
            </a:r>
            <a:r>
              <a:rPr lang="ja-JP" altLang="en-US" sz="1000">
                <a:latin typeface="Hiragino Kaku Gothic Pro W3" panose="020B0300000000000000" pitchFamily="34" charset="-128"/>
                <a:ea typeface="Hiragino Kaku Gothic Pro W3" panose="020B0300000000000000" pitchFamily="34" charset="-128"/>
              </a:rPr>
              <a:t>病変：ダーメン</a:t>
            </a:r>
            <a:endParaRPr lang="en-US" altLang="ja-JP" sz="1000" dirty="0">
              <a:latin typeface="Hiragino Kaku Gothic Pro W3" panose="020B0300000000000000" pitchFamily="34" charset="-128"/>
              <a:ea typeface="Hiragino Kaku Gothic Pro W3" panose="020B0300000000000000" pitchFamily="34" charset="-128"/>
            </a:endParaRPr>
          </a:p>
        </p:txBody>
      </p:sp>
      <p:sp>
        <p:nvSpPr>
          <p:cNvPr id="56" name="曲折矢印 55">
            <a:extLst>
              <a:ext uri="{FF2B5EF4-FFF2-40B4-BE49-F238E27FC236}">
                <a16:creationId xmlns:a16="http://schemas.microsoft.com/office/drawing/2014/main" id="{1A293A50-A260-2742-8640-EFA4D2910CAB}"/>
              </a:ext>
            </a:extLst>
          </p:cNvPr>
          <p:cNvSpPr/>
          <p:nvPr/>
        </p:nvSpPr>
        <p:spPr>
          <a:xfrm rot="5400000" flipV="1">
            <a:off x="4735193" y="4305737"/>
            <a:ext cx="473237" cy="1090880"/>
          </a:xfrm>
          <a:prstGeom prst="bentArrow">
            <a:avLst>
              <a:gd name="adj1" fmla="val 43599"/>
              <a:gd name="adj2" fmla="val 37049"/>
              <a:gd name="adj3" fmla="val 26854"/>
              <a:gd name="adj4" fmla="val 51165"/>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219">
              <a:solidFill>
                <a:schemeClr val="tx1"/>
              </a:solidFill>
              <a:latin typeface="Hiragino Kaku Gothic Pro W3" panose="020B0300000000000000" pitchFamily="34" charset="-128"/>
              <a:ea typeface="Hiragino Kaku Gothic Pro W3" panose="020B0300000000000000" pitchFamily="34" charset="-128"/>
            </a:endParaRPr>
          </a:p>
        </p:txBody>
      </p:sp>
      <p:sp>
        <p:nvSpPr>
          <p:cNvPr id="57" name="テキスト ボックス 56">
            <a:extLst>
              <a:ext uri="{FF2B5EF4-FFF2-40B4-BE49-F238E27FC236}">
                <a16:creationId xmlns:a16="http://schemas.microsoft.com/office/drawing/2014/main" id="{EEC5C8B1-FC86-D64A-8962-6005C69230A8}"/>
              </a:ext>
            </a:extLst>
          </p:cNvPr>
          <p:cNvSpPr txBox="1"/>
          <p:nvPr/>
        </p:nvSpPr>
        <p:spPr>
          <a:xfrm>
            <a:off x="5527284" y="4586830"/>
            <a:ext cx="961854" cy="259174"/>
          </a:xfrm>
          <a:prstGeom prst="rect">
            <a:avLst/>
          </a:prstGeom>
          <a:solidFill>
            <a:schemeClr val="tx1">
              <a:lumMod val="50000"/>
              <a:lumOff val="50000"/>
            </a:schemeClr>
          </a:solidFill>
          <a:ln>
            <a:solidFill>
              <a:schemeClr val="tx1"/>
            </a:solidFill>
          </a:ln>
        </p:spPr>
        <p:txBody>
          <a:bodyPr wrap="square" rtlCol="0">
            <a:spAutoFit/>
          </a:bodyPr>
          <a:lstStyle/>
          <a:p>
            <a:pPr algn="ctr"/>
            <a:r>
              <a:rPr lang="ja-JP" altLang="en-US" sz="1084">
                <a:solidFill>
                  <a:schemeClr val="bg1"/>
                </a:solidFill>
                <a:latin typeface="Hiragino Kaku Gothic Pro W3" panose="020B0300000000000000" pitchFamily="34" charset="-128"/>
                <a:ea typeface="Hiragino Kaku Gothic Pro W3" panose="020B0300000000000000" pitchFamily="34" charset="-128"/>
              </a:rPr>
              <a:t>疼痛の有無</a:t>
            </a:r>
            <a:endParaRPr lang="en-US" altLang="ja-JP" sz="1084" dirty="0">
              <a:solidFill>
                <a:schemeClr val="bg1"/>
              </a:solidFill>
              <a:latin typeface="Hiragino Kaku Gothic Pro W3" panose="020B0300000000000000" pitchFamily="34" charset="-128"/>
              <a:ea typeface="Hiragino Kaku Gothic Pro W3" panose="020B0300000000000000" pitchFamily="34" charset="-128"/>
            </a:endParaRPr>
          </a:p>
        </p:txBody>
      </p:sp>
      <p:sp>
        <p:nvSpPr>
          <p:cNvPr id="59" name="テキスト ボックス 58">
            <a:extLst>
              <a:ext uri="{FF2B5EF4-FFF2-40B4-BE49-F238E27FC236}">
                <a16:creationId xmlns:a16="http://schemas.microsoft.com/office/drawing/2014/main" id="{A74E6D12-781E-E44C-9347-615507E7E0DD}"/>
              </a:ext>
            </a:extLst>
          </p:cNvPr>
          <p:cNvSpPr txBox="1"/>
          <p:nvPr/>
        </p:nvSpPr>
        <p:spPr>
          <a:xfrm>
            <a:off x="7616293" y="5180816"/>
            <a:ext cx="1952675" cy="861774"/>
          </a:xfrm>
          <a:prstGeom prst="rect">
            <a:avLst/>
          </a:prstGeom>
          <a:noFill/>
          <a:ln>
            <a:solidFill>
              <a:schemeClr val="tx1"/>
            </a:solidFill>
          </a:ln>
        </p:spPr>
        <p:txBody>
          <a:bodyPr wrap="square" rtlCol="0">
            <a:spAutoFit/>
          </a:bodyPr>
          <a:lstStyle/>
          <a:p>
            <a:pPr marL="171450" indent="-171450">
              <a:buFont typeface="Arial" panose="020B0604020202020204" pitchFamily="34" charset="0"/>
              <a:buChar char="•"/>
            </a:pPr>
            <a:r>
              <a:rPr lang="ja-JP" altLang="en-US" sz="1000">
                <a:latin typeface="Hiragino Kaku Gothic Pro W3" panose="020B0300000000000000" pitchFamily="34" charset="-128"/>
                <a:ea typeface="Hiragino Kaku Gothic Pro W3" panose="020B0300000000000000" pitchFamily="34" charset="-128"/>
              </a:rPr>
              <a:t>骨修飾薬の使用を推奨</a:t>
            </a:r>
            <a:endParaRPr lang="en-US" altLang="ja-JP" sz="1000" dirty="0">
              <a:latin typeface="Hiragino Kaku Gothic Pro W3" panose="020B0300000000000000" pitchFamily="34" charset="-128"/>
              <a:ea typeface="Hiragino Kaku Gothic Pro W3" panose="020B0300000000000000" pitchFamily="34" charset="-128"/>
            </a:endParaRPr>
          </a:p>
          <a:p>
            <a:pPr marL="171450" indent="-171450">
              <a:buFont typeface="Arial" panose="020B0604020202020204" pitchFamily="34" charset="0"/>
              <a:buChar char="•"/>
            </a:pPr>
            <a:r>
              <a:rPr lang="ja-JP" altLang="en-US" sz="1000" b="1" u="sng">
                <a:latin typeface="Hiragino Kaku Gothic Pro W3" panose="020B0300000000000000" pitchFamily="34" charset="-128"/>
                <a:ea typeface="Hiragino Kaku Gothic Pro W3" panose="020B0300000000000000" pitchFamily="34" charset="-128"/>
              </a:rPr>
              <a:t>緊急</a:t>
            </a:r>
            <a:r>
              <a:rPr lang="ja-JP" altLang="en-US" sz="1000">
                <a:latin typeface="Hiragino Kaku Gothic Pro W3" panose="020B0300000000000000" pitchFamily="34" charset="-128"/>
                <a:ea typeface="Hiragino Kaku Gothic Pro W3" panose="020B0300000000000000" pitchFamily="34" charset="-128"/>
              </a:rPr>
              <a:t>放射線治療の検討</a:t>
            </a:r>
            <a:endParaRPr lang="en-US" altLang="ja-JP" sz="1000" dirty="0">
              <a:latin typeface="Hiragino Kaku Gothic Pro W3" panose="020B0300000000000000" pitchFamily="34" charset="-128"/>
              <a:ea typeface="Hiragino Kaku Gothic Pro W3" panose="020B0300000000000000" pitchFamily="34" charset="-128"/>
            </a:endParaRPr>
          </a:p>
          <a:p>
            <a:pPr marL="171450" indent="-171450">
              <a:buFont typeface="Arial" panose="020B0604020202020204" pitchFamily="34" charset="0"/>
              <a:buChar char="•"/>
            </a:pPr>
            <a:r>
              <a:rPr lang="en-US" altLang="ja-JP" sz="1000" dirty="0">
                <a:latin typeface="Hiragino Kaku Gothic Pro W3" panose="020B0300000000000000" pitchFamily="34" charset="-128"/>
                <a:ea typeface="Hiragino Kaku Gothic Pro W3" panose="020B0300000000000000" pitchFamily="34" charset="-128"/>
              </a:rPr>
              <a:t>C1-T2</a:t>
            </a:r>
            <a:r>
              <a:rPr lang="ja-JP" altLang="en-US" sz="1000">
                <a:latin typeface="Hiragino Kaku Gothic Pro W3" panose="020B0300000000000000" pitchFamily="34" charset="-128"/>
                <a:ea typeface="Hiragino Kaku Gothic Pro W3" panose="020B0300000000000000" pitchFamily="34" charset="-128"/>
              </a:rPr>
              <a:t>病変</a:t>
            </a:r>
            <a:r>
              <a:rPr lang="en-US" altLang="ja-JP" sz="1000" dirty="0">
                <a:latin typeface="Hiragino Kaku Gothic Pro W3" panose="020B0300000000000000" pitchFamily="34" charset="-128"/>
                <a:ea typeface="Hiragino Kaku Gothic Pro W3" panose="020B0300000000000000" pitchFamily="34" charset="-128"/>
              </a:rPr>
              <a:t> </a:t>
            </a:r>
            <a:r>
              <a:rPr lang="ja-JP" altLang="en-US" sz="1000">
                <a:latin typeface="Hiragino Kaku Gothic Pro W3" panose="020B0300000000000000" pitchFamily="34" charset="-128"/>
                <a:ea typeface="Hiragino Kaku Gothic Pro W3" panose="020B0300000000000000" pitchFamily="34" charset="-128"/>
              </a:rPr>
              <a:t>→プログライド</a:t>
            </a:r>
            <a:endParaRPr lang="en-US" altLang="ja-JP" sz="1000" dirty="0">
              <a:latin typeface="Hiragino Kaku Gothic Pro W3" panose="020B0300000000000000" pitchFamily="34" charset="-128"/>
              <a:ea typeface="Hiragino Kaku Gothic Pro W3" panose="020B0300000000000000" pitchFamily="34" charset="-128"/>
            </a:endParaRPr>
          </a:p>
          <a:p>
            <a:pPr marL="171450" indent="-171450">
              <a:buFont typeface="Arial" panose="020B0604020202020204" pitchFamily="34" charset="0"/>
              <a:buChar char="•"/>
            </a:pPr>
            <a:r>
              <a:rPr lang="en-US" altLang="ja-JP" sz="1000" dirty="0">
                <a:latin typeface="Hiragino Kaku Gothic Pro W3" panose="020B0300000000000000" pitchFamily="34" charset="-128"/>
                <a:ea typeface="Hiragino Kaku Gothic Pro W3" panose="020B0300000000000000" pitchFamily="34" charset="-128"/>
              </a:rPr>
              <a:t>T3-T9</a:t>
            </a:r>
            <a:r>
              <a:rPr lang="ja-JP" altLang="en-US" sz="1000">
                <a:latin typeface="Hiragino Kaku Gothic Pro W3" panose="020B0300000000000000" pitchFamily="34" charset="-128"/>
                <a:ea typeface="Hiragino Kaku Gothic Pro W3" panose="020B0300000000000000" pitchFamily="34" charset="-128"/>
              </a:rPr>
              <a:t>病変</a:t>
            </a:r>
            <a:r>
              <a:rPr lang="en-US" altLang="ja-JP" sz="1000" dirty="0">
                <a:latin typeface="Hiragino Kaku Gothic Pro W3" panose="020B0300000000000000" pitchFamily="34" charset="-128"/>
                <a:ea typeface="Hiragino Kaku Gothic Pro W3" panose="020B0300000000000000" pitchFamily="34" charset="-128"/>
              </a:rPr>
              <a:t> </a:t>
            </a:r>
            <a:r>
              <a:rPr lang="ja-JP" altLang="en-US" sz="1000">
                <a:latin typeface="Hiragino Kaku Gothic Pro W3" panose="020B0300000000000000" pitchFamily="34" charset="-128"/>
                <a:ea typeface="Hiragino Kaku Gothic Pro W3" panose="020B0300000000000000" pitchFamily="34" charset="-128"/>
              </a:rPr>
              <a:t>→外固定なし</a:t>
            </a:r>
            <a:endParaRPr lang="en-US" altLang="ja-JP" sz="1000" dirty="0">
              <a:latin typeface="Hiragino Kaku Gothic Pro W3" panose="020B0300000000000000" pitchFamily="34" charset="-128"/>
              <a:ea typeface="Hiragino Kaku Gothic Pro W3" panose="020B0300000000000000" pitchFamily="34" charset="-128"/>
            </a:endParaRPr>
          </a:p>
          <a:p>
            <a:pPr marL="171450" indent="-171450">
              <a:buFont typeface="Arial" panose="020B0604020202020204" pitchFamily="34" charset="0"/>
              <a:buChar char="•"/>
            </a:pPr>
            <a:r>
              <a:rPr lang="en-US" altLang="ja-JP" sz="1000" dirty="0">
                <a:latin typeface="Hiragino Kaku Gothic Pro W3" panose="020B0300000000000000" pitchFamily="34" charset="-128"/>
                <a:ea typeface="Hiragino Kaku Gothic Pro W3" panose="020B0300000000000000" pitchFamily="34" charset="-128"/>
              </a:rPr>
              <a:t>T10-L5</a:t>
            </a:r>
            <a:r>
              <a:rPr lang="ja-JP" altLang="en-US" sz="1000">
                <a:latin typeface="Hiragino Kaku Gothic Pro W3" panose="020B0300000000000000" pitchFamily="34" charset="-128"/>
                <a:ea typeface="Hiragino Kaku Gothic Pro W3" panose="020B0300000000000000" pitchFamily="34" charset="-128"/>
              </a:rPr>
              <a:t>病変→ダーメン</a:t>
            </a:r>
            <a:endParaRPr lang="en-US" altLang="ja-JP" sz="1000" dirty="0">
              <a:latin typeface="Hiragino Kaku Gothic Pro W3" panose="020B0300000000000000" pitchFamily="34" charset="-128"/>
              <a:ea typeface="Hiragino Kaku Gothic Pro W3" panose="020B0300000000000000" pitchFamily="34" charset="-128"/>
            </a:endParaRPr>
          </a:p>
        </p:txBody>
      </p:sp>
      <p:sp>
        <p:nvSpPr>
          <p:cNvPr id="60" name="下矢印 59">
            <a:extLst>
              <a:ext uri="{FF2B5EF4-FFF2-40B4-BE49-F238E27FC236}">
                <a16:creationId xmlns:a16="http://schemas.microsoft.com/office/drawing/2014/main" id="{6E422D9A-B98E-E141-8263-564EA4E634FC}"/>
              </a:ext>
            </a:extLst>
          </p:cNvPr>
          <p:cNvSpPr/>
          <p:nvPr/>
        </p:nvSpPr>
        <p:spPr>
          <a:xfrm>
            <a:off x="9719238" y="4597158"/>
            <a:ext cx="2144122" cy="576514"/>
          </a:xfrm>
          <a:prstGeom prst="downArrow">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84">
                <a:solidFill>
                  <a:schemeClr val="tx1"/>
                </a:solidFill>
                <a:latin typeface="Hiragino Kaku Gothic Pro W3" panose="020B0300000000000000" pitchFamily="34" charset="-128"/>
                <a:ea typeface="Hiragino Kaku Gothic Pro W3" panose="020B0300000000000000" pitchFamily="34" charset="-128"/>
              </a:rPr>
              <a:t>新片桐スコア</a:t>
            </a:r>
            <a:r>
              <a:rPr lang="en-US" altLang="ja-JP" sz="1084" dirty="0">
                <a:solidFill>
                  <a:schemeClr val="tx1"/>
                </a:solidFill>
                <a:latin typeface="Hiragino Kaku Gothic Pro W3" panose="020B0300000000000000" pitchFamily="34" charset="-128"/>
                <a:ea typeface="Hiragino Kaku Gothic Pro W3" panose="020B0300000000000000" pitchFamily="34" charset="-128"/>
              </a:rPr>
              <a:t> </a:t>
            </a:r>
            <a:r>
              <a:rPr lang="en-US" altLang="ja-JP" sz="1100" dirty="0">
                <a:solidFill>
                  <a:schemeClr val="tx1"/>
                </a:solidFill>
                <a:latin typeface="Hiragino Kaku Gothic Pro W3" panose="020B0300000000000000" pitchFamily="34" charset="-128"/>
                <a:ea typeface="Hiragino Kaku Gothic Pro W3" panose="020B0300000000000000" pitchFamily="34" charset="-128"/>
              </a:rPr>
              <a:t>0〜</a:t>
            </a:r>
            <a:r>
              <a:rPr lang="en-US" altLang="ja-JP" sz="1084" dirty="0">
                <a:solidFill>
                  <a:schemeClr val="tx1"/>
                </a:solidFill>
                <a:latin typeface="Hiragino Kaku Gothic Pro W3" panose="020B0300000000000000" pitchFamily="34" charset="-128"/>
                <a:ea typeface="Hiragino Kaku Gothic Pro W3" panose="020B0300000000000000" pitchFamily="34" charset="-128"/>
              </a:rPr>
              <a:t>6</a:t>
            </a:r>
            <a:r>
              <a:rPr lang="ja-JP" altLang="en-US" sz="1084">
                <a:solidFill>
                  <a:schemeClr val="tx1"/>
                </a:solidFill>
                <a:latin typeface="Hiragino Kaku Gothic Pro W3" panose="020B0300000000000000" pitchFamily="34" charset="-128"/>
                <a:ea typeface="Hiragino Kaku Gothic Pro W3" panose="020B0300000000000000" pitchFamily="34" charset="-128"/>
              </a:rPr>
              <a:t>点</a:t>
            </a:r>
          </a:p>
        </p:txBody>
      </p:sp>
      <p:sp>
        <p:nvSpPr>
          <p:cNvPr id="61" name="テキスト ボックス 60">
            <a:extLst>
              <a:ext uri="{FF2B5EF4-FFF2-40B4-BE49-F238E27FC236}">
                <a16:creationId xmlns:a16="http://schemas.microsoft.com/office/drawing/2014/main" id="{EBB08A5E-2203-CA4C-84EF-17479FCC742B}"/>
              </a:ext>
            </a:extLst>
          </p:cNvPr>
          <p:cNvSpPr txBox="1"/>
          <p:nvPr/>
        </p:nvSpPr>
        <p:spPr>
          <a:xfrm>
            <a:off x="9799791" y="5180816"/>
            <a:ext cx="1952675" cy="1015663"/>
          </a:xfrm>
          <a:prstGeom prst="rect">
            <a:avLst/>
          </a:prstGeom>
          <a:noFill/>
          <a:ln>
            <a:solidFill>
              <a:schemeClr val="tx1"/>
            </a:solidFill>
          </a:ln>
        </p:spPr>
        <p:txBody>
          <a:bodyPr wrap="square" rtlCol="0">
            <a:spAutoFit/>
          </a:bodyPr>
          <a:lstStyle/>
          <a:p>
            <a:pPr marL="171450" indent="-171450">
              <a:buFont typeface="Arial" panose="020B0604020202020204" pitchFamily="34" charset="0"/>
              <a:buChar char="•"/>
            </a:pPr>
            <a:r>
              <a:rPr lang="ja-JP" altLang="en-US" sz="1000">
                <a:latin typeface="Hiragino Kaku Gothic Pro W3" panose="020B0300000000000000" pitchFamily="34" charset="-128"/>
                <a:ea typeface="Hiragino Kaku Gothic Pro W3" panose="020B0300000000000000" pitchFamily="34" charset="-128"/>
              </a:rPr>
              <a:t>骨修飾薬の使用を推奨</a:t>
            </a:r>
            <a:endParaRPr lang="en-US" altLang="ja-JP" sz="1000" dirty="0">
              <a:latin typeface="Hiragino Kaku Gothic Pro W3" panose="020B0300000000000000" pitchFamily="34" charset="-128"/>
              <a:ea typeface="Hiragino Kaku Gothic Pro W3" panose="020B0300000000000000" pitchFamily="34" charset="-128"/>
            </a:endParaRPr>
          </a:p>
          <a:p>
            <a:pPr marL="171450" indent="-171450">
              <a:buFont typeface="Arial" panose="020B0604020202020204" pitchFamily="34" charset="0"/>
              <a:buChar char="•"/>
            </a:pPr>
            <a:r>
              <a:rPr lang="ja-JP" altLang="en-US" sz="1000" b="1" u="sng">
                <a:latin typeface="Hiragino Kaku Gothic Pro W3" panose="020B0300000000000000" pitchFamily="34" charset="-128"/>
                <a:ea typeface="Hiragino Kaku Gothic Pro W3" panose="020B0300000000000000" pitchFamily="34" charset="-128"/>
              </a:rPr>
              <a:t>緊急</a:t>
            </a:r>
            <a:r>
              <a:rPr lang="ja-JP" altLang="en-US" sz="1000">
                <a:latin typeface="Hiragino Kaku Gothic Pro W3" panose="020B0300000000000000" pitchFamily="34" charset="-128"/>
                <a:ea typeface="Hiragino Kaku Gothic Pro W3" panose="020B0300000000000000" pitchFamily="34" charset="-128"/>
              </a:rPr>
              <a:t>放射線治療の検討</a:t>
            </a:r>
            <a:endParaRPr lang="en-US" altLang="ja-JP" sz="1000" dirty="0">
              <a:latin typeface="Hiragino Kaku Gothic Pro W3" panose="020B0300000000000000" pitchFamily="34" charset="-128"/>
              <a:ea typeface="Hiragino Kaku Gothic Pro W3" panose="020B0300000000000000" pitchFamily="34" charset="-128"/>
            </a:endParaRPr>
          </a:p>
          <a:p>
            <a:pPr marL="171450" indent="-171450">
              <a:buFont typeface="Arial" panose="020B0604020202020204" pitchFamily="34" charset="0"/>
              <a:buChar char="•"/>
            </a:pPr>
            <a:r>
              <a:rPr lang="ja-JP" altLang="en-US" sz="1000">
                <a:latin typeface="Hiragino Kaku Gothic Pro W3" panose="020B0300000000000000" pitchFamily="34" charset="-128"/>
                <a:ea typeface="Hiragino Kaku Gothic Pro W3" panose="020B0300000000000000" pitchFamily="34" charset="-128"/>
              </a:rPr>
              <a:t>除圧固定・</a:t>
            </a:r>
            <a:r>
              <a:rPr lang="en-US" altLang="ja-JP" sz="1000" dirty="0" err="1">
                <a:latin typeface="Hiragino Kaku Gothic Pro W3" panose="020B0300000000000000" pitchFamily="34" charset="-128"/>
                <a:ea typeface="Hiragino Kaku Gothic Pro W3" panose="020B0300000000000000" pitchFamily="34" charset="-128"/>
              </a:rPr>
              <a:t>MISt</a:t>
            </a:r>
            <a:r>
              <a:rPr lang="ja-JP" altLang="en-US" sz="1000">
                <a:latin typeface="Hiragino Kaku Gothic Pro W3" panose="020B0300000000000000" pitchFamily="34" charset="-128"/>
                <a:ea typeface="Hiragino Kaku Gothic Pro W3" panose="020B0300000000000000" pitchFamily="34" charset="-128"/>
              </a:rPr>
              <a:t>を検討</a:t>
            </a:r>
            <a:endParaRPr lang="en-US" altLang="ja-JP" sz="1000" dirty="0">
              <a:latin typeface="Hiragino Kaku Gothic Pro W3" panose="020B0300000000000000" pitchFamily="34" charset="-128"/>
              <a:ea typeface="Hiragino Kaku Gothic Pro W3" panose="020B0300000000000000" pitchFamily="34" charset="-128"/>
            </a:endParaRPr>
          </a:p>
          <a:p>
            <a:pPr marL="171450" indent="-171450">
              <a:buFont typeface="Arial" panose="020B0604020202020204" pitchFamily="34" charset="0"/>
              <a:buChar char="•"/>
            </a:pPr>
            <a:r>
              <a:rPr lang="en-US" altLang="ja-JP" sz="1000" dirty="0">
                <a:latin typeface="Hiragino Kaku Gothic Pro W3" panose="020B0300000000000000" pitchFamily="34" charset="-128"/>
                <a:ea typeface="Hiragino Kaku Gothic Pro W3" panose="020B0300000000000000" pitchFamily="34" charset="-128"/>
              </a:rPr>
              <a:t>C1-T2</a:t>
            </a:r>
            <a:r>
              <a:rPr lang="ja-JP" altLang="en-US" sz="1000">
                <a:latin typeface="Hiragino Kaku Gothic Pro W3" panose="020B0300000000000000" pitchFamily="34" charset="-128"/>
                <a:ea typeface="Hiragino Kaku Gothic Pro W3" panose="020B0300000000000000" pitchFamily="34" charset="-128"/>
              </a:rPr>
              <a:t>病変</a:t>
            </a:r>
            <a:r>
              <a:rPr lang="en-US" altLang="ja-JP" sz="1000" dirty="0">
                <a:latin typeface="Hiragino Kaku Gothic Pro W3" panose="020B0300000000000000" pitchFamily="34" charset="-128"/>
                <a:ea typeface="Hiragino Kaku Gothic Pro W3" panose="020B0300000000000000" pitchFamily="34" charset="-128"/>
              </a:rPr>
              <a:t> </a:t>
            </a:r>
            <a:r>
              <a:rPr lang="ja-JP" altLang="en-US" sz="1000">
                <a:latin typeface="Hiragino Kaku Gothic Pro W3" panose="020B0300000000000000" pitchFamily="34" charset="-128"/>
                <a:ea typeface="Hiragino Kaku Gothic Pro W3" panose="020B0300000000000000" pitchFamily="34" charset="-128"/>
              </a:rPr>
              <a:t>→プログライド</a:t>
            </a:r>
            <a:endParaRPr lang="en-US" altLang="ja-JP" sz="1000" dirty="0">
              <a:latin typeface="Hiragino Kaku Gothic Pro W3" panose="020B0300000000000000" pitchFamily="34" charset="-128"/>
              <a:ea typeface="Hiragino Kaku Gothic Pro W3" panose="020B0300000000000000" pitchFamily="34" charset="-128"/>
            </a:endParaRPr>
          </a:p>
          <a:p>
            <a:pPr marL="171450" indent="-171450">
              <a:buFont typeface="Arial" panose="020B0604020202020204" pitchFamily="34" charset="0"/>
              <a:buChar char="•"/>
            </a:pPr>
            <a:r>
              <a:rPr lang="en-US" altLang="ja-JP" sz="1000" dirty="0">
                <a:latin typeface="Hiragino Kaku Gothic Pro W3" panose="020B0300000000000000" pitchFamily="34" charset="-128"/>
                <a:ea typeface="Hiragino Kaku Gothic Pro W3" panose="020B0300000000000000" pitchFamily="34" charset="-128"/>
              </a:rPr>
              <a:t>T3-T9</a:t>
            </a:r>
            <a:r>
              <a:rPr lang="ja-JP" altLang="en-US" sz="1000">
                <a:latin typeface="Hiragino Kaku Gothic Pro W3" panose="020B0300000000000000" pitchFamily="34" charset="-128"/>
                <a:ea typeface="Hiragino Kaku Gothic Pro W3" panose="020B0300000000000000" pitchFamily="34" charset="-128"/>
              </a:rPr>
              <a:t>病変</a:t>
            </a:r>
            <a:r>
              <a:rPr lang="en-US" altLang="ja-JP" sz="1000" dirty="0">
                <a:latin typeface="Hiragino Kaku Gothic Pro W3" panose="020B0300000000000000" pitchFamily="34" charset="-128"/>
                <a:ea typeface="Hiragino Kaku Gothic Pro W3" panose="020B0300000000000000" pitchFamily="34" charset="-128"/>
              </a:rPr>
              <a:t> </a:t>
            </a:r>
            <a:r>
              <a:rPr lang="ja-JP" altLang="en-US" sz="1000">
                <a:latin typeface="Hiragino Kaku Gothic Pro W3" panose="020B0300000000000000" pitchFamily="34" charset="-128"/>
                <a:ea typeface="Hiragino Kaku Gothic Pro W3" panose="020B0300000000000000" pitchFamily="34" charset="-128"/>
              </a:rPr>
              <a:t>→外固定なし</a:t>
            </a:r>
            <a:endParaRPr lang="en-US" altLang="ja-JP" sz="1000" dirty="0">
              <a:latin typeface="Hiragino Kaku Gothic Pro W3" panose="020B0300000000000000" pitchFamily="34" charset="-128"/>
              <a:ea typeface="Hiragino Kaku Gothic Pro W3" panose="020B0300000000000000" pitchFamily="34" charset="-128"/>
            </a:endParaRPr>
          </a:p>
          <a:p>
            <a:pPr marL="171450" indent="-171450">
              <a:buFont typeface="Arial" panose="020B0604020202020204" pitchFamily="34" charset="0"/>
              <a:buChar char="•"/>
            </a:pPr>
            <a:r>
              <a:rPr lang="en-US" altLang="ja-JP" sz="1000" dirty="0">
                <a:latin typeface="Hiragino Kaku Gothic Pro W3" panose="020B0300000000000000" pitchFamily="34" charset="-128"/>
                <a:ea typeface="Hiragino Kaku Gothic Pro W3" panose="020B0300000000000000" pitchFamily="34" charset="-128"/>
              </a:rPr>
              <a:t>T10-L5</a:t>
            </a:r>
            <a:r>
              <a:rPr lang="ja-JP" altLang="en-US" sz="1000">
                <a:latin typeface="Hiragino Kaku Gothic Pro W3" panose="020B0300000000000000" pitchFamily="34" charset="-128"/>
                <a:ea typeface="Hiragino Kaku Gothic Pro W3" panose="020B0300000000000000" pitchFamily="34" charset="-128"/>
              </a:rPr>
              <a:t>病変</a:t>
            </a:r>
            <a:r>
              <a:rPr lang="en-US" altLang="ja-JP" sz="1000" dirty="0">
                <a:latin typeface="Hiragino Kaku Gothic Pro W3" panose="020B0300000000000000" pitchFamily="34" charset="-128"/>
                <a:ea typeface="Hiragino Kaku Gothic Pro W3" panose="020B0300000000000000" pitchFamily="34" charset="-128"/>
              </a:rPr>
              <a:t> </a:t>
            </a:r>
            <a:r>
              <a:rPr lang="ja-JP" altLang="en-US" sz="1000">
                <a:latin typeface="Hiragino Kaku Gothic Pro W3" panose="020B0300000000000000" pitchFamily="34" charset="-128"/>
                <a:ea typeface="Hiragino Kaku Gothic Pro W3" panose="020B0300000000000000" pitchFamily="34" charset="-128"/>
              </a:rPr>
              <a:t>→ダーメン</a:t>
            </a:r>
            <a:endParaRPr lang="en-US" altLang="ja-JP" sz="1000" dirty="0">
              <a:latin typeface="Hiragino Kaku Gothic Pro W3" panose="020B0300000000000000" pitchFamily="34" charset="-128"/>
              <a:ea typeface="Hiragino Kaku Gothic Pro W3" panose="020B0300000000000000" pitchFamily="34" charset="-128"/>
            </a:endParaRPr>
          </a:p>
        </p:txBody>
      </p:sp>
      <p:sp>
        <p:nvSpPr>
          <p:cNvPr id="16" name="テキスト ボックス 15">
            <a:extLst>
              <a:ext uri="{FF2B5EF4-FFF2-40B4-BE49-F238E27FC236}">
                <a16:creationId xmlns:a16="http://schemas.microsoft.com/office/drawing/2014/main" id="{1C46FE0C-9CEE-8F42-BE4E-86E520A356B3}"/>
              </a:ext>
            </a:extLst>
          </p:cNvPr>
          <p:cNvSpPr txBox="1"/>
          <p:nvPr/>
        </p:nvSpPr>
        <p:spPr>
          <a:xfrm>
            <a:off x="612120" y="561620"/>
            <a:ext cx="2161612" cy="424732"/>
          </a:xfrm>
          <a:prstGeom prst="rect">
            <a:avLst/>
          </a:prstGeom>
          <a:noFill/>
          <a:ln>
            <a:solidFill>
              <a:schemeClr val="tx1"/>
            </a:solidFill>
          </a:ln>
        </p:spPr>
        <p:txBody>
          <a:bodyPr wrap="square" rtlCol="0">
            <a:spAutoFit/>
          </a:bodyPr>
          <a:lstStyle/>
          <a:p>
            <a:r>
              <a:rPr kumimoji="1" lang="ja-JP" altLang="en-US" sz="1080">
                <a:latin typeface="Hiragino Kaku Gothic Pro W3" panose="020B0300000000000000" pitchFamily="34" charset="-128"/>
                <a:ea typeface="Hiragino Kaku Gothic Pro W3" panose="020B0300000000000000" pitchFamily="34" charset="-128"/>
              </a:rPr>
              <a:t>骨転移外来に患者さんが来て、画像上、脊椎に転移がある場合</a:t>
            </a:r>
          </a:p>
        </p:txBody>
      </p:sp>
      <p:sp>
        <p:nvSpPr>
          <p:cNvPr id="58" name="フローチャート: 処理 57">
            <a:extLst>
              <a:ext uri="{FF2B5EF4-FFF2-40B4-BE49-F238E27FC236}">
                <a16:creationId xmlns:a16="http://schemas.microsoft.com/office/drawing/2014/main" id="{38194790-CD3B-5C45-B216-30C9579DA3A5}"/>
              </a:ext>
            </a:extLst>
          </p:cNvPr>
          <p:cNvSpPr/>
          <p:nvPr/>
        </p:nvSpPr>
        <p:spPr>
          <a:xfrm>
            <a:off x="3319765" y="555695"/>
            <a:ext cx="5041967" cy="788353"/>
          </a:xfrm>
          <a:prstGeom prst="flowChartProcess">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ja-JP" altLang="en-US" sz="1080" dirty="0">
                <a:solidFill>
                  <a:schemeClr val="tx1"/>
                </a:solidFill>
                <a:latin typeface="Hiragino Kaku Gothic Pro W3" panose="020B0300000000000000" pitchFamily="34" charset="-128"/>
                <a:ea typeface="Hiragino Kaku Gothic Pro W3" panose="020B0300000000000000" pitchFamily="34" charset="-128"/>
              </a:rPr>
              <a:t>紹介状テンプレート</a:t>
            </a:r>
            <a:r>
              <a:rPr lang="ja-JP" altLang="en-US" sz="1080">
                <a:solidFill>
                  <a:schemeClr val="tx1"/>
                </a:solidFill>
                <a:latin typeface="Hiragino Kaku Gothic Pro W3" panose="020B0300000000000000" pitchFamily="34" charset="-128"/>
                <a:ea typeface="Hiragino Kaku Gothic Pro W3" panose="020B0300000000000000" pitchFamily="34" charset="-128"/>
              </a:rPr>
              <a:t>入力を確認</a:t>
            </a:r>
            <a:r>
              <a:rPr lang="en-US" altLang="ja-JP" sz="1080" dirty="0">
                <a:solidFill>
                  <a:schemeClr val="tx1"/>
                </a:solidFill>
                <a:latin typeface="Hiragino Kaku Gothic Pro W3" panose="020B0300000000000000" pitchFamily="34" charset="-128"/>
                <a:ea typeface="Hiragino Kaku Gothic Pro W3" panose="020B0300000000000000" pitchFamily="34" charset="-128"/>
              </a:rPr>
              <a:t> (</a:t>
            </a:r>
            <a:r>
              <a:rPr lang="ja-JP" altLang="en-US" sz="1080">
                <a:solidFill>
                  <a:schemeClr val="tx1"/>
                </a:solidFill>
                <a:latin typeface="Hiragino Kaku Gothic Pro W3" panose="020B0300000000000000" pitchFamily="34" charset="-128"/>
                <a:ea typeface="Hiragino Kaku Gothic Pro W3" panose="020B0300000000000000" pitchFamily="34" charset="-128"/>
              </a:rPr>
              <a:t>運用</a:t>
            </a:r>
            <a:r>
              <a:rPr lang="ja-JP" altLang="en-US" sz="1080" dirty="0">
                <a:solidFill>
                  <a:schemeClr val="tx1"/>
                </a:solidFill>
                <a:latin typeface="Hiragino Kaku Gothic Pro W3" panose="020B0300000000000000" pitchFamily="34" charset="-128"/>
                <a:ea typeface="Hiragino Kaku Gothic Pro W3" panose="020B0300000000000000" pitchFamily="34" charset="-128"/>
              </a:rPr>
              <a:t>開始前は、内容を</a:t>
            </a:r>
            <a:r>
              <a:rPr lang="ja-JP" altLang="en-US" sz="1080">
                <a:solidFill>
                  <a:schemeClr val="tx1"/>
                </a:solidFill>
                <a:latin typeface="Hiragino Kaku Gothic Pro W3" panose="020B0300000000000000" pitchFamily="34" charset="-128"/>
                <a:ea typeface="Hiragino Kaku Gothic Pro W3" panose="020B0300000000000000" pitchFamily="34" charset="-128"/>
              </a:rPr>
              <a:t>主科に問い合わせ</a:t>
            </a:r>
            <a:r>
              <a:rPr lang="en-US" altLang="ja-JP" sz="1080" dirty="0">
                <a:solidFill>
                  <a:schemeClr val="tx1"/>
                </a:solidFill>
                <a:latin typeface="Hiragino Kaku Gothic Pro W3" panose="020B0300000000000000" pitchFamily="34" charset="-128"/>
                <a:ea typeface="Hiragino Kaku Gothic Pro W3" panose="020B0300000000000000" pitchFamily="34" charset="-128"/>
              </a:rPr>
              <a:t>)</a:t>
            </a:r>
          </a:p>
          <a:p>
            <a:pPr marL="285750" indent="-285750">
              <a:buFont typeface="Arial" panose="020B0604020202020204" pitchFamily="34" charset="0"/>
              <a:buChar char="•"/>
            </a:pPr>
            <a:r>
              <a:rPr lang="ja-JP" altLang="en-US" sz="1080">
                <a:solidFill>
                  <a:schemeClr val="tx1"/>
                </a:solidFill>
                <a:latin typeface="Hiragino Kaku Gothic Pro W3" panose="020B0300000000000000" pitchFamily="34" charset="-128"/>
                <a:ea typeface="Hiragino Kaku Gothic Pro W3" panose="020B0300000000000000" pitchFamily="34" charset="-128"/>
              </a:rPr>
              <a:t>通常の脊椎の予</a:t>
            </a:r>
            <a:r>
              <a:rPr lang="ja-JP" altLang="en-US" sz="1080" dirty="0">
                <a:solidFill>
                  <a:schemeClr val="tx1"/>
                </a:solidFill>
                <a:latin typeface="Hiragino Kaku Gothic Pro W3" panose="020B0300000000000000" pitchFamily="34" charset="-128"/>
                <a:ea typeface="Hiragino Kaku Gothic Pro W3" panose="020B0300000000000000" pitchFamily="34" charset="-128"/>
              </a:rPr>
              <a:t>診と</a:t>
            </a:r>
            <a:r>
              <a:rPr lang="ja-JP" altLang="en-US" sz="1080">
                <a:solidFill>
                  <a:schemeClr val="tx1"/>
                </a:solidFill>
                <a:latin typeface="Hiragino Kaku Gothic Pro W3" panose="020B0300000000000000" pitchFamily="34" charset="-128"/>
                <a:ea typeface="Hiragino Kaku Gothic Pro W3" panose="020B0300000000000000" pitchFamily="34" charset="-128"/>
              </a:rPr>
              <a:t>同様に問診と身体所見をとる</a:t>
            </a:r>
            <a:endParaRPr lang="en-US" altLang="ja-JP" sz="1080" dirty="0">
              <a:solidFill>
                <a:schemeClr val="tx1"/>
              </a:solidFill>
              <a:latin typeface="Hiragino Kaku Gothic Pro W3" panose="020B0300000000000000" pitchFamily="34" charset="-128"/>
              <a:ea typeface="Hiragino Kaku Gothic Pro W3" panose="020B0300000000000000" pitchFamily="34" charset="-128"/>
            </a:endParaRPr>
          </a:p>
          <a:p>
            <a:pPr marL="285750" indent="-285750">
              <a:buFont typeface="Arial" panose="020B0604020202020204" pitchFamily="34" charset="0"/>
              <a:buChar char="•"/>
            </a:pPr>
            <a:r>
              <a:rPr kumimoji="1" lang="ja-JP" altLang="en-US" sz="1080">
                <a:solidFill>
                  <a:schemeClr val="tx1"/>
                </a:solidFill>
                <a:latin typeface="Hiragino Kaku Gothic Pro W3" panose="020B0300000000000000" pitchFamily="34" charset="-128"/>
                <a:ea typeface="Hiragino Kaku Gothic Pro W3" panose="020B0300000000000000" pitchFamily="34" charset="-128"/>
              </a:rPr>
              <a:t>特に転移疑いの椎体の棘突起を打鍵器で叩き、叩打痛の有無を確認</a:t>
            </a:r>
            <a:endParaRPr kumimoji="1" lang="en-US" altLang="ja-JP" sz="1080" dirty="0">
              <a:solidFill>
                <a:schemeClr val="tx1"/>
              </a:solidFill>
              <a:latin typeface="Hiragino Kaku Gothic Pro W3" panose="020B0300000000000000" pitchFamily="34" charset="-128"/>
              <a:ea typeface="Hiragino Kaku Gothic Pro W3" panose="020B0300000000000000" pitchFamily="34" charset="-128"/>
            </a:endParaRPr>
          </a:p>
          <a:p>
            <a:pPr marL="285750" indent="-285750">
              <a:buFont typeface="Arial" panose="020B0604020202020204" pitchFamily="34" charset="0"/>
              <a:buChar char="•"/>
            </a:pPr>
            <a:r>
              <a:rPr lang="ja-JP" altLang="en-US" sz="1080">
                <a:solidFill>
                  <a:schemeClr val="tx1"/>
                </a:solidFill>
                <a:latin typeface="Hiragino Kaku Gothic Pro W3" panose="020B0300000000000000" pitchFamily="34" charset="-128"/>
                <a:ea typeface="Hiragino Kaku Gothic Pro W3" panose="020B0300000000000000" pitchFamily="34" charset="-128"/>
              </a:rPr>
              <a:t>新片桐スコアを評価</a:t>
            </a:r>
            <a:endParaRPr lang="en-US" altLang="ja-JP" sz="1080" dirty="0">
              <a:solidFill>
                <a:schemeClr val="tx1"/>
              </a:solidFill>
              <a:latin typeface="Hiragino Kaku Gothic Pro W3" panose="020B0300000000000000" pitchFamily="34" charset="-128"/>
              <a:ea typeface="Hiragino Kaku Gothic Pro W3" panose="020B0300000000000000" pitchFamily="34" charset="-128"/>
            </a:endParaRPr>
          </a:p>
        </p:txBody>
      </p:sp>
      <p:sp>
        <p:nvSpPr>
          <p:cNvPr id="62" name="下矢印 61">
            <a:extLst>
              <a:ext uri="{FF2B5EF4-FFF2-40B4-BE49-F238E27FC236}">
                <a16:creationId xmlns:a16="http://schemas.microsoft.com/office/drawing/2014/main" id="{91602B05-CD4C-A14E-B4F9-4A421CB07C6B}"/>
              </a:ext>
            </a:extLst>
          </p:cNvPr>
          <p:cNvSpPr/>
          <p:nvPr/>
        </p:nvSpPr>
        <p:spPr>
          <a:xfrm rot="16200000">
            <a:off x="2909081" y="449812"/>
            <a:ext cx="228404" cy="499102"/>
          </a:xfrm>
          <a:prstGeom prst="downArrow">
            <a:avLst/>
          </a:prstGeom>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84">
              <a:latin typeface="Hiragino Kaku Gothic Pro W3" panose="020B0300000000000000" pitchFamily="34" charset="-128"/>
              <a:ea typeface="Hiragino Kaku Gothic Pro W3" panose="020B0300000000000000" pitchFamily="34" charset="-128"/>
            </a:endParaRPr>
          </a:p>
        </p:txBody>
      </p:sp>
      <p:sp>
        <p:nvSpPr>
          <p:cNvPr id="2" name="テキスト ボックス 1">
            <a:extLst>
              <a:ext uri="{FF2B5EF4-FFF2-40B4-BE49-F238E27FC236}">
                <a16:creationId xmlns:a16="http://schemas.microsoft.com/office/drawing/2014/main" id="{6C86DD36-D444-EA44-A861-13A45C6B19F4}"/>
              </a:ext>
            </a:extLst>
          </p:cNvPr>
          <p:cNvSpPr txBox="1"/>
          <p:nvPr/>
        </p:nvSpPr>
        <p:spPr>
          <a:xfrm>
            <a:off x="1445921" y="6399729"/>
            <a:ext cx="9356097" cy="369332"/>
          </a:xfrm>
          <a:prstGeom prst="rect">
            <a:avLst/>
          </a:prstGeom>
          <a:noFill/>
          <a:ln>
            <a:solidFill>
              <a:schemeClr val="tx1"/>
            </a:solidFill>
          </a:ln>
        </p:spPr>
        <p:txBody>
          <a:bodyPr wrap="square" rtlCol="0">
            <a:spAutoFit/>
          </a:bodyPr>
          <a:lstStyle/>
          <a:p>
            <a:r>
              <a:rPr kumimoji="1" lang="en-US" altLang="ja-JP" b="1" dirty="0"/>
              <a:t>※</a:t>
            </a:r>
            <a:r>
              <a:rPr kumimoji="1" lang="ja-JP" altLang="en-US" b="1"/>
              <a:t>装具の採型の際にはスタッフに固定高位についてご相談ください。</a:t>
            </a:r>
            <a:r>
              <a:rPr kumimoji="1" lang="en-US" altLang="ja-JP" b="1" dirty="0"/>
              <a:t>(2021/9/29</a:t>
            </a:r>
            <a:r>
              <a:rPr kumimoji="1" lang="ja-JP" altLang="en-US" b="1"/>
              <a:t>追記</a:t>
            </a:r>
            <a:r>
              <a:rPr kumimoji="1" lang="en-US" altLang="ja-JP" b="1" dirty="0"/>
              <a:t>)</a:t>
            </a:r>
            <a:endParaRPr kumimoji="1" lang="ja-JP" altLang="en-US" b="1"/>
          </a:p>
        </p:txBody>
      </p:sp>
      <p:sp>
        <p:nvSpPr>
          <p:cNvPr id="44" name="下矢印 43">
            <a:extLst>
              <a:ext uri="{FF2B5EF4-FFF2-40B4-BE49-F238E27FC236}">
                <a16:creationId xmlns:a16="http://schemas.microsoft.com/office/drawing/2014/main" id="{328A5B50-4AB2-394B-A029-3A87899C2CB2}"/>
              </a:ext>
            </a:extLst>
          </p:cNvPr>
          <p:cNvSpPr/>
          <p:nvPr/>
        </p:nvSpPr>
        <p:spPr>
          <a:xfrm rot="16200000">
            <a:off x="8429066" y="601457"/>
            <a:ext cx="357835" cy="429213"/>
          </a:xfrm>
          <a:prstGeom prst="downArrow">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84">
              <a:latin typeface="Hiragino Kaku Gothic Pro W3" panose="020B0300000000000000" pitchFamily="34" charset="-128"/>
              <a:ea typeface="Hiragino Kaku Gothic Pro W3" panose="020B0300000000000000" pitchFamily="34" charset="-128"/>
            </a:endParaRPr>
          </a:p>
        </p:txBody>
      </p:sp>
      <p:sp>
        <p:nvSpPr>
          <p:cNvPr id="50" name="テキスト ボックス 49">
            <a:extLst>
              <a:ext uri="{FF2B5EF4-FFF2-40B4-BE49-F238E27FC236}">
                <a16:creationId xmlns:a16="http://schemas.microsoft.com/office/drawing/2014/main" id="{B7686D45-6EE8-1349-B783-6BAC2067B87B}"/>
              </a:ext>
            </a:extLst>
          </p:cNvPr>
          <p:cNvSpPr txBox="1"/>
          <p:nvPr/>
        </p:nvSpPr>
        <p:spPr>
          <a:xfrm>
            <a:off x="8859871" y="563374"/>
            <a:ext cx="3247723" cy="592855"/>
          </a:xfrm>
          <a:prstGeom prst="rect">
            <a:avLst/>
          </a:prstGeom>
          <a:solidFill>
            <a:srgbClr val="00B050"/>
          </a:solidFill>
          <a:ln>
            <a:solidFill>
              <a:schemeClr val="tx1"/>
            </a:solidFill>
          </a:ln>
        </p:spPr>
        <p:txBody>
          <a:bodyPr wrap="square" rtlCol="0">
            <a:spAutoFit/>
          </a:bodyPr>
          <a:lstStyle/>
          <a:p>
            <a:pPr algn="ctr"/>
            <a:r>
              <a:rPr lang="ja-JP" altLang="en-US" sz="1084">
                <a:solidFill>
                  <a:srgbClr val="FFFFFF"/>
                </a:solidFill>
                <a:latin typeface="Hiragino Kaku Gothic Pro W3" panose="020B0300000000000000" pitchFamily="34" charset="-128"/>
                <a:ea typeface="Hiragino Kaku Gothic Pro W3" panose="020B0300000000000000" pitchFamily="34" charset="-128"/>
              </a:rPr>
              <a:t>紹介内容が骨転移かどうかの鑑別や針生検・</a:t>
            </a:r>
            <a:r>
              <a:rPr lang="en-US" altLang="ja-JP" sz="1084" dirty="0">
                <a:solidFill>
                  <a:srgbClr val="FFFFFF"/>
                </a:solidFill>
                <a:latin typeface="Hiragino Kaku Gothic Pro W3" panose="020B0300000000000000" pitchFamily="34" charset="-128"/>
                <a:ea typeface="Hiragino Kaku Gothic Pro W3" panose="020B0300000000000000" pitchFamily="34" charset="-128"/>
              </a:rPr>
              <a:t>CT</a:t>
            </a:r>
            <a:r>
              <a:rPr lang="ja-JP" altLang="en-US" sz="1084">
                <a:solidFill>
                  <a:srgbClr val="FFFFFF"/>
                </a:solidFill>
                <a:latin typeface="Hiragino Kaku Gothic Pro W3" panose="020B0300000000000000" pitchFamily="34" charset="-128"/>
                <a:ea typeface="Hiragino Kaku Gothic Pro W3" panose="020B0300000000000000" pitchFamily="34" charset="-128"/>
              </a:rPr>
              <a:t>ガイド下生検のお願いなどで紹介元の診療科が　早期の診断を希望している場合</a:t>
            </a:r>
            <a:endParaRPr lang="en-US" altLang="ja-JP" sz="1084" b="1" u="sng" dirty="0">
              <a:solidFill>
                <a:srgbClr val="FFFFFF"/>
              </a:solidFill>
              <a:latin typeface="Hiragino Kaku Gothic Pro W3" panose="020B0300000000000000" pitchFamily="34" charset="-128"/>
              <a:ea typeface="Hiragino Kaku Gothic Pro W3" panose="020B0300000000000000" pitchFamily="34" charset="-128"/>
            </a:endParaRPr>
          </a:p>
        </p:txBody>
      </p:sp>
      <p:sp>
        <p:nvSpPr>
          <p:cNvPr id="63" name="下矢印 62">
            <a:extLst>
              <a:ext uri="{FF2B5EF4-FFF2-40B4-BE49-F238E27FC236}">
                <a16:creationId xmlns:a16="http://schemas.microsoft.com/office/drawing/2014/main" id="{09640BB2-78DD-E449-A4CB-BFFCFA0F2F43}"/>
              </a:ext>
            </a:extLst>
          </p:cNvPr>
          <p:cNvSpPr/>
          <p:nvPr/>
        </p:nvSpPr>
        <p:spPr>
          <a:xfrm>
            <a:off x="10643029" y="1194820"/>
            <a:ext cx="357835" cy="198585"/>
          </a:xfrm>
          <a:prstGeom prst="downArrow">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084">
              <a:latin typeface="Hiragino Kaku Gothic Pro W3" panose="020B0300000000000000" pitchFamily="34" charset="-128"/>
              <a:ea typeface="Hiragino Kaku Gothic Pro W3" panose="020B0300000000000000" pitchFamily="34" charset="-128"/>
            </a:endParaRPr>
          </a:p>
        </p:txBody>
      </p:sp>
      <p:sp>
        <p:nvSpPr>
          <p:cNvPr id="64" name="テキスト ボックス 63">
            <a:extLst>
              <a:ext uri="{FF2B5EF4-FFF2-40B4-BE49-F238E27FC236}">
                <a16:creationId xmlns:a16="http://schemas.microsoft.com/office/drawing/2014/main" id="{E1374A61-AA57-D144-9CB5-6DBA0B562556}"/>
              </a:ext>
            </a:extLst>
          </p:cNvPr>
          <p:cNvSpPr txBox="1"/>
          <p:nvPr/>
        </p:nvSpPr>
        <p:spPr>
          <a:xfrm>
            <a:off x="9409419" y="1421179"/>
            <a:ext cx="2698175" cy="426014"/>
          </a:xfrm>
          <a:prstGeom prst="rect">
            <a:avLst/>
          </a:prstGeom>
          <a:noFill/>
          <a:ln>
            <a:solidFill>
              <a:schemeClr val="tx1"/>
            </a:solidFill>
          </a:ln>
        </p:spPr>
        <p:txBody>
          <a:bodyPr wrap="none" rtlCol="0">
            <a:spAutoFit/>
          </a:bodyPr>
          <a:lstStyle/>
          <a:p>
            <a:pPr algn="r"/>
            <a:r>
              <a:rPr lang="ja-JP" altLang="en-US" sz="1084" b="1" u="sng">
                <a:latin typeface="Hiragino Kaku Gothic Pro W3" panose="020B0300000000000000" pitchFamily="34" charset="-128"/>
                <a:ea typeface="Hiragino Kaku Gothic Pro W3" panose="020B0300000000000000" pitchFamily="34" charset="-128"/>
              </a:rPr>
              <a:t>当日</a:t>
            </a:r>
            <a:r>
              <a:rPr lang="ja-JP" altLang="en-US" sz="1084">
                <a:latin typeface="Hiragino Kaku Gothic Pro W3" panose="020B0300000000000000" pitchFamily="34" charset="-128"/>
                <a:ea typeface="Hiragino Kaku Gothic Pro W3" panose="020B0300000000000000" pitchFamily="34" charset="-128"/>
              </a:rPr>
              <a:t>、脊椎外科スタッフにご相談下さい</a:t>
            </a:r>
            <a:endParaRPr lang="en-US" altLang="ja-JP" sz="1084" dirty="0">
              <a:latin typeface="Hiragino Kaku Gothic Pro W3" panose="020B0300000000000000" pitchFamily="34" charset="-128"/>
              <a:ea typeface="Hiragino Kaku Gothic Pro W3" panose="020B0300000000000000" pitchFamily="34" charset="-128"/>
            </a:endParaRPr>
          </a:p>
          <a:p>
            <a:pPr algn="r"/>
            <a:r>
              <a:rPr lang="en-US" altLang="ja-JP" sz="1084" dirty="0">
                <a:latin typeface="Hiragino Kaku Gothic Pro W3" panose="020B0300000000000000" pitchFamily="34" charset="-128"/>
                <a:ea typeface="Hiragino Kaku Gothic Pro W3" panose="020B0300000000000000" pitchFamily="34" charset="-128"/>
              </a:rPr>
              <a:t>(2021.9.29</a:t>
            </a:r>
            <a:r>
              <a:rPr lang="ja-JP" altLang="en-US" sz="1084">
                <a:latin typeface="Hiragino Kaku Gothic Pro W3" panose="020B0300000000000000" pitchFamily="34" charset="-128"/>
                <a:ea typeface="Hiragino Kaku Gothic Pro W3" panose="020B0300000000000000" pitchFamily="34" charset="-128"/>
              </a:rPr>
              <a:t>追記</a:t>
            </a:r>
            <a:r>
              <a:rPr lang="en-US" altLang="ja-JP" sz="1084" dirty="0">
                <a:latin typeface="Hiragino Kaku Gothic Pro W3" panose="020B0300000000000000" pitchFamily="34" charset="-128"/>
                <a:ea typeface="Hiragino Kaku Gothic Pro W3" panose="020B0300000000000000" pitchFamily="34" charset="-128"/>
              </a:rPr>
              <a:t>)</a:t>
            </a:r>
          </a:p>
        </p:txBody>
      </p:sp>
      <p:sp>
        <p:nvSpPr>
          <p:cNvPr id="5" name="テキスト ボックス 4">
            <a:extLst>
              <a:ext uri="{FF2B5EF4-FFF2-40B4-BE49-F238E27FC236}">
                <a16:creationId xmlns:a16="http://schemas.microsoft.com/office/drawing/2014/main" id="{867A3A5C-5D04-83A2-C092-45466430F911}"/>
              </a:ext>
            </a:extLst>
          </p:cNvPr>
          <p:cNvSpPr txBox="1"/>
          <p:nvPr/>
        </p:nvSpPr>
        <p:spPr>
          <a:xfrm>
            <a:off x="11506200" y="6584395"/>
            <a:ext cx="6097044" cy="207749"/>
          </a:xfrm>
          <a:prstGeom prst="rect">
            <a:avLst/>
          </a:prstGeom>
          <a:noFill/>
        </p:spPr>
        <p:txBody>
          <a:bodyPr wrap="square">
            <a:spAutoFit/>
          </a:bodyPr>
          <a:lstStyle/>
          <a:p>
            <a:pPr marL="38100">
              <a:lnSpc>
                <a:spcPts val="919"/>
              </a:lnSpc>
            </a:pPr>
            <a:fld id="{81D60167-4931-47E6-BA6A-407CBD079E47}" type="slidenum">
              <a:rPr lang="en-US" altLang="ja-JP" sz="900" spc="-35" smtClean="0">
                <a:solidFill>
                  <a:srgbClr val="595959"/>
                </a:solidFill>
                <a:latin typeface="+mn-ea"/>
                <a:ea typeface="+mn-ea"/>
                <a:cs typeface="Tahoma"/>
              </a:rPr>
              <a:pPr marL="38100">
                <a:lnSpc>
                  <a:spcPts val="919"/>
                </a:lnSpc>
              </a:pPr>
              <a:t>17</a:t>
            </a:fld>
            <a:r>
              <a:rPr lang="ja-JP" altLang="en-US" sz="900" spc="-80">
                <a:solidFill>
                  <a:srgbClr val="595959"/>
                </a:solidFill>
                <a:latin typeface="+mn-ea"/>
                <a:ea typeface="+mn-ea"/>
                <a:cs typeface="Tahoma"/>
              </a:rPr>
              <a:t> </a:t>
            </a:r>
            <a:r>
              <a:rPr lang="en-US" altLang="ja-JP" sz="900" spc="-15" dirty="0">
                <a:solidFill>
                  <a:srgbClr val="595959"/>
                </a:solidFill>
                <a:latin typeface="+mn-ea"/>
                <a:ea typeface="+mn-ea"/>
                <a:cs typeface="Tahoma"/>
              </a:rPr>
              <a:t>/</a:t>
            </a:r>
            <a:r>
              <a:rPr lang="ja-JP" altLang="en-US" sz="900" spc="-75">
                <a:solidFill>
                  <a:srgbClr val="595959"/>
                </a:solidFill>
                <a:latin typeface="+mn-ea"/>
                <a:ea typeface="+mn-ea"/>
                <a:cs typeface="Tahoma"/>
              </a:rPr>
              <a:t> </a:t>
            </a:r>
            <a:r>
              <a:rPr lang="en-US" altLang="ja-JP" sz="900" spc="-25" dirty="0">
                <a:solidFill>
                  <a:srgbClr val="595959"/>
                </a:solidFill>
                <a:latin typeface="+mn-ea"/>
                <a:ea typeface="+mn-ea"/>
                <a:cs typeface="Tahoma"/>
              </a:rPr>
              <a:t>29</a:t>
            </a:r>
            <a:endParaRPr lang="ja-JP" altLang="en-US" sz="900" dirty="0">
              <a:latin typeface="+mn-ea"/>
              <a:ea typeface="+mn-ea"/>
              <a:cs typeface="Tahoma"/>
            </a:endParaRPr>
          </a:p>
        </p:txBody>
      </p:sp>
    </p:spTree>
    <p:extLst>
      <p:ext uri="{BB962C8B-B14F-4D97-AF65-F5344CB8AC3E}">
        <p14:creationId xmlns:p14="http://schemas.microsoft.com/office/powerpoint/2010/main" val="13501662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CAD6BD-8D0E-D0FD-DEBA-D6F0CE5B4E37}"/>
            </a:ext>
          </a:extLst>
        </p:cNvPr>
        <p:cNvGrpSpPr/>
        <p:nvPr/>
      </p:nvGrpSpPr>
      <p:grpSpPr>
        <a:xfrm>
          <a:off x="0" y="0"/>
          <a:ext cx="0" cy="0"/>
          <a:chOff x="0" y="0"/>
          <a:chExt cx="0" cy="0"/>
        </a:xfrm>
      </p:grpSpPr>
      <p:sp>
        <p:nvSpPr>
          <p:cNvPr id="5" name="テキスト ボックス 4">
            <a:extLst>
              <a:ext uri="{FF2B5EF4-FFF2-40B4-BE49-F238E27FC236}">
                <a16:creationId xmlns:a16="http://schemas.microsoft.com/office/drawing/2014/main" id="{D0916E2A-87C9-A1EA-BDD4-EBE10B1C232D}"/>
              </a:ext>
            </a:extLst>
          </p:cNvPr>
          <p:cNvSpPr txBox="1"/>
          <p:nvPr/>
        </p:nvSpPr>
        <p:spPr>
          <a:xfrm>
            <a:off x="538645" y="362218"/>
            <a:ext cx="6094602" cy="461665"/>
          </a:xfrm>
          <a:prstGeom prst="rect">
            <a:avLst/>
          </a:prstGeom>
          <a:noFill/>
        </p:spPr>
        <p:txBody>
          <a:bodyPr wrap="square">
            <a:spAutoFit/>
          </a:bodyPr>
          <a:lstStyle/>
          <a:p>
            <a:r>
              <a:rPr kumimoji="1" lang="en-US" altLang="ja-JP" sz="2400" dirty="0">
                <a:latin typeface="+mn-ea"/>
                <a:ea typeface="+mn-ea"/>
              </a:rPr>
              <a:t>SIN score</a:t>
            </a:r>
            <a:endParaRPr lang="ja-JP" altLang="en-US" sz="2400" dirty="0">
              <a:latin typeface="+mn-ea"/>
              <a:ea typeface="+mn-ea"/>
            </a:endParaRPr>
          </a:p>
        </p:txBody>
      </p:sp>
      <p:sp>
        <p:nvSpPr>
          <p:cNvPr id="2" name="テキスト ボックス 1">
            <a:extLst>
              <a:ext uri="{FF2B5EF4-FFF2-40B4-BE49-F238E27FC236}">
                <a16:creationId xmlns:a16="http://schemas.microsoft.com/office/drawing/2014/main" id="{0FF6B98F-A331-86E9-8BED-09393AAAFD9A}"/>
              </a:ext>
            </a:extLst>
          </p:cNvPr>
          <p:cNvSpPr txBox="1"/>
          <p:nvPr/>
        </p:nvSpPr>
        <p:spPr>
          <a:xfrm>
            <a:off x="7019207" y="4973670"/>
            <a:ext cx="5012075" cy="1723549"/>
          </a:xfrm>
          <a:prstGeom prst="rect">
            <a:avLst/>
          </a:prstGeom>
          <a:noFill/>
        </p:spPr>
        <p:txBody>
          <a:bodyPr wrap="square">
            <a:spAutoFit/>
          </a:bodyPr>
          <a:lstStyle/>
          <a:p>
            <a:r>
              <a:rPr lang="ja-JP" altLang="en-US" sz="1600" dirty="0">
                <a:latin typeface="+mn-ea"/>
                <a:ea typeface="+mn-ea"/>
              </a:rPr>
              <a:t>・</a:t>
            </a:r>
            <a:r>
              <a:rPr lang="en-US" altLang="ja-JP" sz="1600" dirty="0">
                <a:latin typeface="+mn-ea"/>
                <a:ea typeface="+mn-ea"/>
              </a:rPr>
              <a:t>Fischer CG et al. Spine(Philla Pa 1976). 2010; 35(22); E1221-1229.</a:t>
            </a:r>
          </a:p>
          <a:p>
            <a:r>
              <a:rPr lang="ja-JP" altLang="en-US" sz="1400" dirty="0">
                <a:latin typeface="+mn-ea"/>
                <a:ea typeface="+mn-ea"/>
              </a:rPr>
              <a:t>　</a:t>
            </a:r>
            <a:r>
              <a:rPr lang="en-US" altLang="ja-JP" sz="1400" dirty="0">
                <a:latin typeface="+mn-ea"/>
                <a:ea typeface="+mn-ea"/>
              </a:rPr>
              <a:t>A novel classification system for spinal instability in neoplastic disease: an evidence-based approach and expert consensus from the Spine Oncology Study Group</a:t>
            </a:r>
          </a:p>
          <a:p>
            <a:r>
              <a:rPr lang="ja-JP" altLang="en-US" sz="1600" dirty="0">
                <a:latin typeface="+mn-ea"/>
                <a:ea typeface="+mn-ea"/>
              </a:rPr>
              <a:t>・日本臨床腫瘍学会</a:t>
            </a:r>
            <a:r>
              <a:rPr lang="en-US" altLang="ja-JP" sz="1600" dirty="0">
                <a:latin typeface="+mn-ea"/>
                <a:ea typeface="+mn-ea"/>
              </a:rPr>
              <a:t>. </a:t>
            </a:r>
            <a:r>
              <a:rPr lang="ja-JP" altLang="en-US" sz="1600" dirty="0">
                <a:latin typeface="+mn-ea"/>
                <a:ea typeface="+mn-ea"/>
              </a:rPr>
              <a:t>骨転移診療ガイドライン改定第</a:t>
            </a:r>
            <a:r>
              <a:rPr lang="en-US" altLang="ja-JP" sz="1600" dirty="0">
                <a:latin typeface="+mn-ea"/>
                <a:ea typeface="+mn-ea"/>
              </a:rPr>
              <a:t>2</a:t>
            </a:r>
            <a:r>
              <a:rPr lang="ja-JP" altLang="en-US" sz="1600" dirty="0">
                <a:latin typeface="+mn-ea"/>
                <a:ea typeface="+mn-ea"/>
              </a:rPr>
              <a:t>版</a:t>
            </a:r>
            <a:r>
              <a:rPr lang="en-US" altLang="ja-JP" sz="1600" dirty="0">
                <a:latin typeface="+mn-ea"/>
                <a:ea typeface="+mn-ea"/>
              </a:rPr>
              <a:t>. 2022 </a:t>
            </a:r>
            <a:r>
              <a:rPr lang="ja-JP" altLang="en-US" sz="1600" dirty="0">
                <a:latin typeface="+mn-ea"/>
                <a:ea typeface="+mn-ea"/>
              </a:rPr>
              <a:t>南江堂</a:t>
            </a:r>
            <a:r>
              <a:rPr lang="en-US" altLang="ja-JP" sz="1600" dirty="0">
                <a:latin typeface="+mn-ea"/>
                <a:ea typeface="+mn-ea"/>
              </a:rPr>
              <a:t>.</a:t>
            </a:r>
            <a:endParaRPr lang="ja-JP" altLang="en-US" sz="1600" dirty="0">
              <a:latin typeface="+mn-ea"/>
              <a:ea typeface="+mn-ea"/>
            </a:endParaRPr>
          </a:p>
        </p:txBody>
      </p:sp>
      <p:pic>
        <p:nvPicPr>
          <p:cNvPr id="6" name="図 5">
            <a:extLst>
              <a:ext uri="{FF2B5EF4-FFF2-40B4-BE49-F238E27FC236}">
                <a16:creationId xmlns:a16="http://schemas.microsoft.com/office/drawing/2014/main" id="{8A97109E-D11D-B708-99AA-D061A783E700}"/>
              </a:ext>
            </a:extLst>
          </p:cNvPr>
          <p:cNvPicPr>
            <a:picLocks noChangeAspect="1"/>
          </p:cNvPicPr>
          <p:nvPr/>
        </p:nvPicPr>
        <p:blipFill>
          <a:blip r:embed="rId2"/>
          <a:stretch>
            <a:fillRect/>
          </a:stretch>
        </p:blipFill>
        <p:spPr>
          <a:xfrm>
            <a:off x="672665" y="782204"/>
            <a:ext cx="6027396" cy="5871975"/>
          </a:xfrm>
          <a:prstGeom prst="rect">
            <a:avLst/>
          </a:prstGeom>
        </p:spPr>
      </p:pic>
      <p:sp>
        <p:nvSpPr>
          <p:cNvPr id="8" name="テキスト ボックス 7">
            <a:extLst>
              <a:ext uri="{FF2B5EF4-FFF2-40B4-BE49-F238E27FC236}">
                <a16:creationId xmlns:a16="http://schemas.microsoft.com/office/drawing/2014/main" id="{46D929F4-BD45-1A22-4747-807D481BFB14}"/>
              </a:ext>
            </a:extLst>
          </p:cNvPr>
          <p:cNvSpPr txBox="1"/>
          <p:nvPr/>
        </p:nvSpPr>
        <p:spPr>
          <a:xfrm>
            <a:off x="7014914" y="2477362"/>
            <a:ext cx="4092166" cy="1712648"/>
          </a:xfrm>
          <a:prstGeom prst="rect">
            <a:avLst/>
          </a:prstGeom>
          <a:noFill/>
        </p:spPr>
        <p:txBody>
          <a:bodyPr wrap="square">
            <a:spAutoFit/>
          </a:bodyPr>
          <a:lstStyle/>
          <a:p>
            <a:pPr>
              <a:lnSpc>
                <a:spcPct val="150000"/>
              </a:lnSpc>
            </a:pPr>
            <a:r>
              <a:rPr lang="ja-JP" altLang="en-US" b="1" dirty="0">
                <a:latin typeface="+mn-ea"/>
                <a:ea typeface="+mn-ea"/>
              </a:rPr>
              <a:t>合計点と評価</a:t>
            </a:r>
            <a:endParaRPr lang="en-US" altLang="ja-JP" b="1" dirty="0">
              <a:latin typeface="+mn-ea"/>
              <a:ea typeface="+mn-ea"/>
            </a:endParaRPr>
          </a:p>
          <a:p>
            <a:pPr>
              <a:lnSpc>
                <a:spcPct val="150000"/>
              </a:lnSpc>
              <a:tabLst>
                <a:tab pos="1524000" algn="l"/>
              </a:tabLst>
            </a:pPr>
            <a:r>
              <a:rPr lang="ja-JP" altLang="en-US" dirty="0">
                <a:latin typeface="+mn-ea"/>
                <a:ea typeface="+mn-ea"/>
              </a:rPr>
              <a:t>・ </a:t>
            </a:r>
            <a:r>
              <a:rPr lang="en-US" altLang="ja-JP" b="1" dirty="0">
                <a:latin typeface="+mn-ea"/>
                <a:ea typeface="+mn-ea"/>
              </a:rPr>
              <a:t>0-6</a:t>
            </a:r>
            <a:r>
              <a:rPr lang="ja-JP" altLang="en-US" b="1" dirty="0">
                <a:latin typeface="+mn-ea"/>
                <a:ea typeface="+mn-ea"/>
              </a:rPr>
              <a:t>点</a:t>
            </a:r>
            <a:r>
              <a:rPr lang="en-US" altLang="ja-JP" dirty="0">
                <a:latin typeface="+mn-ea"/>
                <a:ea typeface="+mn-ea"/>
              </a:rPr>
              <a:t>	</a:t>
            </a:r>
            <a:r>
              <a:rPr lang="ja-JP" altLang="en-US" dirty="0">
                <a:latin typeface="+mn-ea"/>
                <a:ea typeface="+mn-ea"/>
              </a:rPr>
              <a:t>：安定</a:t>
            </a:r>
            <a:endParaRPr lang="en-US" altLang="ja-JP" dirty="0">
              <a:latin typeface="+mn-ea"/>
              <a:ea typeface="+mn-ea"/>
            </a:endParaRPr>
          </a:p>
          <a:p>
            <a:pPr>
              <a:lnSpc>
                <a:spcPct val="150000"/>
              </a:lnSpc>
              <a:tabLst>
                <a:tab pos="1524000" algn="l"/>
              </a:tabLst>
            </a:pPr>
            <a:r>
              <a:rPr lang="ja-JP" altLang="en-US" dirty="0">
                <a:latin typeface="+mn-ea"/>
                <a:ea typeface="+mn-ea"/>
              </a:rPr>
              <a:t>・</a:t>
            </a:r>
            <a:r>
              <a:rPr lang="ja-JP" altLang="en-US" b="1" dirty="0">
                <a:latin typeface="+mn-ea"/>
                <a:ea typeface="+mn-ea"/>
              </a:rPr>
              <a:t> </a:t>
            </a:r>
            <a:r>
              <a:rPr lang="en-US" altLang="ja-JP" b="1" dirty="0">
                <a:latin typeface="+mn-ea"/>
                <a:ea typeface="+mn-ea"/>
              </a:rPr>
              <a:t>7-12</a:t>
            </a:r>
            <a:r>
              <a:rPr lang="ja-JP" altLang="en-US" b="1" dirty="0">
                <a:latin typeface="+mn-ea"/>
                <a:ea typeface="+mn-ea"/>
              </a:rPr>
              <a:t>点</a:t>
            </a:r>
            <a:r>
              <a:rPr lang="en-US" altLang="ja-JP" dirty="0">
                <a:latin typeface="+mn-ea"/>
                <a:ea typeface="+mn-ea"/>
              </a:rPr>
              <a:t>	</a:t>
            </a:r>
            <a:r>
              <a:rPr lang="ja-JP" altLang="en-US" dirty="0">
                <a:latin typeface="+mn-ea"/>
                <a:ea typeface="+mn-ea"/>
              </a:rPr>
              <a:t>：不安定性が懸念</a:t>
            </a:r>
            <a:endParaRPr lang="en-US" altLang="ja-JP" dirty="0">
              <a:latin typeface="+mn-ea"/>
              <a:ea typeface="+mn-ea"/>
            </a:endParaRPr>
          </a:p>
          <a:p>
            <a:pPr>
              <a:lnSpc>
                <a:spcPct val="150000"/>
              </a:lnSpc>
              <a:tabLst>
                <a:tab pos="1524000" algn="l"/>
              </a:tabLst>
            </a:pPr>
            <a:r>
              <a:rPr lang="ja-JP" altLang="en-US" dirty="0">
                <a:latin typeface="+mn-ea"/>
                <a:ea typeface="+mn-ea"/>
              </a:rPr>
              <a:t>・</a:t>
            </a:r>
            <a:r>
              <a:rPr lang="en-US" altLang="ja-JP" b="1" dirty="0">
                <a:latin typeface="+mn-ea"/>
                <a:ea typeface="+mn-ea"/>
              </a:rPr>
              <a:t>13-18</a:t>
            </a:r>
            <a:r>
              <a:rPr lang="ja-JP" altLang="en-US" b="1" dirty="0">
                <a:latin typeface="+mn-ea"/>
                <a:ea typeface="+mn-ea"/>
              </a:rPr>
              <a:t>点</a:t>
            </a:r>
            <a:r>
              <a:rPr lang="en-US" altLang="ja-JP" dirty="0">
                <a:latin typeface="+mn-ea"/>
                <a:ea typeface="+mn-ea"/>
              </a:rPr>
              <a:t>	</a:t>
            </a:r>
            <a:r>
              <a:rPr lang="ja-JP" altLang="en-US" dirty="0">
                <a:latin typeface="+mn-ea"/>
                <a:ea typeface="+mn-ea"/>
              </a:rPr>
              <a:t>：不安定</a:t>
            </a:r>
          </a:p>
        </p:txBody>
      </p:sp>
      <p:sp>
        <p:nvSpPr>
          <p:cNvPr id="12" name="テキスト ボックス 11">
            <a:extLst>
              <a:ext uri="{FF2B5EF4-FFF2-40B4-BE49-F238E27FC236}">
                <a16:creationId xmlns:a16="http://schemas.microsoft.com/office/drawing/2014/main" id="{1E5CA033-70EF-29A7-A5DF-03AFAB49876E}"/>
              </a:ext>
            </a:extLst>
          </p:cNvPr>
          <p:cNvSpPr txBox="1"/>
          <p:nvPr/>
        </p:nvSpPr>
        <p:spPr>
          <a:xfrm>
            <a:off x="7014914" y="1306435"/>
            <a:ext cx="4504421" cy="400110"/>
          </a:xfrm>
          <a:prstGeom prst="rect">
            <a:avLst/>
          </a:prstGeom>
          <a:noFill/>
        </p:spPr>
        <p:txBody>
          <a:bodyPr wrap="square">
            <a:spAutoFit/>
          </a:bodyPr>
          <a:lstStyle/>
          <a:p>
            <a:r>
              <a:rPr lang="ja-JP" altLang="en-US" sz="2000" dirty="0">
                <a:latin typeface="+mn-ea"/>
                <a:ea typeface="+mn-ea"/>
              </a:rPr>
              <a:t>合計点により脊椎不安定性を評価</a:t>
            </a:r>
          </a:p>
        </p:txBody>
      </p:sp>
      <p:grpSp>
        <p:nvGrpSpPr>
          <p:cNvPr id="3" name="object 11">
            <a:extLst>
              <a:ext uri="{FF2B5EF4-FFF2-40B4-BE49-F238E27FC236}">
                <a16:creationId xmlns:a16="http://schemas.microsoft.com/office/drawing/2014/main" id="{831AC695-ACCB-8F10-B474-16ABDDCC1CA7}"/>
              </a:ext>
            </a:extLst>
          </p:cNvPr>
          <p:cNvGrpSpPr/>
          <p:nvPr/>
        </p:nvGrpSpPr>
        <p:grpSpPr>
          <a:xfrm>
            <a:off x="0" y="0"/>
            <a:ext cx="12192000" cy="342900"/>
            <a:chOff x="0" y="0"/>
            <a:chExt cx="12192000" cy="342900"/>
          </a:xfrm>
        </p:grpSpPr>
        <p:sp>
          <p:nvSpPr>
            <p:cNvPr id="4" name="object 12">
              <a:extLst>
                <a:ext uri="{FF2B5EF4-FFF2-40B4-BE49-F238E27FC236}">
                  <a16:creationId xmlns:a16="http://schemas.microsoft.com/office/drawing/2014/main" id="{E999FA94-E90F-5A04-8BB3-20F36DBDBE16}"/>
                </a:ext>
              </a:extLst>
            </p:cNvPr>
            <p:cNvSpPr/>
            <p:nvPr/>
          </p:nvSpPr>
          <p:spPr>
            <a:xfrm>
              <a:off x="0" y="0"/>
              <a:ext cx="12192000" cy="342900"/>
            </a:xfrm>
            <a:custGeom>
              <a:avLst/>
              <a:gdLst/>
              <a:ahLst/>
              <a:cxnLst/>
              <a:rect l="l" t="t" r="r" b="b"/>
              <a:pathLst>
                <a:path w="12192000" h="342900">
                  <a:moveTo>
                    <a:pt x="12191999" y="342899"/>
                  </a:moveTo>
                  <a:lnTo>
                    <a:pt x="0" y="342899"/>
                  </a:lnTo>
                  <a:lnTo>
                    <a:pt x="0" y="0"/>
                  </a:lnTo>
                  <a:lnTo>
                    <a:pt x="12191999" y="0"/>
                  </a:lnTo>
                  <a:lnTo>
                    <a:pt x="12191999" y="342899"/>
                  </a:lnTo>
                  <a:close/>
                </a:path>
              </a:pathLst>
            </a:custGeom>
            <a:solidFill>
              <a:srgbClr val="1F3A5E"/>
            </a:solidFill>
          </p:spPr>
          <p:txBody>
            <a:bodyPr wrap="square" lIns="0" tIns="0" rIns="0" bIns="0" rtlCol="0"/>
            <a:lstStyle/>
            <a:p>
              <a:endParaRPr>
                <a:latin typeface="+mn-ea"/>
                <a:ea typeface="+mn-ea"/>
              </a:endParaRPr>
            </a:p>
          </p:txBody>
        </p:sp>
        <p:sp>
          <p:nvSpPr>
            <p:cNvPr id="7" name="object 13">
              <a:extLst>
                <a:ext uri="{FF2B5EF4-FFF2-40B4-BE49-F238E27FC236}">
                  <a16:creationId xmlns:a16="http://schemas.microsoft.com/office/drawing/2014/main" id="{FE3CB533-AD0D-5F8A-A22D-DF4256095014}"/>
                </a:ext>
              </a:extLst>
            </p:cNvPr>
            <p:cNvSpPr/>
            <p:nvPr/>
          </p:nvSpPr>
          <p:spPr>
            <a:xfrm>
              <a:off x="228599" y="104774"/>
              <a:ext cx="28575" cy="133350"/>
            </a:xfrm>
            <a:custGeom>
              <a:avLst/>
              <a:gdLst/>
              <a:ahLst/>
              <a:cxnLst/>
              <a:rect l="l" t="t" r="r" b="b"/>
              <a:pathLst>
                <a:path w="28575" h="133350">
                  <a:moveTo>
                    <a:pt x="28574" y="133349"/>
                  </a:moveTo>
                  <a:lnTo>
                    <a:pt x="0" y="133349"/>
                  </a:lnTo>
                  <a:lnTo>
                    <a:pt x="0" y="0"/>
                  </a:lnTo>
                  <a:lnTo>
                    <a:pt x="28574" y="0"/>
                  </a:lnTo>
                  <a:lnTo>
                    <a:pt x="28574" y="133349"/>
                  </a:lnTo>
                  <a:close/>
                </a:path>
              </a:pathLst>
            </a:custGeom>
            <a:solidFill>
              <a:srgbClr val="B8860A"/>
            </a:solidFill>
          </p:spPr>
          <p:txBody>
            <a:bodyPr wrap="square" lIns="0" tIns="0" rIns="0" bIns="0" rtlCol="0"/>
            <a:lstStyle/>
            <a:p>
              <a:endParaRPr>
                <a:latin typeface="+mn-ea"/>
                <a:ea typeface="+mn-ea"/>
              </a:endParaRPr>
            </a:p>
          </p:txBody>
        </p:sp>
      </p:grpSp>
      <p:sp>
        <p:nvSpPr>
          <p:cNvPr id="10" name="テキスト ボックス 9">
            <a:extLst>
              <a:ext uri="{FF2B5EF4-FFF2-40B4-BE49-F238E27FC236}">
                <a16:creationId xmlns:a16="http://schemas.microsoft.com/office/drawing/2014/main" id="{F2866C17-A1E3-F612-C4C0-1DFE6B6F1419}"/>
              </a:ext>
            </a:extLst>
          </p:cNvPr>
          <p:cNvSpPr txBox="1"/>
          <p:nvPr/>
        </p:nvSpPr>
        <p:spPr>
          <a:xfrm>
            <a:off x="217867" y="30885"/>
            <a:ext cx="6432996" cy="246221"/>
          </a:xfrm>
          <a:prstGeom prst="rect">
            <a:avLst/>
          </a:prstGeom>
          <a:noFill/>
        </p:spPr>
        <p:txBody>
          <a:bodyPr wrap="square">
            <a:spAutoFit/>
          </a:bodyPr>
          <a:lstStyle/>
          <a:p>
            <a:pPr marL="12700">
              <a:lnSpc>
                <a:spcPct val="100000"/>
              </a:lnSpc>
              <a:spcBef>
                <a:spcPts val="114"/>
              </a:spcBef>
            </a:pPr>
            <a:r>
              <a:rPr lang="ja-JP" altLang="en-US" sz="1000" b="1" spc="-35">
                <a:solidFill>
                  <a:srgbClr val="FFFFFF"/>
                </a:solidFill>
                <a:latin typeface="+mn-ea"/>
                <a:ea typeface="+mn-ea"/>
                <a:cs typeface="BIZ UDPGothic"/>
              </a:rPr>
              <a:t>病的骨折  症例相談</a:t>
            </a:r>
            <a:r>
              <a:rPr lang="ja-JP" altLang="en-US" sz="1000" b="1" spc="-150">
                <a:solidFill>
                  <a:srgbClr val="FFFFFF"/>
                </a:solidFill>
                <a:latin typeface="+mn-ea"/>
                <a:ea typeface="+mn-ea"/>
                <a:cs typeface="Ryo Gothic Std B"/>
              </a:rPr>
              <a:t>テンプレート</a:t>
            </a:r>
            <a:endParaRPr lang="ja-JP" altLang="en-US" sz="1000" dirty="0">
              <a:latin typeface="+mn-ea"/>
              <a:ea typeface="+mn-ea"/>
              <a:cs typeface="Ryo Gothic Std B"/>
            </a:endParaRPr>
          </a:p>
        </p:txBody>
      </p:sp>
      <p:sp>
        <p:nvSpPr>
          <p:cNvPr id="13" name="テキスト ボックス 12">
            <a:extLst>
              <a:ext uri="{FF2B5EF4-FFF2-40B4-BE49-F238E27FC236}">
                <a16:creationId xmlns:a16="http://schemas.microsoft.com/office/drawing/2014/main" id="{2FE0D2A8-FEBE-8DFB-1A27-2F8148A91383}"/>
              </a:ext>
            </a:extLst>
          </p:cNvPr>
          <p:cNvSpPr txBox="1"/>
          <p:nvPr/>
        </p:nvSpPr>
        <p:spPr>
          <a:xfrm>
            <a:off x="10972800" y="51515"/>
            <a:ext cx="6098146" cy="246221"/>
          </a:xfrm>
          <a:prstGeom prst="rect">
            <a:avLst/>
          </a:prstGeom>
          <a:noFill/>
        </p:spPr>
        <p:txBody>
          <a:bodyPr wrap="square">
            <a:spAutoFit/>
          </a:bodyPr>
          <a:lstStyle/>
          <a:p>
            <a:pPr marL="12700">
              <a:lnSpc>
                <a:spcPct val="100000"/>
              </a:lnSpc>
              <a:spcBef>
                <a:spcPts val="130"/>
              </a:spcBef>
            </a:pPr>
            <a:r>
              <a:rPr lang="ja-JP" altLang="en-US" sz="1000" spc="-50">
                <a:solidFill>
                  <a:srgbClr val="FFFFFF"/>
                </a:solidFill>
                <a:latin typeface="+mn-ea"/>
                <a:ea typeface="+mn-ea"/>
                <a:cs typeface="SimSun"/>
              </a:rPr>
              <a:t>東北大学整形外科</a:t>
            </a:r>
            <a:endParaRPr lang="ja-JP" altLang="en-US" sz="1000" dirty="0">
              <a:latin typeface="+mn-ea"/>
              <a:ea typeface="+mn-ea"/>
              <a:cs typeface="SimSun"/>
            </a:endParaRPr>
          </a:p>
        </p:txBody>
      </p:sp>
      <p:sp>
        <p:nvSpPr>
          <p:cNvPr id="11" name="テキスト ボックス 10">
            <a:extLst>
              <a:ext uri="{FF2B5EF4-FFF2-40B4-BE49-F238E27FC236}">
                <a16:creationId xmlns:a16="http://schemas.microsoft.com/office/drawing/2014/main" id="{5DE27CBD-454D-89EC-29A9-6BD454BFA432}"/>
              </a:ext>
            </a:extLst>
          </p:cNvPr>
          <p:cNvSpPr txBox="1"/>
          <p:nvPr/>
        </p:nvSpPr>
        <p:spPr>
          <a:xfrm>
            <a:off x="11496371" y="6593344"/>
            <a:ext cx="8536486" cy="207749"/>
          </a:xfrm>
          <a:prstGeom prst="rect">
            <a:avLst/>
          </a:prstGeom>
          <a:noFill/>
        </p:spPr>
        <p:txBody>
          <a:bodyPr wrap="square">
            <a:spAutoFit/>
          </a:bodyPr>
          <a:lstStyle/>
          <a:p>
            <a:pPr marL="38100">
              <a:lnSpc>
                <a:spcPts val="919"/>
              </a:lnSpc>
            </a:pPr>
            <a:fld id="{81D60167-4931-47E6-BA6A-407CBD079E47}" type="slidenum">
              <a:rPr lang="en-US" altLang="ja-JP" sz="900" spc="-35" smtClean="0">
                <a:solidFill>
                  <a:srgbClr val="595959"/>
                </a:solidFill>
                <a:latin typeface="+mn-ea"/>
                <a:ea typeface="+mn-ea"/>
                <a:cs typeface="Tahoma"/>
              </a:rPr>
              <a:pPr marL="38100">
                <a:lnSpc>
                  <a:spcPts val="919"/>
                </a:lnSpc>
              </a:pPr>
              <a:t>18</a:t>
            </a:fld>
            <a:r>
              <a:rPr lang="ja-JP" altLang="en-US" sz="900" spc="-80">
                <a:solidFill>
                  <a:srgbClr val="595959"/>
                </a:solidFill>
                <a:latin typeface="+mn-ea"/>
                <a:ea typeface="+mn-ea"/>
                <a:cs typeface="Tahoma"/>
              </a:rPr>
              <a:t> </a:t>
            </a:r>
            <a:r>
              <a:rPr lang="en-US" altLang="ja-JP" sz="900" spc="-15" dirty="0">
                <a:solidFill>
                  <a:srgbClr val="595959"/>
                </a:solidFill>
                <a:latin typeface="+mn-ea"/>
                <a:ea typeface="+mn-ea"/>
                <a:cs typeface="Tahoma"/>
              </a:rPr>
              <a:t>/</a:t>
            </a:r>
            <a:r>
              <a:rPr lang="ja-JP" altLang="en-US" sz="900" spc="-75">
                <a:solidFill>
                  <a:srgbClr val="595959"/>
                </a:solidFill>
                <a:latin typeface="+mn-ea"/>
                <a:ea typeface="+mn-ea"/>
                <a:cs typeface="Tahoma"/>
              </a:rPr>
              <a:t> </a:t>
            </a:r>
            <a:r>
              <a:rPr lang="en-US" altLang="ja-JP" sz="900" spc="-25" dirty="0">
                <a:solidFill>
                  <a:srgbClr val="595959"/>
                </a:solidFill>
                <a:latin typeface="+mn-ea"/>
                <a:ea typeface="+mn-ea"/>
                <a:cs typeface="Tahoma"/>
              </a:rPr>
              <a:t>29</a:t>
            </a:r>
            <a:endParaRPr lang="ja-JP" altLang="en-US" sz="900" dirty="0">
              <a:latin typeface="+mn-ea"/>
              <a:ea typeface="+mn-ea"/>
              <a:cs typeface="Tahoma"/>
            </a:endParaRPr>
          </a:p>
        </p:txBody>
      </p:sp>
    </p:spTree>
    <p:extLst>
      <p:ext uri="{BB962C8B-B14F-4D97-AF65-F5344CB8AC3E}">
        <p14:creationId xmlns:p14="http://schemas.microsoft.com/office/powerpoint/2010/main" val="424236341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1F3A5E"/>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237</TotalTime>
  <Words>1805</Words>
  <Application>Microsoft Office PowerPoint</Application>
  <PresentationFormat>ワイド画面</PresentationFormat>
  <Paragraphs>255</Paragraphs>
  <Slides>18</Slides>
  <Notes>2</Notes>
  <HiddenSlides>0</HiddenSlides>
  <MMClips>0</MMClips>
  <ScaleCrop>false</ScaleCrop>
  <HeadingPairs>
    <vt:vector size="6" baseType="variant">
      <vt:variant>
        <vt:lpstr>使用されているフォント</vt:lpstr>
      </vt:variant>
      <vt:variant>
        <vt:i4>16</vt:i4>
      </vt:variant>
      <vt:variant>
        <vt:lpstr>テーマ</vt:lpstr>
      </vt:variant>
      <vt:variant>
        <vt:i4>1</vt:i4>
      </vt:variant>
      <vt:variant>
        <vt:lpstr>スライド タイトル</vt:lpstr>
      </vt:variant>
      <vt:variant>
        <vt:i4>18</vt:i4>
      </vt:variant>
    </vt:vector>
  </HeadingPairs>
  <TitlesOfParts>
    <vt:vector size="35" baseType="lpstr">
      <vt:lpstr>BIZ UDPGothic</vt:lpstr>
      <vt:lpstr>Hiragino Kaku Gothic Pro W3</vt:lpstr>
      <vt:lpstr>ＭＳ Ｐゴシック</vt:lpstr>
      <vt:lpstr>PMingLiU</vt:lpstr>
      <vt:lpstr>Ryo Gothic Std B</vt:lpstr>
      <vt:lpstr>Ryo Gothic Std M</vt:lpstr>
      <vt:lpstr>Ryo Gothic Std R</vt:lpstr>
      <vt:lpstr>SimSun</vt:lpstr>
      <vt:lpstr>Source Han Sans JP</vt:lpstr>
      <vt:lpstr>Meiryo</vt:lpstr>
      <vt:lpstr>游ゴシック</vt:lpstr>
      <vt:lpstr>Arial</vt:lpstr>
      <vt:lpstr>Calibri</vt:lpstr>
      <vt:lpstr>Helvetica</vt:lpstr>
      <vt:lpstr>Microsoft Sans Serif</vt:lpstr>
      <vt:lpstr>Tahoma</vt:lpstr>
      <vt:lpstr>Office Theme</vt:lpstr>
      <vt:lpstr>PowerPoint プレゼンテーション</vt:lpstr>
      <vt:lpstr>PowerPoint プレゼンテーション</vt:lpstr>
      <vt:lpstr>術前チェックポイント</vt:lpstr>
      <vt:lpstr>骨転移に対する大腿骨髄内釘</vt:lpstr>
      <vt:lpstr>病理検査は可能な限り提出</vt:lpstr>
      <vt:lpstr>がん種による治療戦略</vt:lpstr>
      <vt:lpstr>放射線感受性と原発巣</vt:lpstr>
      <vt:lpstr>PowerPoint プレゼンテーション</vt:lpstr>
      <vt:lpstr>大腿骨近位部の部位別強度評価</vt:lpstr>
      <vt:lpstr>Location-Based Strength Fraction (LBSF)</vt:lpstr>
      <vt:lpstr>骨セメント＋内固定という選択肢</vt:lpstr>
      <vt:lpstr>PowerPoint プレゼンテーション</vt:lpstr>
      <vt:lpstr>腫瘍切除と人工関節置換術の適応</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吉田新一郎</dc:creator>
  <cp:lastModifiedBy>新一郎 吉田</cp:lastModifiedBy>
  <cp:revision>40</cp:revision>
  <dcterms:created xsi:type="dcterms:W3CDTF">2026-07-22T13:27:35Z</dcterms:created>
  <dcterms:modified xsi:type="dcterms:W3CDTF">2026-08-02T07:07:20Z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2026-07-22T00:00:00Z</vt:filetime>
  </property>
  <property fmtid="{D5CDD505-2E9C-101B-9397-08002B2CF9AE}" pid="3" name="Producer">
    <vt:lpwstr>pypdf</vt:lpwstr>
  </property>
  <property fmtid="{D5CDD505-2E9C-101B-9397-08002B2CF9AE}" pid="4" name="LastSaved">
    <vt:filetime>2026-07-22T00:00:00Z</vt:filetime>
  </property>
</Properties>
</file>